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2" r:id="rId4"/>
  </p:sldIdLst>
  <p:sldSz cx="12192000" cy="6858000"/>
  <p:notesSz cx="6858000" cy="98726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5021-3A72-4FC3-A3E9-BD832CAB0ABE}" type="datetimeFigureOut">
              <a:rPr lang="es-ES" smtClean="0"/>
              <a:t>08/01/2019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8DF6-C3E8-4146-A433-209D8500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6910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5021-3A72-4FC3-A3E9-BD832CAB0ABE}" type="datetimeFigureOut">
              <a:rPr lang="es-ES" smtClean="0"/>
              <a:t>08/01/2019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8DF6-C3E8-4146-A433-209D8500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3800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5021-3A72-4FC3-A3E9-BD832CAB0ABE}" type="datetimeFigureOut">
              <a:rPr lang="es-ES" smtClean="0"/>
              <a:t>08/01/2019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8DF6-C3E8-4146-A433-209D8500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956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5021-3A72-4FC3-A3E9-BD832CAB0ABE}" type="datetimeFigureOut">
              <a:rPr lang="es-ES" smtClean="0"/>
              <a:t>08/01/2019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8DF6-C3E8-4146-A433-209D8500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291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5021-3A72-4FC3-A3E9-BD832CAB0ABE}" type="datetimeFigureOut">
              <a:rPr lang="es-ES" smtClean="0"/>
              <a:t>08/01/2019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8DF6-C3E8-4146-A433-209D8500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4506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5021-3A72-4FC3-A3E9-BD832CAB0ABE}" type="datetimeFigureOut">
              <a:rPr lang="es-ES" smtClean="0"/>
              <a:t>08/01/2019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8DF6-C3E8-4146-A433-209D8500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842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5021-3A72-4FC3-A3E9-BD832CAB0ABE}" type="datetimeFigureOut">
              <a:rPr lang="es-ES" smtClean="0"/>
              <a:t>08/01/2019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8DF6-C3E8-4146-A433-209D8500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25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5021-3A72-4FC3-A3E9-BD832CAB0ABE}" type="datetimeFigureOut">
              <a:rPr lang="es-ES" smtClean="0"/>
              <a:t>08/01/2019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8DF6-C3E8-4146-A433-209D8500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0885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5021-3A72-4FC3-A3E9-BD832CAB0ABE}" type="datetimeFigureOut">
              <a:rPr lang="es-ES" smtClean="0"/>
              <a:t>08/01/2019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8DF6-C3E8-4146-A433-209D8500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366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5021-3A72-4FC3-A3E9-BD832CAB0ABE}" type="datetimeFigureOut">
              <a:rPr lang="es-ES" smtClean="0"/>
              <a:t>08/01/2019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8DF6-C3E8-4146-A433-209D8500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911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5021-3A72-4FC3-A3E9-BD832CAB0ABE}" type="datetimeFigureOut">
              <a:rPr lang="es-ES" smtClean="0"/>
              <a:t>08/01/2019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8DF6-C3E8-4146-A433-209D8500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2887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45021-3A72-4FC3-A3E9-BD832CAB0ABE}" type="datetimeFigureOut">
              <a:rPr lang="es-ES" smtClean="0"/>
              <a:t>08/01/2019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C8DF6-C3E8-4146-A433-209D8500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222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jpe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microsoft.com/office/2007/relationships/hdphoto" Target="../media/hdphoto7.wdp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9057" y="158620"/>
            <a:ext cx="11769754" cy="8490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6169941" y="163371"/>
            <a:ext cx="5734878" cy="8445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s-ES" sz="1900" b="1" dirty="0" smtClean="0"/>
              <a:t>PROGRAMA DE VISITAS DE LOS CENTROS EDUCATIVOS AL CENTRO DE INTERPRETACIÓN DE VILLALAR DE LOS COMUNEROS</a:t>
            </a:r>
            <a:endParaRPr lang="es-ES" sz="1900" b="1" dirty="0"/>
          </a:p>
        </p:txBody>
      </p:sp>
      <p:sp>
        <p:nvSpPr>
          <p:cNvPr id="8" name="Rectángulo 7"/>
          <p:cNvSpPr/>
          <p:nvPr/>
        </p:nvSpPr>
        <p:spPr>
          <a:xfrm>
            <a:off x="109057" y="1096866"/>
            <a:ext cx="11769754" cy="283154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_tradnl" b="1" cap="all" dirty="0"/>
              <a:t>¿Qué es?</a:t>
            </a:r>
            <a:endParaRPr lang="es-ES" b="1" cap="all" dirty="0"/>
          </a:p>
          <a:p>
            <a:r>
              <a:rPr lang="es-ES_tradnl" dirty="0"/>
              <a:t>U</a:t>
            </a:r>
            <a:r>
              <a:rPr lang="es-ES_tradnl" dirty="0" smtClean="0"/>
              <a:t>n centro de interpretación que nace del compromiso educativo del ayuntamiento de Villalar de los Comuneros y la organización ambientalista Grefa. Creado exclusivamente con elementos reciclados y reutilizando infraestructuras en desuso.</a:t>
            </a:r>
            <a:endParaRPr lang="es-ES" b="1" dirty="0" smtClean="0"/>
          </a:p>
          <a:p>
            <a:r>
              <a:rPr lang="es-ES_tradnl" dirty="0" smtClean="0"/>
              <a:t>Un </a:t>
            </a:r>
            <a:r>
              <a:rPr lang="es-ES_tradnl" dirty="0"/>
              <a:t>centro y unas actividades que buscan la interacción dialéctica entre el escolar y su entorno natural y rural más próximo.</a:t>
            </a:r>
            <a:endParaRPr lang="es-ES" dirty="0"/>
          </a:p>
          <a:p>
            <a:endParaRPr lang="es-ES_tradnl" b="1" cap="all" dirty="0" smtClean="0"/>
          </a:p>
          <a:p>
            <a:r>
              <a:rPr lang="es-ES_tradnl" b="1" cap="all" dirty="0" smtClean="0"/>
              <a:t>¿</a:t>
            </a:r>
            <a:r>
              <a:rPr lang="es-ES_tradnl" b="1" cap="all" dirty="0"/>
              <a:t>Qué aprenderemos?</a:t>
            </a:r>
            <a:endParaRPr lang="es-ES" dirty="0"/>
          </a:p>
          <a:p>
            <a:r>
              <a:rPr lang="es-ES_tradnl" b="1" i="1" dirty="0" smtClean="0"/>
              <a:t>Naturaleza</a:t>
            </a:r>
            <a:r>
              <a:rPr lang="es-ES_tradnl" b="1" i="1" dirty="0"/>
              <a:t>.</a:t>
            </a:r>
            <a:r>
              <a:rPr lang="es-ES_tradnl" i="1" dirty="0"/>
              <a:t> La importancia ambiental y ecológica de las estepas cerealistas y sus amenazas. </a:t>
            </a:r>
            <a:endParaRPr lang="es-ES" i="1" dirty="0"/>
          </a:p>
          <a:p>
            <a:r>
              <a:rPr lang="es-ES_tradnl" b="1" i="1" dirty="0"/>
              <a:t>Etnografía.</a:t>
            </a:r>
            <a:r>
              <a:rPr lang="es-ES_tradnl" i="1" dirty="0"/>
              <a:t> La vida en los pueblos agrícolas de Castilla y León, antes y ahora.</a:t>
            </a:r>
            <a:endParaRPr lang="es-ES" i="1" dirty="0"/>
          </a:p>
          <a:p>
            <a:r>
              <a:rPr lang="es-ES_tradnl" b="1" i="1" dirty="0"/>
              <a:t>Historia</a:t>
            </a:r>
            <a:r>
              <a:rPr lang="es-ES_tradnl" i="1" dirty="0"/>
              <a:t>. Qué sucedió en la Revuelta Comunera y por qué fue tan importante.</a:t>
            </a:r>
            <a:endParaRPr lang="es-ES" i="1" dirty="0"/>
          </a:p>
          <a:p>
            <a:r>
              <a:rPr lang="es-ES_tradnl" sz="1600" i="1" dirty="0"/>
              <a:t> </a:t>
            </a:r>
            <a:endParaRPr lang="es-ES" sz="1600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9299" y="4259925"/>
            <a:ext cx="2107729" cy="158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6076" y="4259925"/>
            <a:ext cx="2107729" cy="158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0898" y="4281738"/>
            <a:ext cx="2107729" cy="158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188" y="4259925"/>
            <a:ext cx="2107729" cy="158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127296" y="5950270"/>
            <a:ext cx="2375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MEDIO AMBIENTE, CULTURA E HISTORIA. Todo ello en un recorrido guiado por educadores experimentados.</a:t>
            </a:r>
            <a:endParaRPr lang="es-ES" sz="12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2589886" y="5960209"/>
            <a:ext cx="2375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RECURSOS EDUCATIVOS. Maquetas hiperrealistas de la fauna de la estepa cerealista</a:t>
            </a:r>
            <a:endParaRPr lang="es-ES" sz="12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4982183" y="5960209"/>
            <a:ext cx="2375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ARTE Y EDUCACIÓN. El “BOSQUE ENCANTADO”, una exposición  de esculturas talladas en árboles muertos.</a:t>
            </a:r>
            <a:endParaRPr lang="es-ES" sz="12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7356315" y="5970148"/>
            <a:ext cx="2375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SOSTENIBILIDAD. Un centro de interpretación construido con  elementos reciclados</a:t>
            </a:r>
            <a:endParaRPr lang="es-ES" sz="12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9825135" y="5960208"/>
            <a:ext cx="2062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INTERACCIÓN. Senda interpretativa por el municipio y visita a algunos de los oficios locales</a:t>
            </a:r>
            <a:endParaRPr lang="es-E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785" y="4281739"/>
            <a:ext cx="2053675" cy="1580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6" y="220294"/>
            <a:ext cx="2980706" cy="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216" y="220295"/>
            <a:ext cx="2155861" cy="72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10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08106" y="0"/>
            <a:ext cx="7983894" cy="8445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algn="r"/>
            <a:r>
              <a:rPr lang="es-ES" sz="1900" b="1" dirty="0" smtClean="0"/>
              <a:t>CENTRO DE INTERPRETACIÓN DE VILLALAR DE LOS COMUNEROS</a:t>
            </a:r>
          </a:p>
          <a:p>
            <a:pPr algn="r"/>
            <a:r>
              <a:rPr lang="es-ES" sz="1600" b="1" dirty="0" smtClean="0"/>
              <a:t>UN RECORRIDO POR LA NATURALEZA, LA HISTORIA Y LA CULTURA DE LA COMARCA</a:t>
            </a:r>
            <a:endParaRPr lang="es-ES" sz="1600" b="1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46032"/>
            <a:ext cx="4005876" cy="258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332179"/>
            <a:ext cx="4005876" cy="252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12" b="10527"/>
          <a:stretch/>
        </p:blipFill>
        <p:spPr bwMode="auto">
          <a:xfrm>
            <a:off x="0" y="0"/>
            <a:ext cx="4005876" cy="187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4208106" y="1026367"/>
            <a:ext cx="798389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DESTINATARIOS</a:t>
            </a:r>
            <a:r>
              <a:rPr lang="es-ES" sz="1600" dirty="0" smtClean="0"/>
              <a:t>: Para todos los escolares de </a:t>
            </a:r>
            <a:r>
              <a:rPr lang="es-ES" sz="1600" dirty="0"/>
              <a:t>Castilla y León, desde </a:t>
            </a:r>
            <a:r>
              <a:rPr lang="es-ES" sz="1600" dirty="0" smtClean="0"/>
              <a:t>primaria (recomendado desde 3º de primaria) </a:t>
            </a:r>
            <a:r>
              <a:rPr lang="es-ES" sz="1600" dirty="0"/>
              <a:t>a bachillerato, basado en unos contenidos educativos adecuados a los diseños curriculares básicos y a las necesidades específicas de cada colectivo.</a:t>
            </a:r>
            <a:endParaRPr lang="es-ES" sz="1600" dirty="0" smtClean="0"/>
          </a:p>
          <a:p>
            <a:endParaRPr lang="es-ES" sz="1600" dirty="0"/>
          </a:p>
          <a:p>
            <a:r>
              <a:rPr lang="es-ES" sz="1600" dirty="0" smtClean="0"/>
              <a:t>CALENDARIO: Todos los días lectivos del año</a:t>
            </a:r>
          </a:p>
          <a:p>
            <a:endParaRPr lang="es-ES" sz="1600" dirty="0"/>
          </a:p>
          <a:p>
            <a:r>
              <a:rPr lang="es-ES" sz="1600" dirty="0" smtClean="0"/>
              <a:t>HORARIO: de 10 a 13h. Con posibilidad de ampliar hasta la tarde</a:t>
            </a:r>
          </a:p>
          <a:p>
            <a:endParaRPr lang="es-ES" sz="1600" dirty="0"/>
          </a:p>
          <a:p>
            <a:r>
              <a:rPr lang="es-ES" sz="1600" dirty="0" smtClean="0"/>
              <a:t>INFORMACIÓN Y RESERVAS</a:t>
            </a:r>
            <a:r>
              <a:rPr lang="es-ES" sz="1600" dirty="0"/>
              <a:t>: ayuntamiento@villalardeloscomuneros.gob.es</a:t>
            </a:r>
          </a:p>
          <a:p>
            <a:r>
              <a:rPr lang="es-ES" sz="1600" dirty="0"/>
              <a:t>educación@grefa.org</a:t>
            </a:r>
          </a:p>
          <a:p>
            <a:endParaRPr lang="es-ES" sz="1600" dirty="0"/>
          </a:p>
          <a:p>
            <a:r>
              <a:rPr lang="es-ES" sz="1600" dirty="0" smtClean="0"/>
              <a:t>ACTIVIDADES</a:t>
            </a:r>
            <a:r>
              <a:rPr lang="es-ES" sz="1600" dirty="0" smtClean="0"/>
              <a:t>:</a:t>
            </a:r>
          </a:p>
          <a:p>
            <a:r>
              <a:rPr lang="es-ES" sz="1600" dirty="0" smtClean="0"/>
              <a:t>- </a:t>
            </a:r>
            <a:r>
              <a:rPr lang="es-ES" sz="1600" dirty="0"/>
              <a:t>Visita a </a:t>
            </a:r>
            <a:r>
              <a:rPr lang="es-ES" sz="1600" dirty="0" smtClean="0"/>
              <a:t>las instalaciones </a:t>
            </a:r>
            <a:r>
              <a:rPr lang="es-ES" sz="1600" dirty="0"/>
              <a:t>con recursos educativos y exposiciones permanentes: Módulo 1, La Biodiversidad de las estepas cerealistas y el módulo 2, </a:t>
            </a:r>
            <a:r>
              <a:rPr lang="es-ES" sz="1600" dirty="0" smtClean="0"/>
              <a:t>La agricultura y </a:t>
            </a:r>
            <a:r>
              <a:rPr lang="es-ES" sz="1600" dirty="0"/>
              <a:t>l</a:t>
            </a:r>
            <a:r>
              <a:rPr lang="es-ES" sz="1600" dirty="0" smtClean="0"/>
              <a:t>a </a:t>
            </a:r>
            <a:r>
              <a:rPr lang="es-ES" sz="1600" dirty="0"/>
              <a:t>plaga del topillo campesino. </a:t>
            </a:r>
            <a:endParaRPr lang="es-ES" sz="1600" dirty="0" smtClean="0"/>
          </a:p>
          <a:p>
            <a:r>
              <a:rPr lang="es-ES" sz="1600" dirty="0"/>
              <a:t>- Senda interpretativa con unos 2 km de recorrido y con hasta 8 paradas educativas: pozo y fuente de lavar, chozo de la era, nave ganadera, colonia de abejarucos, palomar, mural de </a:t>
            </a:r>
            <a:r>
              <a:rPr lang="es-ES" sz="1600" dirty="0" smtClean="0"/>
              <a:t>Villalar, </a:t>
            </a:r>
            <a:r>
              <a:rPr lang="es-ES" sz="1600" dirty="0"/>
              <a:t>casa de cultura, ayuntamiento…</a:t>
            </a:r>
          </a:p>
          <a:p>
            <a:r>
              <a:rPr lang="es-ES" sz="1600" dirty="0"/>
              <a:t>- </a:t>
            </a:r>
            <a:r>
              <a:rPr lang="es-ES" sz="1600" dirty="0" smtClean="0"/>
              <a:t>Recorrido por el “Bosque encantado” y las exposición de la “</a:t>
            </a:r>
            <a:r>
              <a:rPr lang="es-ES" sz="1600" dirty="0" err="1" smtClean="0"/>
              <a:t>Plastihistoria</a:t>
            </a:r>
            <a:r>
              <a:rPr lang="es-ES" sz="1600" dirty="0" smtClean="0"/>
              <a:t>”</a:t>
            </a:r>
            <a:endParaRPr lang="es-ES" sz="1600" dirty="0"/>
          </a:p>
          <a:p>
            <a:endParaRPr lang="es-ES" sz="1600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21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293424" cy="2470068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0068"/>
            <a:ext cx="3293424" cy="2470068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" y="4388400"/>
            <a:ext cx="3292800" cy="24696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503221" y="196449"/>
            <a:ext cx="8455231" cy="666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1" dirty="0"/>
              <a:t>¿Sabrías diferenciar el trigo de la cebada?</a:t>
            </a:r>
          </a:p>
          <a:p>
            <a:endParaRPr lang="es-ES" sz="1600" i="1" dirty="0"/>
          </a:p>
          <a:p>
            <a:r>
              <a:rPr lang="es-ES" sz="1600" i="1" dirty="0"/>
              <a:t>¿Sabrías diferenciar una perdiz de una codorniz?</a:t>
            </a:r>
          </a:p>
          <a:p>
            <a:endParaRPr lang="es-ES" sz="1600" i="1" dirty="0"/>
          </a:p>
          <a:p>
            <a:r>
              <a:rPr lang="es-ES" sz="1600" i="1" dirty="0"/>
              <a:t>Y un topillo… ¿Sabes que es un topillo campesino y de donde han venido?</a:t>
            </a:r>
          </a:p>
          <a:p>
            <a:endParaRPr lang="es-ES" sz="1600" i="1" dirty="0"/>
          </a:p>
          <a:p>
            <a:r>
              <a:rPr lang="es-ES" sz="1600" i="1" dirty="0"/>
              <a:t>Y ahora una pregunta sobre historia… ¿sabrías decir quiénes fueron Padilla, Bravo y Maldonado?</a:t>
            </a:r>
          </a:p>
          <a:p>
            <a:endParaRPr lang="es-ES" sz="1600" i="1" dirty="0"/>
          </a:p>
          <a:p>
            <a:r>
              <a:rPr lang="es-ES" sz="1600" dirty="0"/>
              <a:t>Si realizas estas preguntas a tus jóvenes alumnos y como respuesta obtienes “caras de sorpresa”, tal vez ha llegado el momento de </a:t>
            </a:r>
            <a:r>
              <a:rPr lang="es-ES" sz="1600" dirty="0" smtClean="0"/>
              <a:t>que </a:t>
            </a:r>
            <a:r>
              <a:rPr lang="es-ES" sz="1600" dirty="0"/>
              <a:t>visitéis nuestro Centro de Interpretación de Villalar de los </a:t>
            </a:r>
            <a:r>
              <a:rPr lang="es-ES" sz="1600" dirty="0" smtClean="0"/>
              <a:t>Comuneros.</a:t>
            </a:r>
            <a:endParaRPr lang="es-ES" sz="1600" dirty="0"/>
          </a:p>
          <a:p>
            <a:endParaRPr lang="es-ES" sz="1600" dirty="0"/>
          </a:p>
          <a:p>
            <a:r>
              <a:rPr lang="es-ES" sz="1600" b="1" dirty="0"/>
              <a:t>En definitiva pretendemos que el alumno conozca los procesos naturales y su relación con el ser humano, así como a la inversa, cómo el ser humano, con el manejo agrícola de cientos de años, ha creado un paisaje y una forma de vida ciertamente amenazada. </a:t>
            </a:r>
          </a:p>
          <a:p>
            <a:endParaRPr lang="es-ES" sz="1600" dirty="0"/>
          </a:p>
          <a:p>
            <a:r>
              <a:rPr lang="es-ES" sz="1600" dirty="0"/>
              <a:t>Todo ello en el lugar histórico donde comenzó el fin de la  Guerra de las Comunidades de </a:t>
            </a:r>
            <a:r>
              <a:rPr lang="es-ES" sz="1600" dirty="0" smtClean="0"/>
              <a:t>Castilla</a:t>
            </a:r>
          </a:p>
          <a:p>
            <a:endParaRPr lang="es-ES" sz="1600" dirty="0" smtClean="0"/>
          </a:p>
          <a:p>
            <a:r>
              <a:rPr lang="es-ES" sz="1600" dirty="0"/>
              <a:t>INFORMACIÓN PRÁCTICA</a:t>
            </a:r>
          </a:p>
          <a:p>
            <a:r>
              <a:rPr lang="es-ES" sz="1500" dirty="0"/>
              <a:t>Las visitas se realizarán en horario de mañana, comenzando a las 10 y finalizando a las 13h, con posibilidad de que los alumnos hagan picnic en el centro y regresen después de comer.</a:t>
            </a:r>
          </a:p>
          <a:p>
            <a:endParaRPr lang="es-ES" sz="1500" dirty="0"/>
          </a:p>
          <a:p>
            <a:r>
              <a:rPr lang="es-ES" sz="1500" dirty="0"/>
              <a:t>Es imprescindible hacer una reserva previa en la dirección de correo electrónico educacion@grefa.org</a:t>
            </a:r>
          </a:p>
          <a:p>
            <a:endParaRPr lang="es-ES" sz="1500" dirty="0"/>
          </a:p>
          <a:p>
            <a:r>
              <a:rPr lang="es-ES" sz="1500" dirty="0"/>
              <a:t>Es muy importante venir con ropa de abrigo y calzado adecuado en invierno y gorra y protector solar en primavera y verano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78341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620</Words>
  <Application>Microsoft Office PowerPoint</Application>
  <PresentationFormat>Panorámica</PresentationFormat>
  <Paragraphs>50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>Junta de Castilla y León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Merlo Ridruejo</dc:creator>
  <cp:lastModifiedBy>Jose Maria Santa Olalla Tovar</cp:lastModifiedBy>
  <cp:revision>30</cp:revision>
  <cp:lastPrinted>2018-06-13T10:16:41Z</cp:lastPrinted>
  <dcterms:created xsi:type="dcterms:W3CDTF">2018-06-07T10:56:23Z</dcterms:created>
  <dcterms:modified xsi:type="dcterms:W3CDTF">2019-01-08T11:28:12Z</dcterms:modified>
</cp:coreProperties>
</file>