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67"/>
  </p:notesMasterIdLst>
  <p:sldIdLst>
    <p:sldId id="256" r:id="rId2"/>
    <p:sldId id="258" r:id="rId3"/>
    <p:sldId id="268" r:id="rId4"/>
    <p:sldId id="266" r:id="rId5"/>
    <p:sldId id="267" r:id="rId6"/>
    <p:sldId id="270" r:id="rId7"/>
    <p:sldId id="259" r:id="rId8"/>
    <p:sldId id="317" r:id="rId9"/>
    <p:sldId id="272" r:id="rId10"/>
    <p:sldId id="315" r:id="rId11"/>
    <p:sldId id="316" r:id="rId12"/>
    <p:sldId id="269" r:id="rId13"/>
    <p:sldId id="273" r:id="rId14"/>
    <p:sldId id="260" r:id="rId15"/>
    <p:sldId id="299" r:id="rId16"/>
    <p:sldId id="307" r:id="rId17"/>
    <p:sldId id="300" r:id="rId18"/>
    <p:sldId id="308" r:id="rId19"/>
    <p:sldId id="301" r:id="rId20"/>
    <p:sldId id="309" r:id="rId21"/>
    <p:sldId id="302" r:id="rId22"/>
    <p:sldId id="310" r:id="rId23"/>
    <p:sldId id="261" r:id="rId24"/>
    <p:sldId id="274" r:id="rId25"/>
    <p:sldId id="285" r:id="rId26"/>
    <p:sldId id="262" r:id="rId27"/>
    <p:sldId id="275" r:id="rId28"/>
    <p:sldId id="276" r:id="rId29"/>
    <p:sldId id="287" r:id="rId30"/>
    <p:sldId id="298" r:id="rId31"/>
    <p:sldId id="288" r:id="rId32"/>
    <p:sldId id="289" r:id="rId33"/>
    <p:sldId id="291" r:id="rId34"/>
    <p:sldId id="292" r:id="rId35"/>
    <p:sldId id="313" r:id="rId36"/>
    <p:sldId id="318" r:id="rId37"/>
    <p:sldId id="322" r:id="rId38"/>
    <p:sldId id="319" r:id="rId39"/>
    <p:sldId id="303" r:id="rId40"/>
    <p:sldId id="305" r:id="rId41"/>
    <p:sldId id="304" r:id="rId42"/>
    <p:sldId id="306" r:id="rId43"/>
    <p:sldId id="311" r:id="rId44"/>
    <p:sldId id="312" r:id="rId45"/>
    <p:sldId id="279" r:id="rId46"/>
    <p:sldId id="325" r:id="rId47"/>
    <p:sldId id="326" r:id="rId48"/>
    <p:sldId id="327" r:id="rId49"/>
    <p:sldId id="328" r:id="rId50"/>
    <p:sldId id="329" r:id="rId51"/>
    <p:sldId id="331" r:id="rId52"/>
    <p:sldId id="332" r:id="rId53"/>
    <p:sldId id="280" r:id="rId54"/>
    <p:sldId id="324" r:id="rId55"/>
    <p:sldId id="336" r:id="rId56"/>
    <p:sldId id="337" r:id="rId57"/>
    <p:sldId id="338" r:id="rId58"/>
    <p:sldId id="333" r:id="rId59"/>
    <p:sldId id="294" r:id="rId60"/>
    <p:sldId id="335" r:id="rId61"/>
    <p:sldId id="339" r:id="rId62"/>
    <p:sldId id="264" r:id="rId63"/>
    <p:sldId id="295" r:id="rId64"/>
    <p:sldId id="265" r:id="rId65"/>
    <p:sldId id="297"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91" autoAdjust="0"/>
    <p:restoredTop sz="86396" autoAdjust="0"/>
  </p:normalViewPr>
  <p:slideViewPr>
    <p:cSldViewPr snapToGrid="0" snapToObjects="1">
      <p:cViewPr varScale="1">
        <p:scale>
          <a:sx n="37" d="100"/>
          <a:sy n="37" d="100"/>
        </p:scale>
        <p:origin x="1459" y="4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498013-062B-9C47-BBF1-9761D9B133B5}" type="datetimeFigureOut">
              <a:rPr lang="en-US" smtClean="0"/>
              <a:t>9/14/2020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C872E0-1ED5-104A-A2D5-4751C0D45915}" type="slidenum">
              <a:rPr lang="en-US" smtClean="0"/>
              <a:t>‹Nº›</a:t>
            </a:fld>
            <a:endParaRPr lang="en-US"/>
          </a:p>
        </p:txBody>
      </p:sp>
    </p:spTree>
    <p:extLst>
      <p:ext uri="{BB962C8B-B14F-4D97-AF65-F5344CB8AC3E}">
        <p14:creationId xmlns:p14="http://schemas.microsoft.com/office/powerpoint/2010/main" val="1587959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C872E0-1ED5-104A-A2D5-4751C0D45915}" type="slidenum">
              <a:rPr lang="en-US" smtClean="0"/>
              <a:t>1</a:t>
            </a:fld>
            <a:endParaRPr lang="en-US"/>
          </a:p>
        </p:txBody>
      </p:sp>
    </p:spTree>
    <p:extLst>
      <p:ext uri="{BB962C8B-B14F-4D97-AF65-F5344CB8AC3E}">
        <p14:creationId xmlns:p14="http://schemas.microsoft.com/office/powerpoint/2010/main" val="2051262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en.wikipedia.org</a:t>
            </a:r>
            <a:r>
              <a:rPr lang="en-US" dirty="0"/>
              <a:t>/wiki/</a:t>
            </a:r>
            <a:r>
              <a:rPr lang="en-US" dirty="0" err="1"/>
              <a:t>List_of_Culex_species</a:t>
            </a:r>
            <a:endParaRPr lang="en-US" dirty="0"/>
          </a:p>
        </p:txBody>
      </p:sp>
      <p:sp>
        <p:nvSpPr>
          <p:cNvPr id="4" name="Slide Number Placeholder 3"/>
          <p:cNvSpPr>
            <a:spLocks noGrp="1"/>
          </p:cNvSpPr>
          <p:nvPr>
            <p:ph type="sldNum" sz="quarter" idx="10"/>
          </p:nvPr>
        </p:nvSpPr>
        <p:spPr/>
        <p:txBody>
          <a:bodyPr/>
          <a:lstStyle/>
          <a:p>
            <a:fld id="{B2C872E0-1ED5-104A-A2D5-4751C0D45915}" type="slidenum">
              <a:rPr lang="en-US" smtClean="0"/>
              <a:t>10</a:t>
            </a:fld>
            <a:endParaRPr lang="en-US"/>
          </a:p>
        </p:txBody>
      </p:sp>
    </p:spTree>
    <p:extLst>
      <p:ext uri="{BB962C8B-B14F-4D97-AF65-F5344CB8AC3E}">
        <p14:creationId xmlns:p14="http://schemas.microsoft.com/office/powerpoint/2010/main" val="33828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C872E0-1ED5-104A-A2D5-4751C0D45915}" type="slidenum">
              <a:rPr lang="en-US" smtClean="0"/>
              <a:t>11</a:t>
            </a:fld>
            <a:endParaRPr lang="en-US"/>
          </a:p>
        </p:txBody>
      </p:sp>
    </p:spTree>
    <p:extLst>
      <p:ext uri="{BB962C8B-B14F-4D97-AF65-F5344CB8AC3E}">
        <p14:creationId xmlns:p14="http://schemas.microsoft.com/office/powerpoint/2010/main" val="2639315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C872E0-1ED5-104A-A2D5-4751C0D45915}" type="slidenum">
              <a:rPr lang="en-US" smtClean="0"/>
              <a:t>23</a:t>
            </a:fld>
            <a:endParaRPr lang="en-US"/>
          </a:p>
        </p:txBody>
      </p:sp>
    </p:spTree>
    <p:extLst>
      <p:ext uri="{BB962C8B-B14F-4D97-AF65-F5344CB8AC3E}">
        <p14:creationId xmlns:p14="http://schemas.microsoft.com/office/powerpoint/2010/main" val="3257974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C872E0-1ED5-104A-A2D5-4751C0D45915}" type="slidenum">
              <a:rPr lang="en-US" smtClean="0"/>
              <a:t>34</a:t>
            </a:fld>
            <a:endParaRPr lang="en-US"/>
          </a:p>
        </p:txBody>
      </p:sp>
    </p:spTree>
    <p:extLst>
      <p:ext uri="{BB962C8B-B14F-4D97-AF65-F5344CB8AC3E}">
        <p14:creationId xmlns:p14="http://schemas.microsoft.com/office/powerpoint/2010/main" val="1623602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C872E0-1ED5-104A-A2D5-4751C0D45915}" type="slidenum">
              <a:rPr lang="en-US" smtClean="0"/>
              <a:t>35</a:t>
            </a:fld>
            <a:endParaRPr lang="en-US"/>
          </a:p>
        </p:txBody>
      </p:sp>
    </p:spTree>
    <p:extLst>
      <p:ext uri="{BB962C8B-B14F-4D97-AF65-F5344CB8AC3E}">
        <p14:creationId xmlns:p14="http://schemas.microsoft.com/office/powerpoint/2010/main" val="2902741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C872E0-1ED5-104A-A2D5-4751C0D45915}" type="slidenum">
              <a:rPr lang="en-US" smtClean="0"/>
              <a:t>49</a:t>
            </a:fld>
            <a:endParaRPr lang="en-US"/>
          </a:p>
        </p:txBody>
      </p:sp>
    </p:spTree>
    <p:extLst>
      <p:ext uri="{BB962C8B-B14F-4D97-AF65-F5344CB8AC3E}">
        <p14:creationId xmlns:p14="http://schemas.microsoft.com/office/powerpoint/2010/main" val="590497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C872E0-1ED5-104A-A2D5-4751C0D45915}" type="slidenum">
              <a:rPr lang="en-US" smtClean="0"/>
              <a:t>50</a:t>
            </a:fld>
            <a:endParaRPr lang="en-US"/>
          </a:p>
        </p:txBody>
      </p:sp>
    </p:spTree>
    <p:extLst>
      <p:ext uri="{BB962C8B-B14F-4D97-AF65-F5344CB8AC3E}">
        <p14:creationId xmlns:p14="http://schemas.microsoft.com/office/powerpoint/2010/main" val="1539268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C872E0-1ED5-104A-A2D5-4751C0D45915}" type="slidenum">
              <a:rPr lang="en-US" smtClean="0"/>
              <a:t>60</a:t>
            </a:fld>
            <a:endParaRPr lang="en-US"/>
          </a:p>
        </p:txBody>
      </p:sp>
    </p:spTree>
    <p:extLst>
      <p:ext uri="{BB962C8B-B14F-4D97-AF65-F5344CB8AC3E}">
        <p14:creationId xmlns:p14="http://schemas.microsoft.com/office/powerpoint/2010/main" val="1226510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915668-44EC-4746-AC3C-F46EF45ADDC4}" type="datetime1">
              <a:rPr lang="en-US" smtClean="0"/>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408D40-E840-B649-8C1F-148E738ADDFC}" type="slidenum">
              <a:rPr lang="en-US" smtClean="0"/>
              <a:t>‹Nº›</a:t>
            </a:fld>
            <a:endParaRPr lang="en-US" dirty="0"/>
          </a:p>
        </p:txBody>
      </p:sp>
    </p:spTree>
    <p:extLst>
      <p:ext uri="{BB962C8B-B14F-4D97-AF65-F5344CB8AC3E}">
        <p14:creationId xmlns:p14="http://schemas.microsoft.com/office/powerpoint/2010/main" val="536212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735064-870D-2646-807F-0F482DAFBAE0}" type="datetime1">
              <a:rPr lang="en-US" smtClean="0"/>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408D40-E840-B649-8C1F-148E738ADDFC}" type="slidenum">
              <a:rPr lang="en-US" smtClean="0"/>
              <a:t>‹Nº›</a:t>
            </a:fld>
            <a:endParaRPr lang="en-US" dirty="0"/>
          </a:p>
        </p:txBody>
      </p:sp>
    </p:spTree>
    <p:extLst>
      <p:ext uri="{BB962C8B-B14F-4D97-AF65-F5344CB8AC3E}">
        <p14:creationId xmlns:p14="http://schemas.microsoft.com/office/powerpoint/2010/main" val="1400222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8999D2-6BF9-DA43-ADAC-FD85FFDA68DE}" type="datetime1">
              <a:rPr lang="en-US" smtClean="0"/>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408D40-E840-B649-8C1F-148E738ADDFC}" type="slidenum">
              <a:rPr lang="en-US" smtClean="0"/>
              <a:t>‹Nº›</a:t>
            </a:fld>
            <a:endParaRPr lang="en-US" dirty="0"/>
          </a:p>
        </p:txBody>
      </p:sp>
    </p:spTree>
    <p:extLst>
      <p:ext uri="{BB962C8B-B14F-4D97-AF65-F5344CB8AC3E}">
        <p14:creationId xmlns:p14="http://schemas.microsoft.com/office/powerpoint/2010/main" val="1409232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04B1DE-51D9-FC48-81A7-75BA07A60F0E}" type="datetime1">
              <a:rPr lang="en-US" smtClean="0"/>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408D40-E840-B649-8C1F-148E738ADDFC}" type="slidenum">
              <a:rPr lang="en-US" smtClean="0"/>
              <a:t>‹Nº›</a:t>
            </a:fld>
            <a:endParaRPr lang="en-US" dirty="0"/>
          </a:p>
        </p:txBody>
      </p:sp>
    </p:spTree>
    <p:extLst>
      <p:ext uri="{BB962C8B-B14F-4D97-AF65-F5344CB8AC3E}">
        <p14:creationId xmlns:p14="http://schemas.microsoft.com/office/powerpoint/2010/main" val="1286945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8B1054-A3BA-B74C-A265-B61C915852FB}" type="datetime1">
              <a:rPr lang="en-US" smtClean="0"/>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408D40-E840-B649-8C1F-148E738ADDFC}" type="slidenum">
              <a:rPr lang="en-US" smtClean="0"/>
              <a:t>‹Nº›</a:t>
            </a:fld>
            <a:endParaRPr lang="en-US" dirty="0"/>
          </a:p>
        </p:txBody>
      </p:sp>
    </p:spTree>
    <p:extLst>
      <p:ext uri="{BB962C8B-B14F-4D97-AF65-F5344CB8AC3E}">
        <p14:creationId xmlns:p14="http://schemas.microsoft.com/office/powerpoint/2010/main" val="231070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56856" y="673555"/>
            <a:ext cx="7886700" cy="1325563"/>
          </a:xfrm>
        </p:spPr>
        <p:txBody>
          <a:bodyPr>
            <a:normAutofit/>
          </a:bodyPr>
          <a:lstStyle>
            <a:lvl1pPr>
              <a:defRPr sz="3200">
                <a:solidFill>
                  <a:srgbClr val="002060"/>
                </a:solidFill>
              </a:defRPr>
            </a:lvl1pPr>
          </a:lstStyle>
          <a:p>
            <a:r>
              <a:rPr lang="en-US" dirty="0"/>
              <a:t>d</a:t>
            </a:r>
          </a:p>
        </p:txBody>
      </p:sp>
      <p:sp>
        <p:nvSpPr>
          <p:cNvPr id="3" name="Content Placeholder 2"/>
          <p:cNvSpPr>
            <a:spLocks noGrp="1"/>
          </p:cNvSpPr>
          <p:nvPr>
            <p:ph sz="half" idx="1"/>
          </p:nvPr>
        </p:nvSpPr>
        <p:spPr>
          <a:xfrm>
            <a:off x="1456856" y="1915319"/>
            <a:ext cx="3886200" cy="4351338"/>
          </a:xfrm>
        </p:spPr>
        <p:txBody>
          <a:bodyPr/>
          <a:lstStyle>
            <a:lvl1pPr>
              <a:defRPr sz="1800">
                <a:solidFill>
                  <a:srgbClr val="00206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95F1F-302D-004C-A6E5-1D18A34939AF}" type="datetime1">
              <a:rPr lang="en-US" smtClean="0"/>
              <a:t>9/14/2020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408D40-E840-B649-8C1F-148E738ADDFC}" type="slidenum">
              <a:rPr lang="en-US" smtClean="0"/>
              <a:t>‹Nº›</a:t>
            </a:fld>
            <a:endParaRPr lang="en-US" dirty="0"/>
          </a:p>
        </p:txBody>
      </p:sp>
    </p:spTree>
    <p:extLst>
      <p:ext uri="{BB962C8B-B14F-4D97-AF65-F5344CB8AC3E}">
        <p14:creationId xmlns:p14="http://schemas.microsoft.com/office/powerpoint/2010/main" val="948837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CB41EA-7E3E-3D4F-BAE5-3B825B482793}" type="datetime1">
              <a:rPr lang="en-US" smtClean="0"/>
              <a:t>9/14/2020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8408D40-E840-B649-8C1F-148E738ADDFC}" type="slidenum">
              <a:rPr lang="en-US" smtClean="0"/>
              <a:t>‹Nº›</a:t>
            </a:fld>
            <a:endParaRPr lang="en-US" dirty="0"/>
          </a:p>
        </p:txBody>
      </p:sp>
    </p:spTree>
    <p:extLst>
      <p:ext uri="{BB962C8B-B14F-4D97-AF65-F5344CB8AC3E}">
        <p14:creationId xmlns:p14="http://schemas.microsoft.com/office/powerpoint/2010/main" val="2051363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218D2E-7A67-0248-B77F-028504A64AC4}" type="datetime1">
              <a:rPr lang="en-US" smtClean="0"/>
              <a:t>9/14/2020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8408D40-E840-B649-8C1F-148E738ADDFC}" type="slidenum">
              <a:rPr lang="en-US" smtClean="0"/>
              <a:t>‹Nº›</a:t>
            </a:fld>
            <a:endParaRPr lang="en-US" dirty="0"/>
          </a:p>
        </p:txBody>
      </p:sp>
    </p:spTree>
    <p:extLst>
      <p:ext uri="{BB962C8B-B14F-4D97-AF65-F5344CB8AC3E}">
        <p14:creationId xmlns:p14="http://schemas.microsoft.com/office/powerpoint/2010/main" val="1563018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E2BE56-F919-FA46-88E9-081807ADAE22}" type="datetime1">
              <a:rPr lang="en-US" smtClean="0"/>
              <a:t>9/14/2020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8408D40-E840-B649-8C1F-148E738ADDFC}" type="slidenum">
              <a:rPr lang="en-US" smtClean="0"/>
              <a:t>‹Nº›</a:t>
            </a:fld>
            <a:endParaRPr lang="en-US" dirty="0"/>
          </a:p>
        </p:txBody>
      </p:sp>
    </p:spTree>
    <p:extLst>
      <p:ext uri="{BB962C8B-B14F-4D97-AF65-F5344CB8AC3E}">
        <p14:creationId xmlns:p14="http://schemas.microsoft.com/office/powerpoint/2010/main" val="1630362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A599B3-5EE5-B644-9D58-8D8D48C18E69}" type="datetime1">
              <a:rPr lang="en-US" smtClean="0"/>
              <a:t>9/14/2020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408D40-E840-B649-8C1F-148E738ADDFC}" type="slidenum">
              <a:rPr lang="en-US" smtClean="0"/>
              <a:t>‹Nº›</a:t>
            </a:fld>
            <a:endParaRPr lang="en-US" dirty="0"/>
          </a:p>
        </p:txBody>
      </p:sp>
    </p:spTree>
    <p:extLst>
      <p:ext uri="{BB962C8B-B14F-4D97-AF65-F5344CB8AC3E}">
        <p14:creationId xmlns:p14="http://schemas.microsoft.com/office/powerpoint/2010/main" val="1762567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F3EA32-FA52-4A45-B2B6-EA8889CAB055}" type="datetime1">
              <a:rPr lang="en-US" smtClean="0"/>
              <a:t>9/14/2020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408D40-E840-B649-8C1F-148E738ADDFC}" type="slidenum">
              <a:rPr lang="en-US" smtClean="0"/>
              <a:t>‹Nº›</a:t>
            </a:fld>
            <a:endParaRPr lang="en-US" dirty="0"/>
          </a:p>
        </p:txBody>
      </p:sp>
    </p:spTree>
    <p:extLst>
      <p:ext uri="{BB962C8B-B14F-4D97-AF65-F5344CB8AC3E}">
        <p14:creationId xmlns:p14="http://schemas.microsoft.com/office/powerpoint/2010/main" val="1088327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85181A-2B37-5E44-A1F4-B3B27961AA1B}" type="datetime1">
              <a:rPr lang="en-US" smtClean="0"/>
              <a:t>9/14/2020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408D40-E840-B649-8C1F-148E738ADDFC}" type="slidenum">
              <a:rPr lang="en-US" smtClean="0"/>
              <a:t>‹Nº›</a:t>
            </a:fld>
            <a:endParaRPr lang="en-US" dirty="0"/>
          </a:p>
        </p:txBody>
      </p:sp>
    </p:spTree>
    <p:extLst>
      <p:ext uri="{BB962C8B-B14F-4D97-AF65-F5344CB8AC3E}">
        <p14:creationId xmlns:p14="http://schemas.microsoft.com/office/powerpoint/2010/main" val="926770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1.jpg"/><Relationship Id="rId5" Type="http://schemas.openxmlformats.org/officeDocument/2006/relationships/hyperlink" Target="http://www.nesdis.noaa.gov/news_archives/using_satellite_to_predict_malaria_risk.html#sthash.8ZLv447Q.dpuf" TargetMode="Externa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 Id="rId5" Type="http://schemas.openxmlformats.org/officeDocument/2006/relationships/hyperlink" Target="http://phys.org/news/2016-02-satellites-diseases-zika.html#jCp" TargetMode="Externa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0.jpg"/><Relationship Id="rId7" Type="http://schemas.openxmlformats.org/officeDocument/2006/relationships/image" Target="../media/image26.jpg"/><Relationship Id="rId2" Type="http://schemas.openxmlformats.org/officeDocument/2006/relationships/image" Target="../media/image19.jpg"/><Relationship Id="rId1" Type="http://schemas.openxmlformats.org/officeDocument/2006/relationships/slideLayout" Target="../slideLayouts/slideLayout4.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jpe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0.jpg"/><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 Id="rId5" Type="http://schemas.openxmlformats.org/officeDocument/2006/relationships/image" Target="../media/image34.jpg"/><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 Id="rId6" Type="http://schemas.openxmlformats.org/officeDocument/2006/relationships/image" Target="../media/image27.jpg"/><Relationship Id="rId5" Type="http://schemas.openxmlformats.org/officeDocument/2006/relationships/image" Target="../media/image39.jpe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 Id="rId5" Type="http://schemas.openxmlformats.org/officeDocument/2006/relationships/image" Target="../media/image42.JPG"/><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 Id="rId5" Type="http://schemas.openxmlformats.org/officeDocument/2006/relationships/image" Target="../media/image47.jp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JPG"/><Relationship Id="rId4" Type="http://schemas.openxmlformats.org/officeDocument/2006/relationships/image" Target="../media/image30.jpg"/></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1.jpg"/><Relationship Id="rId5" Type="http://schemas.openxmlformats.org/officeDocument/2006/relationships/image" Target="../media/image49.JPG"/><Relationship Id="rId4" Type="http://schemas.openxmlformats.org/officeDocument/2006/relationships/image" Target="../media/image30.jpg"/></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55.jpg"/><Relationship Id="rId2" Type="http://schemas.openxmlformats.org/officeDocument/2006/relationships/image" Target="../media/image29.jpg"/><Relationship Id="rId1" Type="http://schemas.openxmlformats.org/officeDocument/2006/relationships/slideLayout" Target="../slideLayouts/slideLayout4.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 Id="rId4" Type="http://schemas.openxmlformats.org/officeDocument/2006/relationships/image" Target="../media/image56.JPG"/></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hyperlink" Target="https://www.globe.gov/globe-data/data-entry"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58.jpg"/></Relationships>
</file>

<file path=ppt/slides/_rels/slide51.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58.jpg"/></Relationships>
</file>

<file path=ppt/slides/_rels/slide5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4.xml"/><Relationship Id="rId6" Type="http://schemas.openxmlformats.org/officeDocument/2006/relationships/hyperlink" Target="http://www.globe.gov/documents/10157/7349361/Viz+tutorial.pdf" TargetMode="External"/><Relationship Id="rId5" Type="http://schemas.openxmlformats.org/officeDocument/2006/relationships/image" Target="../media/image73.png"/><Relationship Id="rId4" Type="http://schemas.openxmlformats.org/officeDocument/2006/relationships/hyperlink" Target="http://vis.globe.gov/GLOBE/"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hyperlink" Target="https://vis.globe.gov/GLOBE/)"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hyperlink" Target="http://www.nesdis.noaa.gov/news_archives/using_satellite_to_predict_malaria_risk.html#sthash.8ZLv447Q.dpuf"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72.jpg"/></Relationships>
</file>

<file path=ppt/slides/_rels/slide6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28.jpg"/><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6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28.jpg"/><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6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8" Type="http://schemas.openxmlformats.org/officeDocument/2006/relationships/hyperlink" Target="http://www.nasa.gov/topics/earth/index.html" TargetMode="External"/><Relationship Id="rId3" Type="http://schemas.openxmlformats.org/officeDocument/2006/relationships/image" Target="../media/image85.jpg"/><Relationship Id="rId7" Type="http://schemas.openxmlformats.org/officeDocument/2006/relationships/hyperlink" Target="http://www.globe.gov/" TargetMode="External"/><Relationship Id="rId2" Type="http://schemas.openxmlformats.org/officeDocument/2006/relationships/image" Target="../media/image84.jpg"/><Relationship Id="rId1" Type="http://schemas.openxmlformats.org/officeDocument/2006/relationships/slideLayout" Target="../slideLayouts/slideLayout4.xml"/><Relationship Id="rId6" Type="http://schemas.openxmlformats.org/officeDocument/2006/relationships/hyperlink" Target="mailto:help@globe.gov" TargetMode="External"/><Relationship Id="rId5" Type="http://schemas.openxmlformats.org/officeDocument/2006/relationships/hyperlink" Target="https://docs.google.com/forms/d/1nF4DOebsUPFN2I3Sl73HZkrN_BzFnjAgCBdAQAt_E0I/viewform?c=0&amp;w=1" TargetMode="External"/><Relationship Id="rId10" Type="http://schemas.openxmlformats.org/officeDocument/2006/relationships/image" Target="../media/image86.png"/><Relationship Id="rId4" Type="http://schemas.openxmlformats.org/officeDocument/2006/relationships/image" Target="../media/image2.jpeg"/><Relationship Id="rId9" Type="http://schemas.openxmlformats.org/officeDocument/2006/relationships/hyperlink" Target="http://climate.nasa.go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15.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nner: The GLOBE Program,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80" y="-104931"/>
            <a:ext cx="9263920" cy="979175"/>
          </a:xfrm>
          <a:prstGeom prst="rect">
            <a:avLst/>
          </a:prstGeom>
        </p:spPr>
      </p:pic>
      <p:sp>
        <p:nvSpPr>
          <p:cNvPr id="2" name="Title 1"/>
          <p:cNvSpPr>
            <a:spLocks noGrp="1"/>
          </p:cNvSpPr>
          <p:nvPr>
            <p:ph type="ctrTitle"/>
          </p:nvPr>
        </p:nvSpPr>
        <p:spPr/>
        <p:txBody>
          <a:bodyPr/>
          <a:lstStyle/>
          <a:p>
            <a:r>
              <a:rPr lang="en-US" dirty="0"/>
              <a:t>Slide One</a:t>
            </a:r>
          </a:p>
        </p:txBody>
      </p:sp>
      <p:pic>
        <p:nvPicPr>
          <p:cNvPr id="5" name="Picture 4" descr="Illustration of mosquito on water surface and larvae dangling under the water surfa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3600"/>
            <a:ext cx="9144000" cy="5994400"/>
          </a:xfrm>
          <a:prstGeom prst="rect">
            <a:avLst/>
          </a:prstGeom>
        </p:spPr>
      </p:pic>
      <p:sp>
        <p:nvSpPr>
          <p:cNvPr id="6" name="TextBox 5">
            <a:extLst>
              <a:ext uri="{FF2B5EF4-FFF2-40B4-BE49-F238E27FC236}">
                <a16:creationId xmlns:a16="http://schemas.microsoft.com/office/drawing/2014/main" xmlns="" id="{D20DE957-8A6E-9441-AA56-2205E2CCAC09}"/>
              </a:ext>
            </a:extLst>
          </p:cNvPr>
          <p:cNvSpPr txBox="1"/>
          <p:nvPr/>
        </p:nvSpPr>
        <p:spPr>
          <a:xfrm>
            <a:off x="2191318" y="4583817"/>
            <a:ext cx="4208930" cy="1200329"/>
          </a:xfrm>
          <a:prstGeom prst="rect">
            <a:avLst/>
          </a:prstGeom>
          <a:noFill/>
        </p:spPr>
        <p:txBody>
          <a:bodyPr wrap="square" rtlCol="0">
            <a:spAutoFit/>
          </a:bodyPr>
          <a:lstStyle/>
          <a:p>
            <a:pPr algn="ctr"/>
            <a:endParaRPr lang="en-US" b="1" dirty="0">
              <a:solidFill>
                <a:srgbClr val="000072"/>
              </a:solidFill>
              <a:latin typeface="Arial" panose="020B0604020202020204" pitchFamily="34" charset="0"/>
              <a:cs typeface="Arial" panose="020B0604020202020204" pitchFamily="34" charset="0"/>
            </a:endParaRPr>
          </a:p>
          <a:p>
            <a:pPr algn="ctr"/>
            <a:r>
              <a:rPr lang="en-US" b="1" dirty="0">
                <a:solidFill>
                  <a:srgbClr val="000072"/>
                </a:solidFill>
                <a:latin typeface="Arial" panose="020B0604020202020204" pitchFamily="34" charset="0"/>
                <a:cs typeface="Arial" panose="020B0604020202020204" pitchFamily="34" charset="0"/>
              </a:rPr>
              <a:t>Using the </a:t>
            </a:r>
          </a:p>
          <a:p>
            <a:pPr algn="ctr"/>
            <a:r>
              <a:rPr lang="en-US" b="1" dirty="0">
                <a:solidFill>
                  <a:srgbClr val="000072"/>
                </a:solidFill>
                <a:latin typeface="Arial" panose="020B0604020202020204" pitchFamily="34" charset="0"/>
                <a:cs typeface="Arial" panose="020B0604020202020204" pitchFamily="34" charset="0"/>
              </a:rPr>
              <a:t>GLOBE Observer</a:t>
            </a:r>
          </a:p>
          <a:p>
            <a:pPr algn="ctr"/>
            <a:r>
              <a:rPr lang="en-US" b="1" dirty="0">
                <a:solidFill>
                  <a:srgbClr val="000072"/>
                </a:solidFill>
                <a:latin typeface="Arial" panose="020B0604020202020204" pitchFamily="34" charset="0"/>
                <a:cs typeface="Arial" panose="020B0604020202020204" pitchFamily="34" charset="0"/>
              </a:rPr>
              <a:t>Mosquito Habitat Mapper </a:t>
            </a:r>
          </a:p>
        </p:txBody>
      </p:sp>
      <p:pic>
        <p:nvPicPr>
          <p:cNvPr id="7" name="Picture 6" descr="GLOBE Observer App Screen.">
            <a:extLst>
              <a:ext uri="{FF2B5EF4-FFF2-40B4-BE49-F238E27FC236}">
                <a16:creationId xmlns:a16="http://schemas.microsoft.com/office/drawing/2014/main" xmlns="" id="{5492DA57-E356-ED4C-B4F9-E5A267302F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68527">
            <a:off x="5715461" y="5047632"/>
            <a:ext cx="942052" cy="1473026"/>
          </a:xfrm>
          <a:prstGeom prst="rect">
            <a:avLst/>
          </a:prstGeom>
        </p:spPr>
      </p:pic>
    </p:spTree>
    <p:extLst>
      <p:ext uri="{BB962C8B-B14F-4D97-AF65-F5344CB8AC3E}">
        <p14:creationId xmlns:p14="http://schemas.microsoft.com/office/powerpoint/2010/main" val="2122008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9</a:t>
            </a:fld>
            <a:endParaRPr lang="en-US" dirty="0"/>
          </a:p>
        </p:txBody>
      </p:sp>
      <p:pic>
        <p:nvPicPr>
          <p:cNvPr id="5" name="Picture 4"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628" y="-1"/>
            <a:ext cx="8071371" cy="1010779"/>
          </a:xfrm>
          <a:prstGeom prst="rect">
            <a:avLst/>
          </a:prstGeom>
        </p:spPr>
      </p:pic>
      <p:pic>
        <p:nvPicPr>
          <p:cNvPr id="6" name="Picture 5" descr="Menu: Why collect mosquito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1"/>
            <a:ext cx="1174818" cy="6887981"/>
          </a:xfrm>
          <a:prstGeom prst="rect">
            <a:avLst/>
          </a:prstGeom>
        </p:spPr>
      </p:pic>
      <p:sp>
        <p:nvSpPr>
          <p:cNvPr id="2" name="Title 1"/>
          <p:cNvSpPr>
            <a:spLocks noGrp="1"/>
          </p:cNvSpPr>
          <p:nvPr>
            <p:ph type="title"/>
          </p:nvPr>
        </p:nvSpPr>
        <p:spPr/>
        <p:txBody>
          <a:bodyPr/>
          <a:lstStyle/>
          <a:p>
            <a:r>
              <a:rPr lang="en-US" b="1" dirty="0">
                <a:solidFill>
                  <a:srgbClr val="000072"/>
                </a:solidFill>
              </a:rPr>
              <a:t>Mosquitoes and Malaria</a:t>
            </a:r>
            <a:endParaRPr lang="en-US" dirty="0"/>
          </a:p>
        </p:txBody>
      </p:sp>
      <p:sp>
        <p:nvSpPr>
          <p:cNvPr id="3" name="Content Placeholder 2"/>
          <p:cNvSpPr>
            <a:spLocks noGrp="1"/>
          </p:cNvSpPr>
          <p:nvPr>
            <p:ph sz="half" idx="1"/>
          </p:nvPr>
        </p:nvSpPr>
        <p:spPr>
          <a:xfrm>
            <a:off x="1456856" y="1641088"/>
            <a:ext cx="7283731" cy="3949995"/>
          </a:xfrm>
        </p:spPr>
        <p:txBody>
          <a:bodyPr>
            <a:normAutofit/>
          </a:bodyPr>
          <a:lstStyle/>
          <a:p>
            <a:pPr marL="0" indent="0">
              <a:buNone/>
            </a:pPr>
            <a:r>
              <a:rPr lang="en-US" dirty="0">
                <a:solidFill>
                  <a:schemeClr val="tx1"/>
                </a:solidFill>
              </a:rPr>
              <a:t>The app also allows you to identify the larvae of Anopheles mosquitoes. Only about 40 species of the more than 500 species can transmit the pathogens to humans that cause  malaria. If you are living in a malaria region, you will want to work with public health authorities and find out what species are found locally. </a:t>
            </a:r>
          </a:p>
          <a:p>
            <a:pPr marL="0" indent="0">
              <a:buNone/>
            </a:pPr>
            <a:endParaRPr lang="en-US" dirty="0">
              <a:solidFill>
                <a:schemeClr val="tx1"/>
              </a:solidFill>
            </a:endParaRPr>
          </a:p>
          <a:p>
            <a:pPr marL="0" indent="0" algn="just">
              <a:buNone/>
            </a:pPr>
            <a:endParaRPr lang="en-US" dirty="0">
              <a:solidFill>
                <a:schemeClr val="tx1"/>
              </a:solidFill>
            </a:endParaRPr>
          </a:p>
        </p:txBody>
      </p:sp>
      <p:pic>
        <p:nvPicPr>
          <p:cNvPr id="10" name="Content Placeholder 9" descr="World map showing distribution of 40 species of Anopheles mosquitoes.">
            <a:extLst>
              <a:ext uri="{FF2B5EF4-FFF2-40B4-BE49-F238E27FC236}">
                <a16:creationId xmlns:a16="http://schemas.microsoft.com/office/drawing/2014/main" xmlns="" id="{33174C7F-B533-C142-8017-475E2CBC8C5D}"/>
              </a:ext>
            </a:extLst>
          </p:cNvPr>
          <p:cNvPicPr>
            <a:picLocks noGrp="1" noChangeAspect="1"/>
          </p:cNvPicPr>
          <p:nvPr>
            <p:ph sz="half" idx="1"/>
          </p:nvPr>
        </p:nvPicPr>
        <p:blipFill>
          <a:blip r:embed="rId4"/>
          <a:stretch>
            <a:fillRect/>
          </a:stretch>
        </p:blipFill>
        <p:spPr>
          <a:xfrm>
            <a:off x="1932108" y="2962861"/>
            <a:ext cx="5418261" cy="3576052"/>
          </a:xfrm>
          <a:prstGeom prst="rect">
            <a:avLst/>
          </a:prstGeom>
        </p:spPr>
      </p:pic>
      <p:pic>
        <p:nvPicPr>
          <p:cNvPr id="11" name="Picture 10" descr="Mosquito on skin. Label reads &quot;Anopheles Gambiae&quot;, Credit James Gathany, Source CDC. ">
            <a:extLst>
              <a:ext uri="{FF2B5EF4-FFF2-40B4-BE49-F238E27FC236}">
                <a16:creationId xmlns:a16="http://schemas.microsoft.com/office/drawing/2014/main" xmlns="" id="{EA1FE47F-07FB-764D-9B67-6B05657982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4276" y="2764386"/>
            <a:ext cx="1757167" cy="1897741"/>
          </a:xfrm>
          <a:prstGeom prst="rect">
            <a:avLst/>
          </a:prstGeom>
        </p:spPr>
      </p:pic>
    </p:spTree>
    <p:extLst>
      <p:ext uri="{BB962C8B-B14F-4D97-AF65-F5344CB8AC3E}">
        <p14:creationId xmlns:p14="http://schemas.microsoft.com/office/powerpoint/2010/main" val="2698849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10</a:t>
            </a:fld>
            <a:endParaRPr lang="en-US" dirty="0"/>
          </a:p>
        </p:txBody>
      </p:sp>
      <p:pic>
        <p:nvPicPr>
          <p:cNvPr id="5" name="Picture 4" descr="Banner:  Hydrosphere-Mosquito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628" y="-1"/>
            <a:ext cx="8071371" cy="1010779"/>
          </a:xfrm>
          <a:prstGeom prst="rect">
            <a:avLst/>
          </a:prstGeom>
        </p:spPr>
      </p:pic>
      <p:pic>
        <p:nvPicPr>
          <p:cNvPr id="6" name="Picture 5" descr="Menu: Why collect mosquito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981"/>
            <a:ext cx="1174818" cy="6887981"/>
          </a:xfrm>
          <a:prstGeom prst="rect">
            <a:avLst/>
          </a:prstGeom>
        </p:spPr>
      </p:pic>
      <p:sp>
        <p:nvSpPr>
          <p:cNvPr id="2" name="Title 1"/>
          <p:cNvSpPr>
            <a:spLocks noGrp="1"/>
          </p:cNvSpPr>
          <p:nvPr>
            <p:ph type="title"/>
          </p:nvPr>
        </p:nvSpPr>
        <p:spPr/>
        <p:txBody>
          <a:bodyPr/>
          <a:lstStyle/>
          <a:p>
            <a:r>
              <a:rPr lang="en-US" b="1" i="1" dirty="0" err="1">
                <a:solidFill>
                  <a:srgbClr val="000072"/>
                </a:solidFill>
              </a:rPr>
              <a:t>Culex</a:t>
            </a:r>
            <a:r>
              <a:rPr lang="en-US" b="1" i="1" dirty="0">
                <a:solidFill>
                  <a:srgbClr val="000072"/>
                </a:solidFill>
              </a:rPr>
              <a:t> </a:t>
            </a:r>
            <a:r>
              <a:rPr lang="en-US" b="1" dirty="0">
                <a:solidFill>
                  <a:srgbClr val="000072"/>
                </a:solidFill>
              </a:rPr>
              <a:t>Mosquitoes</a:t>
            </a:r>
            <a:endParaRPr lang="en-US" dirty="0"/>
          </a:p>
        </p:txBody>
      </p:sp>
      <p:sp>
        <p:nvSpPr>
          <p:cNvPr id="3" name="Content Placeholder 2"/>
          <p:cNvSpPr>
            <a:spLocks noGrp="1"/>
          </p:cNvSpPr>
          <p:nvPr>
            <p:ph sz="half" idx="1"/>
          </p:nvPr>
        </p:nvSpPr>
        <p:spPr>
          <a:xfrm>
            <a:off x="1456857" y="1641088"/>
            <a:ext cx="4768580" cy="3949995"/>
          </a:xfrm>
        </p:spPr>
        <p:txBody>
          <a:bodyPr>
            <a:normAutofit/>
          </a:bodyPr>
          <a:lstStyle/>
          <a:p>
            <a:pPr marL="0" indent="0">
              <a:buNone/>
            </a:pPr>
            <a:r>
              <a:rPr lang="en-US" dirty="0">
                <a:solidFill>
                  <a:schemeClr val="tx1"/>
                </a:solidFill>
              </a:rPr>
              <a:t>There are over 1000 species of </a:t>
            </a:r>
            <a:r>
              <a:rPr lang="en-US" i="1" dirty="0">
                <a:solidFill>
                  <a:schemeClr val="tx1"/>
                </a:solidFill>
              </a:rPr>
              <a:t>Culex </a:t>
            </a:r>
            <a:r>
              <a:rPr lang="en-US" dirty="0">
                <a:solidFill>
                  <a:schemeClr val="tx1"/>
                </a:solidFill>
              </a:rPr>
              <a:t>mosquitoes, and  more than 150 species are vectors of disease in animals and humans. However, there is usually only a few of importance in any region. Find out what species you have locally that can potentially transmit pathogens that can cause disease, and what diseases are found in your community.</a:t>
            </a:r>
          </a:p>
          <a:p>
            <a:pPr marL="0" indent="0">
              <a:buNone/>
            </a:pPr>
            <a:endParaRPr lang="en-US" dirty="0">
              <a:solidFill>
                <a:schemeClr val="tx1"/>
              </a:solidFill>
            </a:endParaRPr>
          </a:p>
          <a:p>
            <a:pPr marL="0" indent="0" algn="just">
              <a:buNone/>
            </a:pPr>
            <a:endParaRPr lang="en-US" dirty="0">
              <a:solidFill>
                <a:schemeClr val="tx1"/>
              </a:solidFill>
            </a:endParaRPr>
          </a:p>
        </p:txBody>
      </p:sp>
      <p:graphicFrame>
        <p:nvGraphicFramePr>
          <p:cNvPr id="13" name="Content Placeholder 12">
            <a:extLst>
              <a:ext uri="{FF2B5EF4-FFF2-40B4-BE49-F238E27FC236}">
                <a16:creationId xmlns:a16="http://schemas.microsoft.com/office/drawing/2014/main" xmlns="" id="{8DF5C9FB-6DFE-BC43-8CC3-90B217339487}"/>
              </a:ext>
            </a:extLst>
          </p:cNvPr>
          <p:cNvGraphicFramePr>
            <a:graphicFrameLocks noGrp="1"/>
          </p:cNvGraphicFramePr>
          <p:nvPr>
            <p:ph sz="half" idx="1"/>
            <p:extLst>
              <p:ext uri="{D42A27DB-BD31-4B8C-83A1-F6EECF244321}">
                <p14:modId xmlns:p14="http://schemas.microsoft.com/office/powerpoint/2010/main" val="4042607403"/>
              </p:ext>
            </p:extLst>
          </p:nvPr>
        </p:nvGraphicFramePr>
        <p:xfrm>
          <a:off x="1748555" y="3782978"/>
          <a:ext cx="5720089" cy="2494280"/>
        </p:xfrm>
        <a:graphic>
          <a:graphicData uri="http://schemas.openxmlformats.org/drawingml/2006/table">
            <a:tbl>
              <a:tblPr firstRow="1" bandRow="1">
                <a:tableStyleId>{5C22544A-7EE6-4342-B048-85BDC9FD1C3A}</a:tableStyleId>
              </a:tblPr>
              <a:tblGrid>
                <a:gridCol w="5720089">
                  <a:extLst>
                    <a:ext uri="{9D8B030D-6E8A-4147-A177-3AD203B41FA5}">
                      <a16:colId xmlns:a16="http://schemas.microsoft.com/office/drawing/2014/main" xmlns="" val="708544992"/>
                    </a:ext>
                  </a:extLst>
                </a:gridCol>
              </a:tblGrid>
              <a:tr h="370840">
                <a:tc>
                  <a:txBody>
                    <a:bodyPr/>
                    <a:lstStyle/>
                    <a:p>
                      <a:r>
                        <a:rPr lang="en-US" dirty="0">
                          <a:solidFill>
                            <a:schemeClr val="tx1"/>
                          </a:solidFill>
                        </a:rPr>
                        <a:t>Important Diseases- </a:t>
                      </a:r>
                      <a:r>
                        <a:rPr lang="en-US" dirty="0" err="1">
                          <a:solidFill>
                            <a:schemeClr val="tx1"/>
                          </a:solidFill>
                        </a:rPr>
                        <a:t>Culicine</a:t>
                      </a:r>
                      <a:r>
                        <a:rPr lang="en-US" dirty="0">
                          <a:solidFill>
                            <a:schemeClr val="tx1"/>
                          </a:solidFill>
                        </a:rPr>
                        <a:t> Mosquitoes</a:t>
                      </a:r>
                    </a:p>
                  </a:txBody>
                  <a:tcPr/>
                </a:tc>
                <a:extLst>
                  <a:ext uri="{0D108BD9-81ED-4DB2-BD59-A6C34878D82A}">
                    <a16:rowId xmlns:a16="http://schemas.microsoft.com/office/drawing/2014/main" xmlns="" val="3042144621"/>
                  </a:ext>
                </a:extLst>
              </a:tr>
              <a:tr h="370840">
                <a:tc>
                  <a:txBody>
                    <a:bodyPr/>
                    <a:lstStyle/>
                    <a:p>
                      <a:r>
                        <a:rPr lang="en-US" dirty="0"/>
                        <a:t>West Nile virus</a:t>
                      </a:r>
                    </a:p>
                  </a:txBody>
                  <a:tcPr/>
                </a:tc>
                <a:extLst>
                  <a:ext uri="{0D108BD9-81ED-4DB2-BD59-A6C34878D82A}">
                    <a16:rowId xmlns:a16="http://schemas.microsoft.com/office/drawing/2014/main" xmlns="" val="2630097653"/>
                  </a:ext>
                </a:extLst>
              </a:tr>
              <a:tr h="370840">
                <a:tc>
                  <a:txBody>
                    <a:bodyPr/>
                    <a:lstStyle/>
                    <a:p>
                      <a:r>
                        <a:rPr lang="en-US" dirty="0"/>
                        <a:t>Lymphatic filariasis</a:t>
                      </a:r>
                    </a:p>
                  </a:txBody>
                  <a:tcPr/>
                </a:tc>
                <a:extLst>
                  <a:ext uri="{0D108BD9-81ED-4DB2-BD59-A6C34878D82A}">
                    <a16:rowId xmlns:a16="http://schemas.microsoft.com/office/drawing/2014/main" xmlns="" val="728656131"/>
                  </a:ext>
                </a:extLst>
              </a:tr>
              <a:tr h="370840">
                <a:tc>
                  <a:txBody>
                    <a:bodyPr/>
                    <a:lstStyle/>
                    <a:p>
                      <a:r>
                        <a:rPr lang="en-US" dirty="0"/>
                        <a:t>Rift valley fever</a:t>
                      </a:r>
                    </a:p>
                  </a:txBody>
                  <a:tcPr/>
                </a:tc>
                <a:extLst>
                  <a:ext uri="{0D108BD9-81ED-4DB2-BD59-A6C34878D82A}">
                    <a16:rowId xmlns:a16="http://schemas.microsoft.com/office/drawing/2014/main" xmlns="" val="1723527602"/>
                  </a:ext>
                </a:extLst>
              </a:tr>
              <a:tr h="370840">
                <a:tc>
                  <a:txBody>
                    <a:bodyPr/>
                    <a:lstStyle/>
                    <a:p>
                      <a:r>
                        <a:rPr lang="en-US" dirty="0"/>
                        <a:t>Encephalitis (Western and Eastern equine, Japanese, California)</a:t>
                      </a:r>
                    </a:p>
                  </a:txBody>
                  <a:tcPr/>
                </a:tc>
                <a:extLst>
                  <a:ext uri="{0D108BD9-81ED-4DB2-BD59-A6C34878D82A}">
                    <a16:rowId xmlns:a16="http://schemas.microsoft.com/office/drawing/2014/main" xmlns="" val="776167130"/>
                  </a:ext>
                </a:extLst>
              </a:tr>
              <a:tr h="370840">
                <a:tc>
                  <a:txBody>
                    <a:bodyPr/>
                    <a:lstStyle/>
                    <a:p>
                      <a:r>
                        <a:rPr lang="en-US" dirty="0"/>
                        <a:t>Several other diseases can be transmitted to animals</a:t>
                      </a:r>
                    </a:p>
                  </a:txBody>
                  <a:tcPr/>
                </a:tc>
                <a:extLst>
                  <a:ext uri="{0D108BD9-81ED-4DB2-BD59-A6C34878D82A}">
                    <a16:rowId xmlns:a16="http://schemas.microsoft.com/office/drawing/2014/main" xmlns="" val="4260877667"/>
                  </a:ext>
                </a:extLst>
              </a:tr>
            </a:tbl>
          </a:graphicData>
        </a:graphic>
      </p:graphicFrame>
      <p:pic>
        <p:nvPicPr>
          <p:cNvPr id="15" name="Picture 14" descr="Mosquito on skin. Label reads: &quot;Culex quinquefasciatus&quot;, Credit Jim Gathany, Source CDC&quot;.">
            <a:extLst>
              <a:ext uri="{FF2B5EF4-FFF2-40B4-BE49-F238E27FC236}">
                <a16:creationId xmlns:a16="http://schemas.microsoft.com/office/drawing/2014/main" xmlns="" id="{94F564B8-8129-2F45-916C-4B4FC9B8DA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9697" y="1455365"/>
            <a:ext cx="1849695" cy="2162579"/>
          </a:xfrm>
          <a:prstGeom prst="rect">
            <a:avLst/>
          </a:prstGeom>
        </p:spPr>
      </p:pic>
    </p:spTree>
    <p:extLst>
      <p:ext uri="{BB962C8B-B14F-4D97-AF65-F5344CB8AC3E}">
        <p14:creationId xmlns:p14="http://schemas.microsoft.com/office/powerpoint/2010/main" val="259267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11</a:t>
            </a:fld>
            <a:endParaRPr lang="en-US" dirty="0"/>
          </a:p>
        </p:txBody>
      </p:sp>
      <p:pic>
        <p:nvPicPr>
          <p:cNvPr id="6" name="Picture 5" descr="Banner:  Hydrosphere-Mosquito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100" y="-29979"/>
            <a:ext cx="7962900" cy="1056504"/>
          </a:xfrm>
          <a:prstGeom prst="rect">
            <a:avLst/>
          </a:prstGeom>
        </p:spPr>
      </p:pic>
      <p:pic>
        <p:nvPicPr>
          <p:cNvPr id="5" name="Picture 4" descr="Menu: How your measurements can hel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980"/>
            <a:ext cx="1218710" cy="6970426"/>
          </a:xfrm>
          <a:prstGeom prst="rect">
            <a:avLst/>
          </a:prstGeom>
        </p:spPr>
      </p:pic>
      <p:sp>
        <p:nvSpPr>
          <p:cNvPr id="2" name="Title 1"/>
          <p:cNvSpPr>
            <a:spLocks noGrp="1"/>
          </p:cNvSpPr>
          <p:nvPr>
            <p:ph type="title"/>
          </p:nvPr>
        </p:nvSpPr>
        <p:spPr/>
        <p:txBody>
          <a:bodyPr/>
          <a:lstStyle/>
          <a:p>
            <a:r>
              <a:rPr lang="en-US" b="1" dirty="0">
                <a:solidFill>
                  <a:srgbClr val="000072"/>
                </a:solidFill>
              </a:rPr>
              <a:t>How Your Data Can Help</a:t>
            </a:r>
          </a:p>
        </p:txBody>
      </p:sp>
      <p:sp>
        <p:nvSpPr>
          <p:cNvPr id="3" name="Content Placeholder 2"/>
          <p:cNvSpPr>
            <a:spLocks noGrp="1"/>
          </p:cNvSpPr>
          <p:nvPr>
            <p:ph sz="half" idx="1"/>
          </p:nvPr>
        </p:nvSpPr>
        <p:spPr>
          <a:xfrm>
            <a:off x="1591952" y="1730059"/>
            <a:ext cx="4862636" cy="5127941"/>
          </a:xfrm>
        </p:spPr>
        <p:txBody>
          <a:bodyPr>
            <a:normAutofit/>
          </a:bodyPr>
          <a:lstStyle/>
          <a:p>
            <a:pPr marL="0" indent="0">
              <a:buNone/>
            </a:pPr>
            <a:r>
              <a:rPr lang="en-US" b="1" dirty="0">
                <a:solidFill>
                  <a:schemeClr val="tx1"/>
                </a:solidFill>
              </a:rPr>
              <a:t>You Can’t See Mosquitoes from Space! </a:t>
            </a:r>
          </a:p>
          <a:p>
            <a:pPr marL="0" indent="0" algn="just">
              <a:buNone/>
            </a:pPr>
            <a:r>
              <a:rPr lang="en-US" sz="1500" dirty="0">
                <a:solidFill>
                  <a:schemeClr val="tx1"/>
                </a:solidFill>
              </a:rPr>
              <a:t>“I don't see mosquitoes from satellites, unfortunately, but I see the environment where mosquitoes are,” says Felix Kogan of the NOAA Satellite and Information Service in this video about his work. “Mosquitoes like warm and moist environments and this is what I see from the operational satellites.”</a:t>
            </a:r>
          </a:p>
          <a:p>
            <a:pPr marL="0" indent="0" algn="just">
              <a:buNone/>
            </a:pPr>
            <a:r>
              <a:rPr lang="en-US" sz="1500" dirty="0">
                <a:solidFill>
                  <a:schemeClr val="tx1"/>
                </a:solidFill>
              </a:rPr>
              <a:t>Seasonal patterns of temperature and precipitation may be altered by climate change where you live. These changes could affect the movement of insects such as mosquitoes. Climate change can affect the spread of mosquito borne diseases such as Zika, malaria and Dengue fever. Other factors such as land use are important factors contributing to the spread of diseases. These factors contribute to providing suitable habitat for mosquitoes to breed and grow, and how the disease is spread between people. Through ground-based observations, GLOBE students are able to augment broad scale satellite-based research with highly targeted local ground-based observations at a high level of granularity.</a:t>
            </a:r>
          </a:p>
          <a:p>
            <a:pPr marL="0" indent="0" algn="just">
              <a:buNone/>
            </a:pPr>
            <a:r>
              <a:rPr lang="en-US" sz="1500" dirty="0">
                <a:solidFill>
                  <a:schemeClr val="tx1"/>
                </a:solidFill>
                <a:hlinkClick r:id="rId5"/>
              </a:rPr>
              <a:t>Read more here</a:t>
            </a:r>
            <a:endParaRPr lang="en-US" sz="1500" dirty="0">
              <a:solidFill>
                <a:schemeClr val="tx1"/>
              </a:solidFill>
              <a:effectLst/>
            </a:endParaRPr>
          </a:p>
        </p:txBody>
      </p:sp>
      <p:pic>
        <p:nvPicPr>
          <p:cNvPr id="8" name="Content Placeholder 7" descr="Artist's image of the Terra satellite remoting sensing environmental data on the Earth's surface from space. "/>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6589684" y="1999118"/>
            <a:ext cx="2229594" cy="1769809"/>
          </a:xfrm>
        </p:spPr>
      </p:pic>
      <p:sp>
        <p:nvSpPr>
          <p:cNvPr id="9" name="TextBox 8"/>
          <p:cNvSpPr txBox="1"/>
          <p:nvPr/>
        </p:nvSpPr>
        <p:spPr>
          <a:xfrm>
            <a:off x="6735609" y="3832364"/>
            <a:ext cx="2083669" cy="923330"/>
          </a:xfrm>
          <a:prstGeom prst="rect">
            <a:avLst/>
          </a:prstGeom>
          <a:noFill/>
        </p:spPr>
        <p:txBody>
          <a:bodyPr wrap="square" rtlCol="0">
            <a:spAutoFit/>
          </a:bodyPr>
          <a:lstStyle/>
          <a:p>
            <a:r>
              <a:rPr lang="en-US" sz="1200" dirty="0"/>
              <a:t>Can’t quite see mosquitoes from here. Terra from space. Image: NASA.</a:t>
            </a:r>
          </a:p>
          <a:p>
            <a:endParaRPr lang="en-US" dirty="0"/>
          </a:p>
        </p:txBody>
      </p:sp>
    </p:spTree>
    <p:extLst>
      <p:ext uri="{BB962C8B-B14F-4D97-AF65-F5344CB8AC3E}">
        <p14:creationId xmlns:p14="http://schemas.microsoft.com/office/powerpoint/2010/main" val="856788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18408D40-E840-B649-8C1F-148E738ADDFC}" type="slidenum">
              <a:rPr lang="en-US" smtClean="0"/>
              <a:t>12</a:t>
            </a:fld>
            <a:endParaRPr lang="en-US" dirty="0"/>
          </a:p>
        </p:txBody>
      </p:sp>
      <p:pic>
        <p:nvPicPr>
          <p:cNvPr id="11" name="Picture 10"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29979"/>
            <a:ext cx="7962900" cy="1056504"/>
          </a:xfrm>
          <a:prstGeom prst="rect">
            <a:avLst/>
          </a:prstGeom>
        </p:spPr>
      </p:pic>
      <p:pic>
        <p:nvPicPr>
          <p:cNvPr id="10" name="Picture 9"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80"/>
            <a:ext cx="1218710" cy="6970426"/>
          </a:xfrm>
          <a:prstGeom prst="rect">
            <a:avLst/>
          </a:prstGeom>
        </p:spPr>
      </p:pic>
      <p:sp>
        <p:nvSpPr>
          <p:cNvPr id="2" name="Title 1"/>
          <p:cNvSpPr>
            <a:spLocks noGrp="1"/>
          </p:cNvSpPr>
          <p:nvPr>
            <p:ph type="title"/>
          </p:nvPr>
        </p:nvSpPr>
        <p:spPr/>
        <p:txBody>
          <a:bodyPr/>
          <a:lstStyle/>
          <a:p>
            <a:r>
              <a:rPr lang="en-US" b="1" dirty="0">
                <a:solidFill>
                  <a:srgbClr val="000072"/>
                </a:solidFill>
              </a:rPr>
              <a:t>Satellite Data and Ground Verification</a:t>
            </a:r>
            <a:endParaRPr lang="en-US" dirty="0"/>
          </a:p>
        </p:txBody>
      </p:sp>
      <p:sp>
        <p:nvSpPr>
          <p:cNvPr id="3" name="Content Placeholder 2"/>
          <p:cNvSpPr>
            <a:spLocks noGrp="1"/>
          </p:cNvSpPr>
          <p:nvPr>
            <p:ph sz="half" idx="1"/>
          </p:nvPr>
        </p:nvSpPr>
        <p:spPr>
          <a:xfrm>
            <a:off x="1456856" y="1765005"/>
            <a:ext cx="7276327" cy="3811042"/>
          </a:xfrm>
        </p:spPr>
        <p:txBody>
          <a:bodyPr>
            <a:normAutofit fontScale="92500"/>
          </a:bodyPr>
          <a:lstStyle/>
          <a:p>
            <a:pPr marL="0" indent="0" algn="just">
              <a:buNone/>
            </a:pPr>
            <a:r>
              <a:rPr lang="en-US" dirty="0">
                <a:solidFill>
                  <a:schemeClr val="tx1"/>
                </a:solidFill>
              </a:rPr>
              <a:t>Remotely sensed data collected by instruments on planes and satellite can be used to estimate the probability of mosquito breeding and disease transmission. </a:t>
            </a:r>
          </a:p>
          <a:p>
            <a:pPr marL="0" indent="0" algn="just">
              <a:buNone/>
            </a:pPr>
            <a:r>
              <a:rPr lang="en-US" b="1" dirty="0">
                <a:solidFill>
                  <a:schemeClr val="tx1"/>
                </a:solidFill>
              </a:rPr>
              <a:t>Terra Instruments</a:t>
            </a:r>
          </a:p>
          <a:p>
            <a:pPr marL="0" indent="0" algn="just">
              <a:buNone/>
            </a:pPr>
            <a:r>
              <a:rPr lang="en-US" dirty="0">
                <a:solidFill>
                  <a:schemeClr val="tx1"/>
                </a:solidFill>
              </a:rPr>
              <a:t>Terra collects data about the Earth’s bio-geochemical and energy systems using five sensors that observe the atmosphere, land surface, oceans, snow and ice, and energy budget. Each sensor has unique features that enable scientists to meet a wide range of science objectives. Because all five instruments are on the same satellite making simultaneous observations, scientists are able to compare different aspects of Earth’s characteristics over time.</a:t>
            </a:r>
          </a:p>
          <a:p>
            <a:pPr marL="0" indent="0" algn="just">
              <a:buNone/>
            </a:pPr>
            <a:endParaRPr lang="en-US" dirty="0">
              <a:solidFill>
                <a:schemeClr val="tx1"/>
              </a:solidFill>
            </a:endParaRPr>
          </a:p>
          <a:p>
            <a:pPr marL="0" indent="0" algn="just">
              <a:buNone/>
            </a:pPr>
            <a:endParaRPr lang="en-US" dirty="0">
              <a:solidFill>
                <a:schemeClr val="tx1"/>
              </a:solidFill>
            </a:endParaRPr>
          </a:p>
          <a:p>
            <a:pPr marL="0" indent="0">
              <a:buNone/>
            </a:pPr>
            <a:r>
              <a:rPr lang="en-US" dirty="0"/>
              <a:t/>
            </a:r>
            <a:br>
              <a:rPr lang="en-US" dirty="0"/>
            </a:br>
            <a:endParaRPr lang="en-US" dirty="0">
              <a:solidFill>
                <a:schemeClr val="tx1"/>
              </a:solidFill>
              <a:effectLst/>
            </a:endParaRPr>
          </a:p>
        </p:txBody>
      </p:sp>
      <p:pic>
        <p:nvPicPr>
          <p:cNvPr id="9" name="Content Placeholder 8" descr="Scientific visualizations of different data types from five of the instruments on the Terra satellite. "/>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556634" y="4320604"/>
            <a:ext cx="7176549" cy="1619324"/>
          </a:xfrm>
        </p:spPr>
      </p:pic>
      <p:sp>
        <p:nvSpPr>
          <p:cNvPr id="4" name="TextBox 3"/>
          <p:cNvSpPr txBox="1"/>
          <p:nvPr/>
        </p:nvSpPr>
        <p:spPr>
          <a:xfrm>
            <a:off x="1556634" y="5973612"/>
            <a:ext cx="7687144" cy="1077218"/>
          </a:xfrm>
          <a:prstGeom prst="rect">
            <a:avLst/>
          </a:prstGeom>
          <a:noFill/>
        </p:spPr>
        <p:txBody>
          <a:bodyPr wrap="square" rtlCol="0">
            <a:spAutoFit/>
          </a:bodyPr>
          <a:lstStyle/>
          <a:p>
            <a:r>
              <a:rPr lang="en-US" sz="1400" dirty="0">
                <a:effectLst/>
              </a:rPr>
              <a:t>NASA’s Terra and Aqua satellites carry sensors used by researchers to measure mosquito-favoring environmental conditions on Earth. Image Credit: NASA. </a:t>
            </a:r>
            <a:r>
              <a:rPr lang="en-US" sz="1400" dirty="0">
                <a:hlinkClick r:id="rId5"/>
              </a:rPr>
              <a:t>Read more here</a:t>
            </a:r>
            <a:endParaRPr lang="en-US" sz="1400" dirty="0"/>
          </a:p>
          <a:p>
            <a:r>
              <a:rPr lang="en-US" dirty="0">
                <a:effectLst/>
              </a:rPr>
              <a:t> </a:t>
            </a:r>
            <a:br>
              <a:rPr lang="en-US" dirty="0">
                <a:effectLst/>
              </a:rPr>
            </a:br>
            <a:endParaRPr lang="en-US" dirty="0">
              <a:effectLst/>
            </a:endParaRPr>
          </a:p>
        </p:txBody>
      </p:sp>
    </p:spTree>
    <p:extLst>
      <p:ext uri="{BB962C8B-B14F-4D97-AF65-F5344CB8AC3E}">
        <p14:creationId xmlns:p14="http://schemas.microsoft.com/office/powerpoint/2010/main" val="1242177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13</a:t>
            </a:fld>
            <a:endParaRPr lang="en-US" dirty="0"/>
          </a:p>
        </p:txBody>
      </p:sp>
      <p:pic>
        <p:nvPicPr>
          <p:cNvPr id="6" name="Picture 5"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29979"/>
            <a:ext cx="7962900" cy="1056504"/>
          </a:xfrm>
          <a:prstGeom prst="rect">
            <a:avLst/>
          </a:prstGeom>
        </p:spPr>
      </p:pic>
      <p:pic>
        <p:nvPicPr>
          <p:cNvPr id="5" name="Picture 4"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80"/>
            <a:ext cx="1218710" cy="6970426"/>
          </a:xfrm>
          <a:prstGeom prst="rect">
            <a:avLst/>
          </a:prstGeom>
        </p:spPr>
      </p:pic>
      <p:sp>
        <p:nvSpPr>
          <p:cNvPr id="2" name="Title 1"/>
          <p:cNvSpPr>
            <a:spLocks noGrp="1"/>
          </p:cNvSpPr>
          <p:nvPr>
            <p:ph type="title"/>
          </p:nvPr>
        </p:nvSpPr>
        <p:spPr/>
        <p:txBody>
          <a:bodyPr/>
          <a:lstStyle/>
          <a:p>
            <a:r>
              <a:rPr lang="en-US" b="1" dirty="0">
                <a:solidFill>
                  <a:srgbClr val="000072"/>
                </a:solidFill>
              </a:rPr>
              <a:t>Summary so Far</a:t>
            </a:r>
            <a:r>
              <a:rPr lang="is-IS" b="1" dirty="0">
                <a:solidFill>
                  <a:srgbClr val="000072"/>
                </a:solidFill>
              </a:rPr>
              <a:t>…</a:t>
            </a:r>
            <a:endParaRPr lang="en-US" b="1" dirty="0">
              <a:solidFill>
                <a:srgbClr val="000072"/>
              </a:solidFill>
            </a:endParaRPr>
          </a:p>
        </p:txBody>
      </p:sp>
      <p:sp>
        <p:nvSpPr>
          <p:cNvPr id="3" name="Content Placeholder 2"/>
          <p:cNvSpPr>
            <a:spLocks noGrp="1"/>
          </p:cNvSpPr>
          <p:nvPr>
            <p:ph sz="half" idx="1"/>
          </p:nvPr>
        </p:nvSpPr>
        <p:spPr>
          <a:xfrm>
            <a:off x="1456856" y="1730059"/>
            <a:ext cx="5011179" cy="4225443"/>
          </a:xfrm>
        </p:spPr>
        <p:txBody>
          <a:bodyPr/>
          <a:lstStyle/>
          <a:p>
            <a:pPr marL="0" indent="0" algn="just">
              <a:buNone/>
            </a:pPr>
            <a:r>
              <a:rPr lang="en-US" dirty="0">
                <a:solidFill>
                  <a:schemeClr val="tx1"/>
                </a:solidFill>
              </a:rPr>
              <a:t>Seasonal patterns of temperature and precipitation may be altered by climate change where you live. These changes could affect the movement of insects such as mosquitoes. As well, it could affect the spread and intensity of mosquito borne diseases. Other factors such as landscape change and land use contribute to providing suitable habitats for mosquitoes.</a:t>
            </a:r>
          </a:p>
        </p:txBody>
      </p:sp>
      <p:pic>
        <p:nvPicPr>
          <p:cNvPr id="12" name="Content Placeholder 11" descr="Students at a non container  mosquito sampling site."/>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501513" y="4802622"/>
            <a:ext cx="1846336" cy="1846336"/>
          </a:xfrm>
        </p:spPr>
      </p:pic>
      <p:pic>
        <p:nvPicPr>
          <p:cNvPr id="18" name="Content Placeholder 17" descr="Photo of students removing an old time for sampling its trapped contents."/>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3585995" y="4802622"/>
            <a:ext cx="2417419" cy="1856414"/>
          </a:xfrm>
        </p:spPr>
      </p:pic>
      <p:pic>
        <p:nvPicPr>
          <p:cNvPr id="14" name="Content Placeholder 13" descr="Photo of students examining mosquito larvae using a magnifying glass. "/>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6161622" y="4817092"/>
            <a:ext cx="2455925" cy="1841944"/>
          </a:xfrm>
        </p:spPr>
      </p:pic>
      <p:pic>
        <p:nvPicPr>
          <p:cNvPr id="22" name="Content Placeholder 21" descr="Photo of mosquito larvae in a vial. They are hanging on the surface of the water, so they are probably from the Genus Culex or  Aides. "/>
          <p:cNvPicPr>
            <a:picLocks noGrp="1" noChangeAspect="1"/>
          </p:cNvPicPr>
          <p:nvPr>
            <p:ph sz="half" idx="1"/>
          </p:nvPr>
        </p:nvPicPr>
        <p:blipFill>
          <a:blip r:embed="rId7">
            <a:extLst>
              <a:ext uri="{28A0092B-C50C-407E-A947-70E740481C1C}">
                <a14:useLocalDpi xmlns:a14="http://schemas.microsoft.com/office/drawing/2010/main" val="0"/>
              </a:ext>
            </a:extLst>
          </a:blip>
          <a:stretch>
            <a:fillRect/>
          </a:stretch>
        </p:blipFill>
        <p:spPr>
          <a:xfrm>
            <a:off x="6695603" y="3248748"/>
            <a:ext cx="1921944" cy="1441458"/>
          </a:xfrm>
        </p:spPr>
      </p:pic>
      <p:pic>
        <p:nvPicPr>
          <p:cNvPr id="25" name="Content Placeholder 24" descr="Photo of girls sampling mosquito larvae from a culvert. "/>
          <p:cNvPicPr>
            <a:picLocks noGrp="1" noChangeAspect="1"/>
          </p:cNvPicPr>
          <p:nvPr>
            <p:ph sz="half" idx="1"/>
          </p:nvPr>
        </p:nvPicPr>
        <p:blipFill>
          <a:blip r:embed="rId8">
            <a:extLst>
              <a:ext uri="{28A0092B-C50C-407E-A947-70E740481C1C}">
                <a14:useLocalDpi xmlns:a14="http://schemas.microsoft.com/office/drawing/2010/main" val="0"/>
              </a:ext>
            </a:extLst>
          </a:blip>
          <a:stretch>
            <a:fillRect/>
          </a:stretch>
        </p:blipFill>
        <p:spPr>
          <a:xfrm>
            <a:off x="6706181" y="1210496"/>
            <a:ext cx="1911366" cy="1911366"/>
          </a:xfrm>
        </p:spPr>
      </p:pic>
    </p:spTree>
    <p:extLst>
      <p:ext uri="{BB962C8B-B14F-4D97-AF65-F5344CB8AC3E}">
        <p14:creationId xmlns:p14="http://schemas.microsoft.com/office/powerpoint/2010/main" val="471381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14</a:t>
            </a:fld>
            <a:endParaRPr lang="en-US" dirty="0"/>
          </a:p>
        </p:txBody>
      </p:sp>
      <p:pic>
        <p:nvPicPr>
          <p:cNvPr id="16" name="Picture 15"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292" y="-36944"/>
            <a:ext cx="8076471" cy="1057988"/>
          </a:xfrm>
          <a:prstGeom prst="rect">
            <a:avLst/>
          </a:prstGeom>
        </p:spPr>
      </p:pic>
      <p:pic>
        <p:nvPicPr>
          <p:cNvPr id="5" name="Picture 4"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80"/>
            <a:ext cx="1218710" cy="6970426"/>
          </a:xfrm>
          <a:prstGeom prst="rect">
            <a:avLst/>
          </a:prstGeom>
        </p:spPr>
      </p:pic>
      <p:sp>
        <p:nvSpPr>
          <p:cNvPr id="2" name="Title 1"/>
          <p:cNvSpPr>
            <a:spLocks noGrp="1"/>
          </p:cNvSpPr>
          <p:nvPr>
            <p:ph type="title"/>
          </p:nvPr>
        </p:nvSpPr>
        <p:spPr>
          <a:xfrm>
            <a:off x="1257300" y="783322"/>
            <a:ext cx="7886700" cy="1325563"/>
          </a:xfrm>
        </p:spPr>
        <p:txBody>
          <a:bodyPr>
            <a:normAutofit/>
          </a:bodyPr>
          <a:lstStyle/>
          <a:p>
            <a:r>
              <a:rPr lang="en-US" sz="2800" b="1" dirty="0"/>
              <a:t>Let’s do a quick review before moving onto data collection! Question 1</a:t>
            </a:r>
            <a:endParaRPr lang="en-US" sz="2800" b="1" dirty="0">
              <a:solidFill>
                <a:srgbClr val="000072"/>
              </a:solidFill>
            </a:endParaRPr>
          </a:p>
        </p:txBody>
      </p:sp>
      <p:sp>
        <p:nvSpPr>
          <p:cNvPr id="3" name="Content Placeholder 2"/>
          <p:cNvSpPr>
            <a:spLocks noGrp="1"/>
          </p:cNvSpPr>
          <p:nvPr>
            <p:ph sz="half" idx="1"/>
          </p:nvPr>
        </p:nvSpPr>
        <p:spPr>
          <a:xfrm>
            <a:off x="1257300" y="1996090"/>
            <a:ext cx="7562850" cy="4225443"/>
          </a:xfrm>
        </p:spPr>
        <p:txBody>
          <a:bodyPr/>
          <a:lstStyle/>
          <a:p>
            <a:pPr marL="0" indent="0">
              <a:buNone/>
            </a:pPr>
            <a:r>
              <a:rPr lang="en-US" sz="2000" b="1" dirty="0"/>
              <a:t>Mosquitoes are part of the biosphere, but the protocol for mosquito larvae is found in the ________GLOBE Investigation area because it is the  habitat of mosquito larvae.</a:t>
            </a:r>
          </a:p>
          <a:p>
            <a:pPr marL="0" indent="0">
              <a:buNone/>
            </a:pPr>
            <a:endParaRPr lang="en-US" b="1" dirty="0"/>
          </a:p>
          <a:p>
            <a:pPr marL="342900" indent="-342900">
              <a:buFont typeface="+mj-lt"/>
              <a:buAutoNum type="alphaUcPeriod"/>
            </a:pPr>
            <a:r>
              <a:rPr lang="en-US" dirty="0">
                <a:solidFill>
                  <a:schemeClr val="tx1"/>
                </a:solidFill>
              </a:rPr>
              <a:t>Land cover</a:t>
            </a:r>
          </a:p>
          <a:p>
            <a:pPr marL="342900" indent="-342900">
              <a:buFont typeface="+mj-lt"/>
              <a:buAutoNum type="alphaUcPeriod"/>
            </a:pPr>
            <a:r>
              <a:rPr lang="en-US" dirty="0">
                <a:solidFill>
                  <a:schemeClr val="tx1"/>
                </a:solidFill>
              </a:rPr>
              <a:t>Hydrosphere</a:t>
            </a:r>
          </a:p>
          <a:p>
            <a:pPr marL="342900" indent="-342900">
              <a:buFont typeface="+mj-lt"/>
              <a:buAutoNum type="alphaUcPeriod"/>
            </a:pPr>
            <a:r>
              <a:rPr lang="en-US" dirty="0">
                <a:solidFill>
                  <a:schemeClr val="tx1"/>
                </a:solidFill>
              </a:rPr>
              <a:t>Lithosphere</a:t>
            </a:r>
          </a:p>
          <a:p>
            <a:pPr marL="342900" indent="-342900">
              <a:buFont typeface="+mj-lt"/>
              <a:buAutoNum type="alphaUcPeriod"/>
            </a:pPr>
            <a:r>
              <a:rPr lang="en-US" dirty="0">
                <a:solidFill>
                  <a:schemeClr val="tx1"/>
                </a:solidFill>
              </a:rPr>
              <a:t>Earth System</a:t>
            </a:r>
          </a:p>
          <a:p>
            <a:pPr marL="342900" indent="-342900">
              <a:buFont typeface="+mj-lt"/>
              <a:buAutoNum type="alphaUcPeriod"/>
            </a:pPr>
            <a:endParaRPr lang="en-US" dirty="0">
              <a:solidFill>
                <a:schemeClr val="tx1"/>
              </a:solidFill>
            </a:endParaRPr>
          </a:p>
          <a:p>
            <a:pPr marL="0" indent="0">
              <a:buNone/>
            </a:pPr>
            <a:r>
              <a:rPr lang="en-US" sz="2000" b="1" dirty="0">
                <a:solidFill>
                  <a:srgbClr val="FF0000"/>
                </a:solidFill>
              </a:rPr>
              <a:t>What is the Answer?</a:t>
            </a:r>
          </a:p>
          <a:p>
            <a:pPr marL="342900" indent="-342900">
              <a:buFont typeface="+mj-lt"/>
              <a:buAutoNum type="alphaUcPeriod"/>
            </a:pPr>
            <a:endParaRPr lang="en-US" dirty="0">
              <a:solidFill>
                <a:schemeClr val="tx1"/>
              </a:solidFill>
            </a:endParaRPr>
          </a:p>
        </p:txBody>
      </p:sp>
    </p:spTree>
    <p:extLst>
      <p:ext uri="{BB962C8B-B14F-4D97-AF65-F5344CB8AC3E}">
        <p14:creationId xmlns:p14="http://schemas.microsoft.com/office/powerpoint/2010/main" val="1504880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15</a:t>
            </a:fld>
            <a:endParaRPr lang="en-US" dirty="0"/>
          </a:p>
        </p:txBody>
      </p:sp>
      <p:pic>
        <p:nvPicPr>
          <p:cNvPr id="16" name="Picture 15"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292" y="-27708"/>
            <a:ext cx="8076471" cy="1057988"/>
          </a:xfrm>
          <a:prstGeom prst="rect">
            <a:avLst/>
          </a:prstGeom>
        </p:spPr>
      </p:pic>
      <p:pic>
        <p:nvPicPr>
          <p:cNvPr id="5" name="Picture 4"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80"/>
            <a:ext cx="1218710" cy="6970426"/>
          </a:xfrm>
          <a:prstGeom prst="rect">
            <a:avLst/>
          </a:prstGeom>
        </p:spPr>
      </p:pic>
      <p:sp>
        <p:nvSpPr>
          <p:cNvPr id="2" name="Title 1"/>
          <p:cNvSpPr>
            <a:spLocks noGrp="1"/>
          </p:cNvSpPr>
          <p:nvPr>
            <p:ph type="title"/>
          </p:nvPr>
        </p:nvSpPr>
        <p:spPr>
          <a:xfrm>
            <a:off x="1257300" y="783322"/>
            <a:ext cx="7886700" cy="1325563"/>
          </a:xfrm>
        </p:spPr>
        <p:txBody>
          <a:bodyPr>
            <a:normAutofit/>
          </a:bodyPr>
          <a:lstStyle/>
          <a:p>
            <a:r>
              <a:rPr lang="en-US" sz="2800" b="1" dirty="0"/>
              <a:t>Let’s do a quick review before moving onto data collection! Answer to Question 1</a:t>
            </a:r>
            <a:endParaRPr lang="en-US" sz="2800" b="1" dirty="0">
              <a:solidFill>
                <a:srgbClr val="000072"/>
              </a:solidFill>
            </a:endParaRPr>
          </a:p>
        </p:txBody>
      </p:sp>
      <p:sp>
        <p:nvSpPr>
          <p:cNvPr id="3" name="Content Placeholder 2"/>
          <p:cNvSpPr>
            <a:spLocks noGrp="1"/>
          </p:cNvSpPr>
          <p:nvPr>
            <p:ph sz="half" idx="1"/>
          </p:nvPr>
        </p:nvSpPr>
        <p:spPr>
          <a:xfrm>
            <a:off x="1257300" y="1996090"/>
            <a:ext cx="7562850" cy="4225443"/>
          </a:xfrm>
        </p:spPr>
        <p:txBody>
          <a:bodyPr/>
          <a:lstStyle/>
          <a:p>
            <a:pPr marL="0" indent="0">
              <a:buNone/>
            </a:pPr>
            <a:r>
              <a:rPr lang="en-US" sz="2000" b="1" dirty="0"/>
              <a:t>Mosquitoes are part of the biosphere, but the protocol for mosquito larvae is found in the ________GLOBE Investigation area because it is the  habitat of mosquito larvae.</a:t>
            </a:r>
          </a:p>
          <a:p>
            <a:pPr marL="0" indent="0">
              <a:buNone/>
            </a:pPr>
            <a:endParaRPr lang="en-US" b="1" dirty="0"/>
          </a:p>
          <a:p>
            <a:pPr marL="342900" indent="-342900">
              <a:buFont typeface="+mj-lt"/>
              <a:buAutoNum type="alphaUcPeriod"/>
            </a:pPr>
            <a:r>
              <a:rPr lang="en-US" dirty="0">
                <a:solidFill>
                  <a:schemeClr val="tx1"/>
                </a:solidFill>
              </a:rPr>
              <a:t>Land cover</a:t>
            </a:r>
          </a:p>
          <a:p>
            <a:pPr marL="342900" indent="-342900">
              <a:buFont typeface="+mj-lt"/>
              <a:buAutoNum type="alphaUcPeriod"/>
            </a:pPr>
            <a:r>
              <a:rPr lang="en-US" b="1" dirty="0">
                <a:solidFill>
                  <a:schemeClr val="tx1"/>
                </a:solidFill>
              </a:rPr>
              <a:t>Hydrosphere- </a:t>
            </a:r>
            <a:r>
              <a:rPr lang="en-US" b="1" dirty="0">
                <a:solidFill>
                  <a:srgbClr val="FF0000"/>
                </a:solidFill>
                <a:sym typeface="Wingdings"/>
              </a:rPr>
              <a:t> Correct!</a:t>
            </a:r>
            <a:endParaRPr lang="en-US" b="1" dirty="0">
              <a:solidFill>
                <a:srgbClr val="FF0000"/>
              </a:solidFill>
            </a:endParaRPr>
          </a:p>
          <a:p>
            <a:pPr marL="342900" indent="-342900">
              <a:buFont typeface="+mj-lt"/>
              <a:buAutoNum type="alphaUcPeriod"/>
            </a:pPr>
            <a:r>
              <a:rPr lang="en-US" dirty="0">
                <a:solidFill>
                  <a:schemeClr val="tx1"/>
                </a:solidFill>
              </a:rPr>
              <a:t>Lithosphere</a:t>
            </a:r>
          </a:p>
          <a:p>
            <a:pPr marL="342900" indent="-342900">
              <a:buFont typeface="+mj-lt"/>
              <a:buAutoNum type="alphaUcPeriod"/>
            </a:pPr>
            <a:r>
              <a:rPr lang="en-US" dirty="0">
                <a:solidFill>
                  <a:schemeClr val="tx1"/>
                </a:solidFill>
              </a:rPr>
              <a:t>Earth System</a:t>
            </a:r>
          </a:p>
          <a:p>
            <a:pPr marL="342900" indent="-342900">
              <a:buFont typeface="+mj-lt"/>
              <a:buAutoNum type="alphaUcPeriod"/>
            </a:pPr>
            <a:endParaRPr lang="en-US" dirty="0">
              <a:solidFill>
                <a:schemeClr val="tx1"/>
              </a:solidFill>
            </a:endParaRPr>
          </a:p>
          <a:p>
            <a:pPr marL="0" indent="0">
              <a:buNone/>
            </a:pPr>
            <a:r>
              <a:rPr lang="en-US" sz="2000" b="1" dirty="0">
                <a:solidFill>
                  <a:srgbClr val="FF0000"/>
                </a:solidFill>
              </a:rPr>
              <a:t>Were you correct? </a:t>
            </a:r>
          </a:p>
          <a:p>
            <a:pPr marL="342900" indent="-342900">
              <a:buFont typeface="+mj-lt"/>
              <a:buAutoNum type="alphaUcPeriod"/>
            </a:pPr>
            <a:endParaRPr lang="en-US" dirty="0">
              <a:solidFill>
                <a:schemeClr val="tx1"/>
              </a:solidFill>
            </a:endParaRPr>
          </a:p>
        </p:txBody>
      </p:sp>
    </p:spTree>
    <p:extLst>
      <p:ext uri="{BB962C8B-B14F-4D97-AF65-F5344CB8AC3E}">
        <p14:creationId xmlns:p14="http://schemas.microsoft.com/office/powerpoint/2010/main" val="497069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16</a:t>
            </a:fld>
            <a:endParaRPr lang="en-US" dirty="0"/>
          </a:p>
        </p:txBody>
      </p:sp>
      <p:pic>
        <p:nvPicPr>
          <p:cNvPr id="16" name="Picture 15"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528" y="-27708"/>
            <a:ext cx="8076471" cy="1057988"/>
          </a:xfrm>
          <a:prstGeom prst="rect">
            <a:avLst/>
          </a:prstGeom>
        </p:spPr>
      </p:pic>
      <p:pic>
        <p:nvPicPr>
          <p:cNvPr id="5" name="Picture 4"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80"/>
            <a:ext cx="1218710" cy="6970426"/>
          </a:xfrm>
          <a:prstGeom prst="rect">
            <a:avLst/>
          </a:prstGeom>
        </p:spPr>
      </p:pic>
      <p:sp>
        <p:nvSpPr>
          <p:cNvPr id="2" name="Title 1"/>
          <p:cNvSpPr>
            <a:spLocks noGrp="1"/>
          </p:cNvSpPr>
          <p:nvPr>
            <p:ph type="title"/>
          </p:nvPr>
        </p:nvSpPr>
        <p:spPr>
          <a:xfrm>
            <a:off x="1257300" y="783322"/>
            <a:ext cx="7886700" cy="1325563"/>
          </a:xfrm>
        </p:spPr>
        <p:txBody>
          <a:bodyPr>
            <a:normAutofit/>
          </a:bodyPr>
          <a:lstStyle/>
          <a:p>
            <a:r>
              <a:rPr lang="en-US" sz="2800" b="1" dirty="0"/>
              <a:t>Let’s do a quick review before moving onto data collection! Question 2</a:t>
            </a:r>
            <a:endParaRPr lang="en-US" sz="2800" b="1" dirty="0">
              <a:solidFill>
                <a:srgbClr val="000072"/>
              </a:solidFill>
            </a:endParaRPr>
          </a:p>
        </p:txBody>
      </p:sp>
      <p:sp>
        <p:nvSpPr>
          <p:cNvPr id="3" name="Content Placeholder 2"/>
          <p:cNvSpPr>
            <a:spLocks noGrp="1"/>
          </p:cNvSpPr>
          <p:nvPr>
            <p:ph sz="half" idx="1"/>
          </p:nvPr>
        </p:nvSpPr>
        <p:spPr>
          <a:xfrm>
            <a:off x="1257300" y="1996090"/>
            <a:ext cx="7562850" cy="4225443"/>
          </a:xfrm>
        </p:spPr>
        <p:txBody>
          <a:bodyPr/>
          <a:lstStyle/>
          <a:p>
            <a:pPr marL="0" indent="0">
              <a:buNone/>
            </a:pPr>
            <a:r>
              <a:rPr lang="en-US" sz="2000" b="1" dirty="0"/>
              <a:t>Which mosquito genus is responsible for the transmission of Yellow Fever, Dengue Fever, </a:t>
            </a:r>
            <a:r>
              <a:rPr lang="en-US" sz="2000" b="1" dirty="0" err="1"/>
              <a:t>Chikungunya</a:t>
            </a:r>
            <a:r>
              <a:rPr lang="en-US" sz="2000" b="1" dirty="0"/>
              <a:t> and Zika virus? </a:t>
            </a:r>
          </a:p>
          <a:p>
            <a:pPr marL="0" indent="0">
              <a:buNone/>
            </a:pPr>
            <a:endParaRPr lang="en-US" b="1" dirty="0"/>
          </a:p>
          <a:p>
            <a:pPr marL="342900" indent="-342900">
              <a:buFont typeface="+mj-lt"/>
              <a:buAutoNum type="alphaUcPeriod"/>
            </a:pPr>
            <a:r>
              <a:rPr lang="en-US" i="1" dirty="0">
                <a:solidFill>
                  <a:schemeClr val="tx1"/>
                </a:solidFill>
              </a:rPr>
              <a:t>Aedes </a:t>
            </a:r>
            <a:endParaRPr lang="en-US" dirty="0">
              <a:solidFill>
                <a:schemeClr val="tx1"/>
              </a:solidFill>
            </a:endParaRPr>
          </a:p>
          <a:p>
            <a:pPr marL="342900" indent="-342900">
              <a:buFont typeface="+mj-lt"/>
              <a:buAutoNum type="alphaUcPeriod"/>
            </a:pPr>
            <a:r>
              <a:rPr lang="en-US" i="1" dirty="0">
                <a:solidFill>
                  <a:schemeClr val="tx1"/>
                </a:solidFill>
              </a:rPr>
              <a:t>Anopheles</a:t>
            </a:r>
            <a:endParaRPr lang="en-US" dirty="0">
              <a:solidFill>
                <a:schemeClr val="tx1"/>
              </a:solidFill>
            </a:endParaRPr>
          </a:p>
          <a:p>
            <a:pPr marL="342900" indent="-342900">
              <a:buFont typeface="+mj-lt"/>
              <a:buAutoNum type="alphaUcPeriod"/>
            </a:pPr>
            <a:r>
              <a:rPr lang="en-US" i="1" dirty="0">
                <a:solidFill>
                  <a:schemeClr val="tx1"/>
                </a:solidFill>
              </a:rPr>
              <a:t>Culex</a:t>
            </a:r>
            <a:endParaRPr lang="en-US" dirty="0">
              <a:solidFill>
                <a:schemeClr val="tx1"/>
              </a:solidFill>
            </a:endParaRPr>
          </a:p>
          <a:p>
            <a:pPr marL="342900" indent="-342900">
              <a:buFont typeface="+mj-lt"/>
              <a:buAutoNum type="alphaUcPeriod"/>
            </a:pPr>
            <a:r>
              <a:rPr lang="en-US" dirty="0">
                <a:solidFill>
                  <a:schemeClr val="tx1"/>
                </a:solidFill>
              </a:rPr>
              <a:t>All of the above</a:t>
            </a:r>
          </a:p>
          <a:p>
            <a:pPr marL="342900" indent="-342900">
              <a:buFont typeface="+mj-lt"/>
              <a:buAutoNum type="alphaUcPeriod"/>
            </a:pPr>
            <a:endParaRPr lang="en-US" dirty="0">
              <a:solidFill>
                <a:schemeClr val="tx1"/>
              </a:solidFill>
            </a:endParaRPr>
          </a:p>
          <a:p>
            <a:pPr marL="0" indent="0">
              <a:buNone/>
            </a:pPr>
            <a:r>
              <a:rPr lang="en-US" sz="2000" b="1" dirty="0">
                <a:solidFill>
                  <a:srgbClr val="FF0000"/>
                </a:solidFill>
              </a:rPr>
              <a:t>What is the Answer?</a:t>
            </a:r>
          </a:p>
          <a:p>
            <a:pPr marL="342900" indent="-342900">
              <a:buFont typeface="+mj-lt"/>
              <a:buAutoNum type="alphaUcPeriod"/>
            </a:pPr>
            <a:endParaRPr lang="en-US" dirty="0">
              <a:solidFill>
                <a:schemeClr val="tx1"/>
              </a:solidFill>
            </a:endParaRPr>
          </a:p>
        </p:txBody>
      </p:sp>
    </p:spTree>
    <p:extLst>
      <p:ext uri="{BB962C8B-B14F-4D97-AF65-F5344CB8AC3E}">
        <p14:creationId xmlns:p14="http://schemas.microsoft.com/office/powerpoint/2010/main" val="1803363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17</a:t>
            </a:fld>
            <a:endParaRPr lang="en-US" dirty="0"/>
          </a:p>
        </p:txBody>
      </p:sp>
      <p:pic>
        <p:nvPicPr>
          <p:cNvPr id="16" name="Picture 15"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528" y="-36944"/>
            <a:ext cx="8076471" cy="1057988"/>
          </a:xfrm>
          <a:prstGeom prst="rect">
            <a:avLst/>
          </a:prstGeom>
        </p:spPr>
      </p:pic>
      <p:pic>
        <p:nvPicPr>
          <p:cNvPr id="5" name="Picture 4"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80"/>
            <a:ext cx="1218710" cy="6970426"/>
          </a:xfrm>
          <a:prstGeom prst="rect">
            <a:avLst/>
          </a:prstGeom>
        </p:spPr>
      </p:pic>
      <p:sp>
        <p:nvSpPr>
          <p:cNvPr id="2" name="Title 1"/>
          <p:cNvSpPr>
            <a:spLocks noGrp="1"/>
          </p:cNvSpPr>
          <p:nvPr>
            <p:ph type="title"/>
          </p:nvPr>
        </p:nvSpPr>
        <p:spPr>
          <a:xfrm>
            <a:off x="1257300" y="783322"/>
            <a:ext cx="7886700" cy="1325563"/>
          </a:xfrm>
        </p:spPr>
        <p:txBody>
          <a:bodyPr>
            <a:normAutofit/>
          </a:bodyPr>
          <a:lstStyle/>
          <a:p>
            <a:r>
              <a:rPr lang="en-US" sz="2800" b="1" dirty="0"/>
              <a:t>Let’s do a quick review before moving onto data collection!  Answer to Question 2</a:t>
            </a:r>
            <a:endParaRPr lang="en-US" sz="2800" b="1" dirty="0">
              <a:solidFill>
                <a:srgbClr val="000072"/>
              </a:solidFill>
            </a:endParaRPr>
          </a:p>
        </p:txBody>
      </p:sp>
      <p:sp>
        <p:nvSpPr>
          <p:cNvPr id="3" name="Content Placeholder 2"/>
          <p:cNvSpPr>
            <a:spLocks noGrp="1"/>
          </p:cNvSpPr>
          <p:nvPr>
            <p:ph sz="half" idx="1"/>
          </p:nvPr>
        </p:nvSpPr>
        <p:spPr>
          <a:xfrm>
            <a:off x="1550504" y="2108885"/>
            <a:ext cx="6772689" cy="4225443"/>
          </a:xfrm>
        </p:spPr>
        <p:txBody>
          <a:bodyPr/>
          <a:lstStyle/>
          <a:p>
            <a:pPr marL="0" indent="0">
              <a:buNone/>
            </a:pPr>
            <a:r>
              <a:rPr lang="en-US" sz="2000" b="1" dirty="0"/>
              <a:t>Which mosquito genus is responsible for the transmission of Yellow Fever, Dengue Fever, </a:t>
            </a:r>
            <a:r>
              <a:rPr lang="en-US" sz="2000" b="1" dirty="0" err="1"/>
              <a:t>Chikungunya</a:t>
            </a:r>
            <a:r>
              <a:rPr lang="en-US" sz="2000" b="1" dirty="0"/>
              <a:t> and Zika virus? </a:t>
            </a:r>
          </a:p>
          <a:p>
            <a:pPr marL="0" indent="0">
              <a:buNone/>
            </a:pPr>
            <a:endParaRPr lang="en-US" b="1" dirty="0"/>
          </a:p>
          <a:p>
            <a:pPr marL="342900" indent="-342900">
              <a:buFont typeface="+mj-lt"/>
              <a:buAutoNum type="alphaUcPeriod"/>
            </a:pPr>
            <a:r>
              <a:rPr lang="en-US" b="1" i="1" dirty="0">
                <a:solidFill>
                  <a:schemeClr val="tx1"/>
                </a:solidFill>
              </a:rPr>
              <a:t>Aedes - </a:t>
            </a:r>
            <a:r>
              <a:rPr lang="en-US" b="1" i="1" dirty="0">
                <a:solidFill>
                  <a:srgbClr val="FF0000"/>
                </a:solidFill>
                <a:sym typeface="Wingdings"/>
              </a:rPr>
              <a:t> Correct!</a:t>
            </a:r>
            <a:endParaRPr lang="en-US" b="1" dirty="0">
              <a:solidFill>
                <a:srgbClr val="FF0000"/>
              </a:solidFill>
            </a:endParaRPr>
          </a:p>
          <a:p>
            <a:pPr marL="342900" indent="-342900">
              <a:buFont typeface="+mj-lt"/>
              <a:buAutoNum type="alphaUcPeriod"/>
            </a:pPr>
            <a:r>
              <a:rPr lang="en-US" i="1" dirty="0">
                <a:solidFill>
                  <a:schemeClr val="tx1"/>
                </a:solidFill>
              </a:rPr>
              <a:t>Anopheles</a:t>
            </a:r>
            <a:endParaRPr lang="en-US" dirty="0">
              <a:solidFill>
                <a:schemeClr val="tx1"/>
              </a:solidFill>
            </a:endParaRPr>
          </a:p>
          <a:p>
            <a:pPr marL="342900" indent="-342900">
              <a:buFont typeface="+mj-lt"/>
              <a:buAutoNum type="alphaUcPeriod"/>
            </a:pPr>
            <a:r>
              <a:rPr lang="en-US" i="1" dirty="0">
                <a:solidFill>
                  <a:schemeClr val="tx1"/>
                </a:solidFill>
              </a:rPr>
              <a:t>Culex</a:t>
            </a:r>
            <a:endParaRPr lang="en-US" dirty="0">
              <a:solidFill>
                <a:schemeClr val="tx1"/>
              </a:solidFill>
            </a:endParaRPr>
          </a:p>
          <a:p>
            <a:pPr marL="342900" indent="-342900">
              <a:buFont typeface="+mj-lt"/>
              <a:buAutoNum type="alphaUcPeriod"/>
            </a:pPr>
            <a:r>
              <a:rPr lang="en-US" dirty="0">
                <a:solidFill>
                  <a:schemeClr val="tx1"/>
                </a:solidFill>
              </a:rPr>
              <a:t>All of the above</a:t>
            </a:r>
          </a:p>
          <a:p>
            <a:pPr marL="342900" indent="-342900">
              <a:buFont typeface="+mj-lt"/>
              <a:buAutoNum type="alphaUcPeriod"/>
            </a:pPr>
            <a:endParaRPr lang="en-US" dirty="0">
              <a:solidFill>
                <a:schemeClr val="tx1"/>
              </a:solidFill>
            </a:endParaRPr>
          </a:p>
          <a:p>
            <a:pPr marL="0" indent="0">
              <a:buNone/>
            </a:pPr>
            <a:r>
              <a:rPr lang="en-US" b="1" dirty="0">
                <a:solidFill>
                  <a:srgbClr val="FF0000"/>
                </a:solidFill>
              </a:rPr>
              <a:t>Were you correct? </a:t>
            </a:r>
          </a:p>
          <a:p>
            <a:pPr marL="342900" indent="-342900">
              <a:buFont typeface="+mj-lt"/>
              <a:buAutoNum type="alphaUcPeriod"/>
            </a:pPr>
            <a:endParaRPr lang="en-US" dirty="0">
              <a:solidFill>
                <a:schemeClr val="tx1"/>
              </a:solidFill>
            </a:endParaRPr>
          </a:p>
        </p:txBody>
      </p:sp>
    </p:spTree>
    <p:extLst>
      <p:ext uri="{BB962C8B-B14F-4D97-AF65-F5344CB8AC3E}">
        <p14:creationId xmlns:p14="http://schemas.microsoft.com/office/powerpoint/2010/main" val="753135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18</a:t>
            </a:fld>
            <a:endParaRPr lang="en-US" dirty="0"/>
          </a:p>
        </p:txBody>
      </p:sp>
      <p:pic>
        <p:nvPicPr>
          <p:cNvPr id="16" name="Picture 15"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528" y="-36944"/>
            <a:ext cx="8076471" cy="1057988"/>
          </a:xfrm>
          <a:prstGeom prst="rect">
            <a:avLst/>
          </a:prstGeom>
        </p:spPr>
      </p:pic>
      <p:pic>
        <p:nvPicPr>
          <p:cNvPr id="5" name="Picture 4"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80"/>
            <a:ext cx="1218710" cy="6970426"/>
          </a:xfrm>
          <a:prstGeom prst="rect">
            <a:avLst/>
          </a:prstGeom>
        </p:spPr>
      </p:pic>
      <p:sp>
        <p:nvSpPr>
          <p:cNvPr id="2" name="Title 1"/>
          <p:cNvSpPr>
            <a:spLocks noGrp="1"/>
          </p:cNvSpPr>
          <p:nvPr>
            <p:ph type="title"/>
          </p:nvPr>
        </p:nvSpPr>
        <p:spPr>
          <a:xfrm>
            <a:off x="1257300" y="783322"/>
            <a:ext cx="7886700" cy="1325563"/>
          </a:xfrm>
        </p:spPr>
        <p:txBody>
          <a:bodyPr>
            <a:normAutofit/>
          </a:bodyPr>
          <a:lstStyle/>
          <a:p>
            <a:r>
              <a:rPr lang="en-US" sz="2800" b="1" dirty="0"/>
              <a:t>Let’s do a quick review before moving onto data collection! Question 3</a:t>
            </a:r>
            <a:endParaRPr lang="en-US" sz="2800" b="1" dirty="0">
              <a:solidFill>
                <a:srgbClr val="000072"/>
              </a:solidFill>
            </a:endParaRPr>
          </a:p>
        </p:txBody>
      </p:sp>
      <p:sp>
        <p:nvSpPr>
          <p:cNvPr id="3" name="Content Placeholder 2"/>
          <p:cNvSpPr>
            <a:spLocks noGrp="1"/>
          </p:cNvSpPr>
          <p:nvPr>
            <p:ph sz="half" idx="1"/>
          </p:nvPr>
        </p:nvSpPr>
        <p:spPr>
          <a:xfrm>
            <a:off x="1257300" y="1996090"/>
            <a:ext cx="7562850" cy="4225443"/>
          </a:xfrm>
        </p:spPr>
        <p:txBody>
          <a:bodyPr/>
          <a:lstStyle/>
          <a:p>
            <a:pPr marL="0" indent="0">
              <a:buNone/>
            </a:pPr>
            <a:r>
              <a:rPr lang="en-US" sz="2000" b="1" dirty="0"/>
              <a:t>What is the projected impact of a warming climate on mosquito populations?</a:t>
            </a:r>
          </a:p>
          <a:p>
            <a:pPr marL="0" indent="0">
              <a:buNone/>
            </a:pPr>
            <a:r>
              <a:rPr lang="en-US" b="1" dirty="0"/>
              <a:t> </a:t>
            </a:r>
          </a:p>
          <a:p>
            <a:pPr marL="342900" indent="-342900">
              <a:buFont typeface="+mj-lt"/>
              <a:buAutoNum type="alphaUcPeriod"/>
            </a:pPr>
            <a:r>
              <a:rPr lang="en-US" dirty="0">
                <a:solidFill>
                  <a:schemeClr val="tx1"/>
                </a:solidFill>
              </a:rPr>
              <a:t>It is projected that mosquito species will increase their range to areas where they are currently not found</a:t>
            </a:r>
          </a:p>
          <a:p>
            <a:pPr marL="342900" indent="-342900">
              <a:buFont typeface="+mj-lt"/>
              <a:buAutoNum type="alphaUcPeriod"/>
            </a:pPr>
            <a:r>
              <a:rPr lang="en-US" dirty="0">
                <a:solidFill>
                  <a:schemeClr val="tx1"/>
                </a:solidFill>
              </a:rPr>
              <a:t>It is projected that mosquito species will replicate more slowly, because their metabolism will slow down because of the heat</a:t>
            </a:r>
          </a:p>
          <a:p>
            <a:pPr marL="342900" indent="-342900">
              <a:buFont typeface="+mj-lt"/>
              <a:buAutoNum type="alphaUcPeriod"/>
            </a:pPr>
            <a:r>
              <a:rPr lang="en-US" dirty="0">
                <a:solidFill>
                  <a:schemeClr val="tx1"/>
                </a:solidFill>
              </a:rPr>
              <a:t>Both A and B</a:t>
            </a:r>
          </a:p>
          <a:p>
            <a:pPr marL="342900" indent="-342900">
              <a:buFont typeface="+mj-lt"/>
              <a:buAutoNum type="alphaUcPeriod"/>
            </a:pPr>
            <a:r>
              <a:rPr lang="en-US" dirty="0">
                <a:solidFill>
                  <a:schemeClr val="tx1"/>
                </a:solidFill>
              </a:rPr>
              <a:t>None of the above</a:t>
            </a:r>
          </a:p>
          <a:p>
            <a:pPr marL="342900" indent="-342900">
              <a:buFont typeface="+mj-lt"/>
              <a:buAutoNum type="alphaUcPeriod"/>
            </a:pPr>
            <a:endParaRPr lang="en-US" dirty="0">
              <a:solidFill>
                <a:schemeClr val="tx1"/>
              </a:solidFill>
            </a:endParaRPr>
          </a:p>
          <a:p>
            <a:pPr marL="0" indent="0">
              <a:buNone/>
            </a:pPr>
            <a:r>
              <a:rPr lang="en-US" b="1" dirty="0">
                <a:solidFill>
                  <a:srgbClr val="FF0000"/>
                </a:solidFill>
              </a:rPr>
              <a:t>What is the answer?</a:t>
            </a:r>
          </a:p>
        </p:txBody>
      </p:sp>
    </p:spTree>
    <p:extLst>
      <p:ext uri="{BB962C8B-B14F-4D97-AF65-F5344CB8AC3E}">
        <p14:creationId xmlns:p14="http://schemas.microsoft.com/office/powerpoint/2010/main" val="1566577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1</a:t>
            </a:fld>
            <a:endParaRPr lang="en-US" dirty="0"/>
          </a:p>
        </p:txBody>
      </p:sp>
      <p:pic>
        <p:nvPicPr>
          <p:cNvPr id="5" name="Content Placeholder 4" descr="Banner:  Hydrosphere-Mosquito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042" y="-33800"/>
            <a:ext cx="8086958" cy="1025734"/>
          </a:xfrm>
          <a:prstGeom prst="rect">
            <a:avLst/>
          </a:prstGeom>
        </p:spPr>
      </p:pic>
      <p:pic>
        <p:nvPicPr>
          <p:cNvPr id="6" name="Content Placeholder 5" descr="Menu: What is the mosquito protoco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036"/>
            <a:ext cx="1184184" cy="6891800"/>
          </a:xfrm>
          <a:prstGeom prst="rect">
            <a:avLst/>
          </a:prstGeom>
        </p:spPr>
      </p:pic>
      <p:sp>
        <p:nvSpPr>
          <p:cNvPr id="2" name="Title 1"/>
          <p:cNvSpPr>
            <a:spLocks noGrp="1"/>
          </p:cNvSpPr>
          <p:nvPr>
            <p:ph type="title"/>
          </p:nvPr>
        </p:nvSpPr>
        <p:spPr>
          <a:xfrm>
            <a:off x="1456856" y="1124262"/>
            <a:ext cx="7886700" cy="874856"/>
          </a:xfrm>
        </p:spPr>
        <p:txBody>
          <a:bodyPr/>
          <a:lstStyle/>
          <a:p>
            <a:r>
              <a:rPr lang="en-US" b="1" dirty="0">
                <a:solidFill>
                  <a:srgbClr val="000072"/>
                </a:solidFill>
              </a:rPr>
              <a:t>Overview</a:t>
            </a:r>
            <a:endParaRPr lang="en-US" dirty="0"/>
          </a:p>
        </p:txBody>
      </p:sp>
      <p:pic>
        <p:nvPicPr>
          <p:cNvPr id="9" name="Content Placeholder 8" descr="watermark Illustration of mosquito on water surface and larvae dangling under the water surface."/>
          <p:cNvPicPr>
            <a:picLocks noGrp="1" noChangeAspect="1"/>
          </p:cNvPicPr>
          <p:nvPr>
            <p:ph sz="half" idx="2"/>
          </p:nvPr>
        </p:nvPicPr>
        <p:blipFill>
          <a:blip r:embed="rId5">
            <a:alphaModFix amt="35000"/>
            <a:extLst>
              <a:ext uri="{28A0092B-C50C-407E-A947-70E740481C1C}">
                <a14:useLocalDpi xmlns:a14="http://schemas.microsoft.com/office/drawing/2010/main" val="0"/>
              </a:ext>
            </a:extLst>
          </a:blip>
          <a:stretch>
            <a:fillRect/>
          </a:stretch>
        </p:blipFill>
        <p:spPr>
          <a:xfrm>
            <a:off x="1120613" y="1630662"/>
            <a:ext cx="7959816" cy="5218102"/>
          </a:xfrm>
          <a:prstGeom prst="rect">
            <a:avLst/>
          </a:prstGeom>
        </p:spPr>
      </p:pic>
      <p:sp>
        <p:nvSpPr>
          <p:cNvPr id="3" name="Content Placeholder 2"/>
          <p:cNvSpPr>
            <a:spLocks noGrp="1"/>
          </p:cNvSpPr>
          <p:nvPr>
            <p:ph sz="half" idx="1"/>
          </p:nvPr>
        </p:nvSpPr>
        <p:spPr>
          <a:xfrm>
            <a:off x="1456855" y="1915319"/>
            <a:ext cx="7364415" cy="4628916"/>
          </a:xfrm>
        </p:spPr>
        <p:txBody>
          <a:bodyPr>
            <a:normAutofit lnSpcReduction="10000"/>
          </a:bodyPr>
          <a:lstStyle/>
          <a:p>
            <a:pPr marL="0" marR="0" indent="0">
              <a:spcBef>
                <a:spcPts val="0"/>
              </a:spcBef>
              <a:spcAft>
                <a:spcPts val="0"/>
              </a:spcAft>
              <a:buNone/>
            </a:pPr>
            <a:r>
              <a:rPr lang="en-US" sz="1600" b="1" dirty="0">
                <a:ea typeface="ＭＳ 明朝"/>
                <a:cs typeface="Times New Roman"/>
              </a:rPr>
              <a:t>This module: </a:t>
            </a:r>
          </a:p>
          <a:p>
            <a:pPr marL="0" marR="0">
              <a:spcBef>
                <a:spcPts val="0"/>
              </a:spcBef>
              <a:spcAft>
                <a:spcPts val="0"/>
              </a:spcAft>
            </a:pPr>
            <a:endParaRPr lang="en-US" sz="1600" b="1" dirty="0">
              <a:ea typeface="ＭＳ 明朝"/>
              <a:cs typeface="Times New Roman"/>
            </a:endParaRPr>
          </a:p>
          <a:p>
            <a:pPr marL="0" lvl="0" indent="0">
              <a:spcBef>
                <a:spcPts val="0"/>
              </a:spcBef>
              <a:buNone/>
              <a:tabLst>
                <a:tab pos="457200" algn="l"/>
              </a:tabLst>
            </a:pPr>
            <a:r>
              <a:rPr lang="en-US" sz="1600" b="1" dirty="0">
                <a:ea typeface="ＭＳ 明朝"/>
                <a:cs typeface="Times New Roman"/>
              </a:rPr>
              <a:t>Reviews the use of the GLOBE Observer Mosquito Habitat Mapper</a:t>
            </a:r>
          </a:p>
          <a:p>
            <a:pPr marL="342900" lvl="0" indent="-342900">
              <a:spcBef>
                <a:spcPts val="0"/>
              </a:spcBef>
              <a:buFont typeface="Arial"/>
              <a:buChar char="•"/>
              <a:tabLst>
                <a:tab pos="457200" algn="l"/>
              </a:tabLst>
            </a:pPr>
            <a:endParaRPr lang="en-US" sz="1600" b="1" dirty="0">
              <a:ea typeface="ＭＳ 明朝"/>
              <a:cs typeface="Times New Roman"/>
            </a:endParaRPr>
          </a:p>
          <a:p>
            <a:pPr marL="0" marR="0" indent="0">
              <a:spcBef>
                <a:spcPts val="0"/>
              </a:spcBef>
              <a:spcAft>
                <a:spcPts val="0"/>
              </a:spcAft>
              <a:buNone/>
            </a:pPr>
            <a:r>
              <a:rPr lang="en-US" sz="1600" b="1" dirty="0">
                <a:ea typeface="ＭＳ 明朝"/>
                <a:cs typeface="Times New Roman"/>
              </a:rPr>
              <a:t>Learning Objectives</a:t>
            </a:r>
          </a:p>
          <a:p>
            <a:pPr marL="0" marR="0" indent="0">
              <a:spcBef>
                <a:spcPts val="0"/>
              </a:spcBef>
              <a:spcAft>
                <a:spcPts val="0"/>
              </a:spcAft>
              <a:buNone/>
            </a:pPr>
            <a:endParaRPr lang="en-US" sz="1600" b="1" dirty="0">
              <a:ea typeface="ＭＳ 明朝"/>
              <a:cs typeface="Times New Roman"/>
            </a:endParaRPr>
          </a:p>
          <a:p>
            <a:pPr marL="0" marR="0" indent="0">
              <a:spcBef>
                <a:spcPts val="0"/>
              </a:spcBef>
              <a:spcAft>
                <a:spcPts val="0"/>
              </a:spcAft>
              <a:buNone/>
            </a:pPr>
            <a:r>
              <a:rPr lang="en-US" sz="1600" b="1" i="1" dirty="0">
                <a:ea typeface="ＭＳ 明朝"/>
                <a:cs typeface="Times New Roman"/>
              </a:rPr>
              <a:t>After completing this module, you will be able to:</a:t>
            </a:r>
            <a:endParaRPr lang="en-US" sz="1600" b="1" dirty="0">
              <a:ea typeface="ＭＳ 明朝"/>
              <a:cs typeface="Times New Roman"/>
            </a:endParaRPr>
          </a:p>
          <a:p>
            <a:r>
              <a:rPr lang="en-US" sz="1600" b="1" dirty="0"/>
              <a:t>Identify mosquito larvae in the breeding ground sampled at the study site</a:t>
            </a:r>
          </a:p>
          <a:p>
            <a:r>
              <a:rPr lang="en-US" sz="1600" b="1" dirty="0"/>
              <a:t>Understand the importance of representative sampling</a:t>
            </a:r>
          </a:p>
          <a:p>
            <a:r>
              <a:rPr lang="en-US" sz="1600" b="1" dirty="0"/>
              <a:t>Compare the number of mosquito larvae in each genus or species in different habitats</a:t>
            </a:r>
          </a:p>
          <a:p>
            <a:r>
              <a:rPr lang="en-US" sz="1600" b="1" dirty="0"/>
              <a:t>Explore relationships between the larvae, genus/species, climatic factors and disease</a:t>
            </a:r>
          </a:p>
          <a:p>
            <a:r>
              <a:rPr lang="en-US" sz="1600" b="1" dirty="0"/>
              <a:t>Collaborate with other GLOBE schools in collection and analysis of data</a:t>
            </a:r>
          </a:p>
          <a:p>
            <a:r>
              <a:rPr lang="en-US" sz="1600" b="1" dirty="0"/>
              <a:t>Report and visualize data using the GLOBE website  </a:t>
            </a:r>
          </a:p>
          <a:p>
            <a:endParaRPr lang="en-US" sz="1600" b="1" dirty="0"/>
          </a:p>
          <a:p>
            <a:pPr marL="0" indent="0">
              <a:buNone/>
            </a:pPr>
            <a:r>
              <a:rPr lang="en-US" sz="1600" b="1" i="1" dirty="0"/>
              <a:t>Estimated Time Needed to Complete Module: 1.5 hours</a:t>
            </a:r>
          </a:p>
          <a:p>
            <a:endParaRPr lang="en-US" sz="1600" dirty="0"/>
          </a:p>
        </p:txBody>
      </p:sp>
    </p:spTree>
    <p:extLst>
      <p:ext uri="{BB962C8B-B14F-4D97-AF65-F5344CB8AC3E}">
        <p14:creationId xmlns:p14="http://schemas.microsoft.com/office/powerpoint/2010/main" val="2004891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19</a:t>
            </a:fld>
            <a:endParaRPr lang="en-US" dirty="0"/>
          </a:p>
        </p:txBody>
      </p:sp>
      <p:pic>
        <p:nvPicPr>
          <p:cNvPr id="16" name="Picture 15"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528" y="-36944"/>
            <a:ext cx="8076471" cy="1057988"/>
          </a:xfrm>
          <a:prstGeom prst="rect">
            <a:avLst/>
          </a:prstGeom>
        </p:spPr>
      </p:pic>
      <p:pic>
        <p:nvPicPr>
          <p:cNvPr id="5" name="Picture 4"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80"/>
            <a:ext cx="1218710" cy="6970426"/>
          </a:xfrm>
          <a:prstGeom prst="rect">
            <a:avLst/>
          </a:prstGeom>
        </p:spPr>
      </p:pic>
      <p:sp>
        <p:nvSpPr>
          <p:cNvPr id="2" name="Title 1"/>
          <p:cNvSpPr>
            <a:spLocks noGrp="1"/>
          </p:cNvSpPr>
          <p:nvPr>
            <p:ph type="title"/>
          </p:nvPr>
        </p:nvSpPr>
        <p:spPr>
          <a:xfrm>
            <a:off x="1257300" y="783322"/>
            <a:ext cx="7886700" cy="1325563"/>
          </a:xfrm>
        </p:spPr>
        <p:txBody>
          <a:bodyPr>
            <a:normAutofit/>
          </a:bodyPr>
          <a:lstStyle/>
          <a:p>
            <a:r>
              <a:rPr lang="en-US" sz="2800" b="1" dirty="0"/>
              <a:t>Let’s do a quick review before moving onto data collection! Answer to Question 3</a:t>
            </a:r>
            <a:endParaRPr lang="en-US" sz="2800" b="1" dirty="0">
              <a:solidFill>
                <a:srgbClr val="000072"/>
              </a:solidFill>
            </a:endParaRPr>
          </a:p>
        </p:txBody>
      </p:sp>
      <p:sp>
        <p:nvSpPr>
          <p:cNvPr id="3" name="Content Placeholder 2"/>
          <p:cNvSpPr>
            <a:spLocks noGrp="1"/>
          </p:cNvSpPr>
          <p:nvPr>
            <p:ph sz="half" idx="1"/>
          </p:nvPr>
        </p:nvSpPr>
        <p:spPr>
          <a:xfrm>
            <a:off x="1257300" y="1996090"/>
            <a:ext cx="7562850" cy="4225443"/>
          </a:xfrm>
        </p:spPr>
        <p:txBody>
          <a:bodyPr/>
          <a:lstStyle/>
          <a:p>
            <a:pPr marL="0" indent="0">
              <a:buNone/>
            </a:pPr>
            <a:r>
              <a:rPr lang="en-US" sz="2000" b="1" dirty="0"/>
              <a:t>What is the projected impact of a warming climate on mosquito populations?</a:t>
            </a:r>
          </a:p>
          <a:p>
            <a:pPr marL="0" indent="0">
              <a:buNone/>
            </a:pPr>
            <a:r>
              <a:rPr lang="en-US" b="1" dirty="0"/>
              <a:t> </a:t>
            </a:r>
          </a:p>
          <a:p>
            <a:pPr marL="342900" indent="-342900">
              <a:buFont typeface="+mj-lt"/>
              <a:buAutoNum type="alphaUcPeriod"/>
            </a:pPr>
            <a:r>
              <a:rPr lang="en-US" b="1" dirty="0">
                <a:solidFill>
                  <a:schemeClr val="tx1"/>
                </a:solidFill>
              </a:rPr>
              <a:t>It is projected that mosquito species will increase their range to areas where they are currently not found- </a:t>
            </a:r>
            <a:r>
              <a:rPr lang="en-US" b="1" dirty="0">
                <a:solidFill>
                  <a:srgbClr val="FF0000"/>
                </a:solidFill>
                <a:sym typeface="Wingdings"/>
              </a:rPr>
              <a:t> Correct!</a:t>
            </a:r>
            <a:endParaRPr lang="en-US" b="1" dirty="0">
              <a:solidFill>
                <a:srgbClr val="FF0000"/>
              </a:solidFill>
            </a:endParaRPr>
          </a:p>
          <a:p>
            <a:pPr marL="342900" indent="-342900">
              <a:buFont typeface="+mj-lt"/>
              <a:buAutoNum type="alphaUcPeriod"/>
            </a:pPr>
            <a:r>
              <a:rPr lang="en-US" dirty="0">
                <a:solidFill>
                  <a:schemeClr val="tx1"/>
                </a:solidFill>
              </a:rPr>
              <a:t>It is projected that mosquito species will replicate more slowly, because their metabolism will slow down because of the heat</a:t>
            </a:r>
          </a:p>
          <a:p>
            <a:pPr marL="342900" indent="-342900">
              <a:buFont typeface="+mj-lt"/>
              <a:buAutoNum type="alphaUcPeriod"/>
            </a:pPr>
            <a:r>
              <a:rPr lang="en-US" dirty="0">
                <a:solidFill>
                  <a:schemeClr val="tx1"/>
                </a:solidFill>
              </a:rPr>
              <a:t>Both A and B</a:t>
            </a:r>
          </a:p>
          <a:p>
            <a:pPr marL="342900" indent="-342900">
              <a:buFont typeface="+mj-lt"/>
              <a:buAutoNum type="alphaUcPeriod"/>
            </a:pPr>
            <a:r>
              <a:rPr lang="en-US" dirty="0">
                <a:solidFill>
                  <a:schemeClr val="tx1"/>
                </a:solidFill>
              </a:rPr>
              <a:t>None of the above</a:t>
            </a:r>
          </a:p>
          <a:p>
            <a:pPr marL="342900" indent="-342900">
              <a:buFont typeface="+mj-lt"/>
              <a:buAutoNum type="alphaUcPeriod"/>
            </a:pPr>
            <a:endParaRPr lang="en-US" dirty="0">
              <a:solidFill>
                <a:schemeClr val="tx1"/>
              </a:solidFill>
            </a:endParaRPr>
          </a:p>
          <a:p>
            <a:pPr marL="0" indent="0">
              <a:buNone/>
            </a:pPr>
            <a:r>
              <a:rPr lang="en-US" b="1" dirty="0">
                <a:solidFill>
                  <a:srgbClr val="FF0000"/>
                </a:solidFill>
              </a:rPr>
              <a:t>Were you correct? </a:t>
            </a:r>
          </a:p>
        </p:txBody>
      </p:sp>
    </p:spTree>
    <p:extLst>
      <p:ext uri="{BB962C8B-B14F-4D97-AF65-F5344CB8AC3E}">
        <p14:creationId xmlns:p14="http://schemas.microsoft.com/office/powerpoint/2010/main" val="1187135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20</a:t>
            </a:fld>
            <a:endParaRPr lang="en-US" dirty="0"/>
          </a:p>
        </p:txBody>
      </p:sp>
      <p:pic>
        <p:nvPicPr>
          <p:cNvPr id="16" name="Picture 15"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528" y="-36944"/>
            <a:ext cx="8076471" cy="1057988"/>
          </a:xfrm>
          <a:prstGeom prst="rect">
            <a:avLst/>
          </a:prstGeom>
        </p:spPr>
      </p:pic>
      <p:pic>
        <p:nvPicPr>
          <p:cNvPr id="5" name="Picture 4"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80"/>
            <a:ext cx="1218710" cy="6970426"/>
          </a:xfrm>
          <a:prstGeom prst="rect">
            <a:avLst/>
          </a:prstGeom>
        </p:spPr>
      </p:pic>
      <p:sp>
        <p:nvSpPr>
          <p:cNvPr id="2" name="Title 1"/>
          <p:cNvSpPr>
            <a:spLocks noGrp="1"/>
          </p:cNvSpPr>
          <p:nvPr>
            <p:ph type="title"/>
          </p:nvPr>
        </p:nvSpPr>
        <p:spPr>
          <a:xfrm>
            <a:off x="1257300" y="783322"/>
            <a:ext cx="7886700" cy="1325563"/>
          </a:xfrm>
        </p:spPr>
        <p:txBody>
          <a:bodyPr>
            <a:normAutofit/>
          </a:bodyPr>
          <a:lstStyle/>
          <a:p>
            <a:r>
              <a:rPr lang="en-US" sz="2800" b="1" dirty="0"/>
              <a:t>Let’s do a quick review before moving onto data collection! Question 4</a:t>
            </a:r>
            <a:endParaRPr lang="en-US" sz="2800" b="1" dirty="0">
              <a:solidFill>
                <a:srgbClr val="000072"/>
              </a:solidFill>
            </a:endParaRPr>
          </a:p>
        </p:txBody>
      </p:sp>
      <p:sp>
        <p:nvSpPr>
          <p:cNvPr id="3" name="Content Placeholder 2"/>
          <p:cNvSpPr>
            <a:spLocks noGrp="1"/>
          </p:cNvSpPr>
          <p:nvPr>
            <p:ph sz="half" idx="1"/>
          </p:nvPr>
        </p:nvSpPr>
        <p:spPr>
          <a:xfrm>
            <a:off x="1257300" y="1996090"/>
            <a:ext cx="7562850" cy="4225443"/>
          </a:xfrm>
        </p:spPr>
        <p:txBody>
          <a:bodyPr/>
          <a:lstStyle/>
          <a:p>
            <a:pPr marL="0" indent="0">
              <a:buNone/>
            </a:pPr>
            <a:r>
              <a:rPr lang="en-US" sz="2000" b="1" dirty="0"/>
              <a:t>Why is the the mosquito larvae data collected by GLOBE important? </a:t>
            </a:r>
          </a:p>
          <a:p>
            <a:pPr marL="0" indent="0">
              <a:buNone/>
            </a:pPr>
            <a:endParaRPr lang="en-US" b="1" dirty="0"/>
          </a:p>
          <a:p>
            <a:pPr marL="342900" indent="-342900">
              <a:buFont typeface="+mj-lt"/>
              <a:buAutoNum type="alphaUcPeriod"/>
            </a:pPr>
            <a:r>
              <a:rPr lang="en-US" dirty="0">
                <a:solidFill>
                  <a:schemeClr val="tx1"/>
                </a:solidFill>
              </a:rPr>
              <a:t>In many parts of the world, there are insufficient ground validation measurements, so the observations are critical to tracking and controlling disease using satellite data.</a:t>
            </a:r>
          </a:p>
          <a:p>
            <a:pPr marL="342900" indent="-342900">
              <a:buFont typeface="+mj-lt"/>
              <a:buAutoNum type="alphaUcPeriod"/>
            </a:pPr>
            <a:r>
              <a:rPr lang="en-US" dirty="0">
                <a:solidFill>
                  <a:schemeClr val="tx1"/>
                </a:solidFill>
              </a:rPr>
              <a:t>Students can collect data that can be used locally to predict outbreaks of mosquito-borne disease, such as malaria, dengue fever or </a:t>
            </a:r>
            <a:r>
              <a:rPr lang="en-US" dirty="0" err="1">
                <a:solidFill>
                  <a:schemeClr val="tx1"/>
                </a:solidFill>
              </a:rPr>
              <a:t>zika</a:t>
            </a:r>
            <a:r>
              <a:rPr lang="en-US" dirty="0">
                <a:solidFill>
                  <a:schemeClr val="tx1"/>
                </a:solidFill>
              </a:rPr>
              <a:t>.</a:t>
            </a:r>
          </a:p>
          <a:p>
            <a:pPr marL="342900" indent="-342900">
              <a:buFont typeface="+mj-lt"/>
              <a:buAutoNum type="alphaUcPeriod"/>
            </a:pPr>
            <a:r>
              <a:rPr lang="en-US" dirty="0">
                <a:solidFill>
                  <a:schemeClr val="tx1"/>
                </a:solidFill>
              </a:rPr>
              <a:t>Students can develop their own models to understand the specific ecological needs and tolerances of local mosquito populations, so that local breeding site eradication measures can take place</a:t>
            </a:r>
            <a:r>
              <a:rPr lang="en-US" dirty="0"/>
              <a:t>. </a:t>
            </a:r>
          </a:p>
          <a:p>
            <a:pPr marL="342900" indent="-342900">
              <a:buFont typeface="+mj-lt"/>
              <a:buAutoNum type="alphaUcPeriod"/>
            </a:pPr>
            <a:r>
              <a:rPr lang="en-US" dirty="0">
                <a:solidFill>
                  <a:schemeClr val="tx1"/>
                </a:solidFill>
              </a:rPr>
              <a:t>All of the above</a:t>
            </a:r>
          </a:p>
          <a:p>
            <a:pPr marL="0" indent="0">
              <a:buNone/>
            </a:pPr>
            <a:r>
              <a:rPr lang="en-US" b="1" dirty="0">
                <a:solidFill>
                  <a:srgbClr val="FF0000"/>
                </a:solidFill>
              </a:rPr>
              <a:t>What is the answer?</a:t>
            </a:r>
          </a:p>
        </p:txBody>
      </p:sp>
    </p:spTree>
    <p:extLst>
      <p:ext uri="{BB962C8B-B14F-4D97-AF65-F5344CB8AC3E}">
        <p14:creationId xmlns:p14="http://schemas.microsoft.com/office/powerpoint/2010/main" val="1811714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21</a:t>
            </a:fld>
            <a:endParaRPr lang="en-US" dirty="0"/>
          </a:p>
        </p:txBody>
      </p:sp>
      <p:pic>
        <p:nvPicPr>
          <p:cNvPr id="16" name="Picture 15"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528" y="-36944"/>
            <a:ext cx="8076471" cy="1057988"/>
          </a:xfrm>
          <a:prstGeom prst="rect">
            <a:avLst/>
          </a:prstGeom>
        </p:spPr>
      </p:pic>
      <p:pic>
        <p:nvPicPr>
          <p:cNvPr id="5" name="Picture 4"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80"/>
            <a:ext cx="1218710" cy="6970426"/>
          </a:xfrm>
          <a:prstGeom prst="rect">
            <a:avLst/>
          </a:prstGeom>
        </p:spPr>
      </p:pic>
      <p:sp>
        <p:nvSpPr>
          <p:cNvPr id="2" name="Title 1"/>
          <p:cNvSpPr>
            <a:spLocks noGrp="1"/>
          </p:cNvSpPr>
          <p:nvPr>
            <p:ph type="title"/>
          </p:nvPr>
        </p:nvSpPr>
        <p:spPr>
          <a:xfrm>
            <a:off x="1257300" y="783322"/>
            <a:ext cx="7886700" cy="1325563"/>
          </a:xfrm>
        </p:spPr>
        <p:txBody>
          <a:bodyPr>
            <a:normAutofit/>
          </a:bodyPr>
          <a:lstStyle/>
          <a:p>
            <a:r>
              <a:rPr lang="en-US" sz="2800" b="1" dirty="0"/>
              <a:t>Let’s do a quick review before moving onto data collection! Answer to Question 4</a:t>
            </a:r>
            <a:endParaRPr lang="en-US" sz="2800" b="1" dirty="0">
              <a:solidFill>
                <a:srgbClr val="000072"/>
              </a:solidFill>
            </a:endParaRPr>
          </a:p>
        </p:txBody>
      </p:sp>
      <p:sp>
        <p:nvSpPr>
          <p:cNvPr id="3" name="Content Placeholder 2"/>
          <p:cNvSpPr>
            <a:spLocks noGrp="1"/>
          </p:cNvSpPr>
          <p:nvPr>
            <p:ph sz="half" idx="1"/>
          </p:nvPr>
        </p:nvSpPr>
        <p:spPr>
          <a:xfrm>
            <a:off x="1257300" y="1996090"/>
            <a:ext cx="7562850" cy="4225443"/>
          </a:xfrm>
        </p:spPr>
        <p:txBody>
          <a:bodyPr>
            <a:normAutofit lnSpcReduction="10000"/>
          </a:bodyPr>
          <a:lstStyle/>
          <a:p>
            <a:pPr marL="0" indent="0">
              <a:buNone/>
            </a:pPr>
            <a:r>
              <a:rPr lang="en-US" sz="2000" b="1" dirty="0"/>
              <a:t>Why is the the mosquito larvae data collected by GLOBE important? </a:t>
            </a:r>
          </a:p>
          <a:p>
            <a:pPr marL="0" indent="0">
              <a:buNone/>
            </a:pPr>
            <a:endParaRPr lang="en-US" b="1" dirty="0"/>
          </a:p>
          <a:p>
            <a:pPr marL="342900" indent="-342900">
              <a:buFont typeface="+mj-lt"/>
              <a:buAutoNum type="alphaUcPeriod"/>
            </a:pPr>
            <a:r>
              <a:rPr lang="en-US" dirty="0">
                <a:solidFill>
                  <a:schemeClr val="tx1"/>
                </a:solidFill>
              </a:rPr>
              <a:t>In many parts of the world, there are insufficient ground validation measurements, so the observations are critical to tracking and controlling disease using satellite data.</a:t>
            </a:r>
          </a:p>
          <a:p>
            <a:pPr marL="342900" indent="-342900">
              <a:buFont typeface="+mj-lt"/>
              <a:buAutoNum type="alphaUcPeriod"/>
            </a:pPr>
            <a:r>
              <a:rPr lang="en-US" dirty="0">
                <a:solidFill>
                  <a:schemeClr val="tx1"/>
                </a:solidFill>
              </a:rPr>
              <a:t>Students can collect data that can be used locally to predict outbreaks of mosquito-borne disease, such as malaria, dengue fever or zika.</a:t>
            </a:r>
          </a:p>
          <a:p>
            <a:pPr marL="342900" indent="-342900">
              <a:buFont typeface="+mj-lt"/>
              <a:buAutoNum type="alphaUcPeriod"/>
            </a:pPr>
            <a:r>
              <a:rPr lang="en-US" dirty="0">
                <a:solidFill>
                  <a:schemeClr val="tx1"/>
                </a:solidFill>
              </a:rPr>
              <a:t>Students can develop their own models to understand the specific ecological needs and tolerances of local mosquito populations, so that local breeding site eradication measures can take place</a:t>
            </a:r>
            <a:r>
              <a:rPr lang="en-US" dirty="0"/>
              <a:t>. </a:t>
            </a:r>
          </a:p>
          <a:p>
            <a:pPr marL="342900" indent="-342900">
              <a:buFont typeface="+mj-lt"/>
              <a:buAutoNum type="alphaUcPeriod"/>
            </a:pPr>
            <a:r>
              <a:rPr lang="en-US" b="1" dirty="0"/>
              <a:t>All of the above - </a:t>
            </a:r>
            <a:r>
              <a:rPr lang="en-US" b="1" dirty="0">
                <a:solidFill>
                  <a:srgbClr val="FF0000"/>
                </a:solidFill>
                <a:sym typeface="Wingdings"/>
              </a:rPr>
              <a:t> Correct!</a:t>
            </a:r>
            <a:endParaRPr lang="en-US" b="1" dirty="0">
              <a:solidFill>
                <a:srgbClr val="FF0000"/>
              </a:solidFill>
            </a:endParaRPr>
          </a:p>
          <a:p>
            <a:pPr marL="342900" indent="-342900">
              <a:buFont typeface="+mj-lt"/>
              <a:buAutoNum type="alphaUcPeriod"/>
            </a:pPr>
            <a:endParaRPr lang="en-US" dirty="0">
              <a:solidFill>
                <a:schemeClr val="tx1"/>
              </a:solidFill>
            </a:endParaRPr>
          </a:p>
          <a:p>
            <a:pPr marL="0" indent="0">
              <a:buNone/>
            </a:pPr>
            <a:r>
              <a:rPr lang="en-US" b="1" dirty="0">
                <a:solidFill>
                  <a:srgbClr val="FF0000"/>
                </a:solidFill>
              </a:rPr>
              <a:t>Were you correct? Let’s now look at the data collection procedures in the  protocol.</a:t>
            </a:r>
          </a:p>
        </p:txBody>
      </p:sp>
    </p:spTree>
    <p:extLst>
      <p:ext uri="{BB962C8B-B14F-4D97-AF65-F5344CB8AC3E}">
        <p14:creationId xmlns:p14="http://schemas.microsoft.com/office/powerpoint/2010/main" val="1730808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22</a:t>
            </a:fld>
            <a:endParaRPr lang="en-US" dirty="0"/>
          </a:p>
        </p:txBody>
      </p:sp>
      <p:pic>
        <p:nvPicPr>
          <p:cNvPr id="6" name="Picture 5"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212" y="-76163"/>
            <a:ext cx="7944788" cy="1056061"/>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1"/>
            <a:ext cx="1199213" cy="6887981"/>
          </a:xfrm>
          <a:prstGeom prst="rect">
            <a:avLst/>
          </a:prstGeom>
        </p:spPr>
      </p:pic>
      <p:sp>
        <p:nvSpPr>
          <p:cNvPr id="2" name="Title 1"/>
          <p:cNvSpPr>
            <a:spLocks noGrp="1"/>
          </p:cNvSpPr>
          <p:nvPr>
            <p:ph type="title"/>
          </p:nvPr>
        </p:nvSpPr>
        <p:spPr>
          <a:xfrm>
            <a:off x="1199212" y="589756"/>
            <a:ext cx="7886700" cy="1325563"/>
          </a:xfrm>
        </p:spPr>
        <p:txBody>
          <a:bodyPr>
            <a:normAutofit/>
          </a:bodyPr>
          <a:lstStyle/>
          <a:p>
            <a:r>
              <a:rPr lang="en-US" sz="2800" b="1" dirty="0">
                <a:solidFill>
                  <a:srgbClr val="000072"/>
                </a:solidFill>
              </a:rPr>
              <a:t>Mosquito Protocol: What do you need to start? </a:t>
            </a:r>
          </a:p>
        </p:txBody>
      </p:sp>
      <p:graphicFrame>
        <p:nvGraphicFramePr>
          <p:cNvPr id="8" name="Content Placeholder 8" descr="Where - Neighborhoods, school grounds, parks, wetland sites.&#10;Time needed - 1-2 hours.&#10;Prerequisities - Hydrosphere Study Site definition (can be done at the same time)&#10;Key Instruments - Dipper, magnifying glass or app, Stereomicroscope is useful&#10;Skill level - intermediate.&#10;References you need - Mosquito Larvae Protocol&#10;Site Definition Sheet&#10;Mosquito Larvae Sampling Field Guide&#10;Mosquito Larvae Data Sheet&#10;Mosquito Identification Key "/>
          <p:cNvGraphicFramePr>
            <a:graphicFrameLocks noGrp="1"/>
          </p:cNvGraphicFramePr>
          <p:nvPr>
            <p:ph sz="half" idx="2"/>
            <p:extLst>
              <p:ext uri="{D42A27DB-BD31-4B8C-83A1-F6EECF244321}">
                <p14:modId xmlns:p14="http://schemas.microsoft.com/office/powerpoint/2010/main" val="661566012"/>
              </p:ext>
            </p:extLst>
          </p:nvPr>
        </p:nvGraphicFramePr>
        <p:xfrm>
          <a:off x="1441064" y="1645817"/>
          <a:ext cx="7124700" cy="4738245"/>
        </p:xfrm>
        <a:graphic>
          <a:graphicData uri="http://schemas.openxmlformats.org/drawingml/2006/table">
            <a:tbl>
              <a:tblPr firstRow="1" bandRow="1">
                <a:tableStyleId>{69CF1AB2-1976-4502-BF36-3FF5EA218861}</a:tableStyleId>
              </a:tblPr>
              <a:tblGrid>
                <a:gridCol w="1494641">
                  <a:extLst>
                    <a:ext uri="{9D8B030D-6E8A-4147-A177-3AD203B41FA5}">
                      <a16:colId xmlns:a16="http://schemas.microsoft.com/office/drawing/2014/main" xmlns="" val="20000"/>
                    </a:ext>
                  </a:extLst>
                </a:gridCol>
                <a:gridCol w="5630059">
                  <a:extLst>
                    <a:ext uri="{9D8B030D-6E8A-4147-A177-3AD203B41FA5}">
                      <a16:colId xmlns:a16="http://schemas.microsoft.com/office/drawing/2014/main" xmlns="" val="20001"/>
                    </a:ext>
                  </a:extLst>
                </a:gridCol>
              </a:tblGrid>
              <a:tr h="581154">
                <a:tc>
                  <a:txBody>
                    <a:bodyPr/>
                    <a:lstStyle/>
                    <a:p>
                      <a:endParaRPr lang="en-US" dirty="0"/>
                    </a:p>
                  </a:txBody>
                  <a:tcPr/>
                </a:tc>
                <a:tc>
                  <a:txBody>
                    <a:bodyPr/>
                    <a:lstStyle/>
                    <a:p>
                      <a:r>
                        <a:rPr lang="en-US" dirty="0"/>
                        <a:t>Ideally, weekly during the mosquito season, and three weeks before and after </a:t>
                      </a:r>
                    </a:p>
                  </a:txBody>
                  <a:tcPr/>
                </a:tc>
                <a:extLst>
                  <a:ext uri="{0D108BD9-81ED-4DB2-BD59-A6C34878D82A}">
                    <a16:rowId xmlns:a16="http://schemas.microsoft.com/office/drawing/2014/main" xmlns="" val="10000"/>
                  </a:ext>
                </a:extLst>
              </a:tr>
              <a:tr h="581154">
                <a:tc>
                  <a:txBody>
                    <a:bodyPr/>
                    <a:lstStyle/>
                    <a:p>
                      <a:r>
                        <a:rPr lang="en-US" dirty="0"/>
                        <a:t>Where</a:t>
                      </a:r>
                    </a:p>
                  </a:txBody>
                  <a:tcPr/>
                </a:tc>
                <a:tc>
                  <a:txBody>
                    <a:bodyPr/>
                    <a:lstStyle/>
                    <a:p>
                      <a:r>
                        <a:rPr lang="en-US" dirty="0"/>
                        <a:t>Neighborhoods, school grounds, parks, wetland sites, and around the home</a:t>
                      </a:r>
                    </a:p>
                  </a:txBody>
                  <a:tcPr/>
                </a:tc>
                <a:extLst>
                  <a:ext uri="{0D108BD9-81ED-4DB2-BD59-A6C34878D82A}">
                    <a16:rowId xmlns:a16="http://schemas.microsoft.com/office/drawing/2014/main" xmlns="" val="10001"/>
                  </a:ext>
                </a:extLst>
              </a:tr>
              <a:tr h="342829">
                <a:tc>
                  <a:txBody>
                    <a:bodyPr/>
                    <a:lstStyle/>
                    <a:p>
                      <a:r>
                        <a:rPr lang="en-US" dirty="0"/>
                        <a:t>Time</a:t>
                      </a:r>
                      <a:r>
                        <a:rPr lang="en-US" baseline="0" dirty="0"/>
                        <a:t> Needed</a:t>
                      </a:r>
                      <a:endParaRPr lang="en-US" dirty="0"/>
                    </a:p>
                  </a:txBody>
                  <a:tcPr/>
                </a:tc>
                <a:tc>
                  <a:txBody>
                    <a:bodyPr/>
                    <a:lstStyle/>
                    <a:p>
                      <a:r>
                        <a:rPr lang="en-US" dirty="0"/>
                        <a:t>1-2 hours weekly</a:t>
                      </a:r>
                    </a:p>
                  </a:txBody>
                  <a:tcPr/>
                </a:tc>
                <a:extLst>
                  <a:ext uri="{0D108BD9-81ED-4DB2-BD59-A6C34878D82A}">
                    <a16:rowId xmlns:a16="http://schemas.microsoft.com/office/drawing/2014/main" xmlns="" val="10002"/>
                  </a:ext>
                </a:extLst>
              </a:tr>
              <a:tr h="414035">
                <a:tc>
                  <a:txBody>
                    <a:bodyPr/>
                    <a:lstStyle/>
                    <a:p>
                      <a:r>
                        <a:rPr lang="en-US" dirty="0"/>
                        <a:t>Prerequisites</a:t>
                      </a:r>
                    </a:p>
                  </a:txBody>
                  <a:tcPr/>
                </a:tc>
                <a:tc>
                  <a:txBody>
                    <a:bodyPr/>
                    <a:lstStyle/>
                    <a:p>
                      <a:r>
                        <a:rPr lang="en-US" dirty="0"/>
                        <a:t>none</a:t>
                      </a:r>
                    </a:p>
                  </a:txBody>
                  <a:tcPr/>
                </a:tc>
                <a:extLst>
                  <a:ext uri="{0D108BD9-81ED-4DB2-BD59-A6C34878D82A}">
                    <a16:rowId xmlns:a16="http://schemas.microsoft.com/office/drawing/2014/main" xmlns="" val="10003"/>
                  </a:ext>
                </a:extLst>
              </a:tr>
              <a:tr h="1079287">
                <a:tc>
                  <a:txBody>
                    <a:bodyPr/>
                    <a:lstStyle/>
                    <a:p>
                      <a:r>
                        <a:rPr lang="en-US" dirty="0"/>
                        <a:t>Key Instruments</a:t>
                      </a:r>
                    </a:p>
                  </a:txBody>
                  <a:tcPr/>
                </a:tc>
                <a:tc>
                  <a:txBody>
                    <a:bodyPr/>
                    <a:lstStyle/>
                    <a:p>
                      <a:r>
                        <a:rPr lang="en-US" dirty="0"/>
                        <a:t>Dipper, magnifier, macro pipette (turkey baster), mobile device with GLOBE Observer Mosquito Habitat Mapper downloaded. A clip-on macro lens (60-100x) for your mobile device is recommended (available online)</a:t>
                      </a:r>
                    </a:p>
                  </a:txBody>
                  <a:tcPr/>
                </a:tc>
                <a:extLst>
                  <a:ext uri="{0D108BD9-81ED-4DB2-BD59-A6C34878D82A}">
                    <a16:rowId xmlns:a16="http://schemas.microsoft.com/office/drawing/2014/main" xmlns="" val="10004"/>
                  </a:ext>
                </a:extLst>
              </a:tr>
              <a:tr h="332088">
                <a:tc>
                  <a:txBody>
                    <a:bodyPr/>
                    <a:lstStyle/>
                    <a:p>
                      <a:r>
                        <a:rPr lang="en-US" dirty="0"/>
                        <a:t>Skill Level</a:t>
                      </a:r>
                      <a:r>
                        <a:rPr lang="en-US" baseline="0" dirty="0"/>
                        <a:t> </a:t>
                      </a:r>
                      <a:endParaRPr lang="en-US" dirty="0"/>
                    </a:p>
                  </a:txBody>
                  <a:tcPr/>
                </a:tc>
                <a:tc>
                  <a:txBody>
                    <a:bodyPr/>
                    <a:lstStyle/>
                    <a:p>
                      <a:r>
                        <a:rPr lang="en-US"/>
                        <a:t>Intermediate</a:t>
                      </a:r>
                      <a:endParaRPr lang="en-US" dirty="0"/>
                    </a:p>
                  </a:txBody>
                  <a:tcPr/>
                </a:tc>
                <a:extLst>
                  <a:ext uri="{0D108BD9-81ED-4DB2-BD59-A6C34878D82A}">
                    <a16:rowId xmlns:a16="http://schemas.microsoft.com/office/drawing/2014/main" xmlns="" val="10005"/>
                  </a:ext>
                </a:extLst>
              </a:tr>
              <a:tr h="1123810">
                <a:tc>
                  <a:txBody>
                    <a:bodyPr/>
                    <a:lstStyle/>
                    <a:p>
                      <a:r>
                        <a:rPr lang="en-US" dirty="0"/>
                        <a:t>References</a:t>
                      </a:r>
                      <a:r>
                        <a:rPr lang="en-US" baseline="0" dirty="0"/>
                        <a:t> you need</a:t>
                      </a:r>
                      <a:endParaRPr lang="en-US" dirty="0"/>
                    </a:p>
                  </a:txBody>
                  <a:tcPr/>
                </a:tc>
                <a:tc>
                  <a:txBody>
                    <a:bodyPr/>
                    <a:lstStyle/>
                    <a:p>
                      <a:r>
                        <a:rPr lang="en-US" dirty="0"/>
                        <a:t>GLOBE Observer Mosquito Habitat Mapper.</a:t>
                      </a:r>
                    </a:p>
                    <a:p>
                      <a:r>
                        <a:rPr lang="en-US" dirty="0"/>
                        <a:t>Download at no cost from your app store to a mobile device. </a:t>
                      </a:r>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447323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Image showing the equipment listed on this slide."/>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303462" y="1586510"/>
            <a:ext cx="4211888" cy="3890370"/>
          </a:xfrm>
        </p:spPr>
      </p:pic>
      <p:sp>
        <p:nvSpPr>
          <p:cNvPr id="3" name="Slide Number Placeholder 2"/>
          <p:cNvSpPr>
            <a:spLocks noGrp="1"/>
          </p:cNvSpPr>
          <p:nvPr>
            <p:ph type="sldNum" sz="quarter" idx="12"/>
          </p:nvPr>
        </p:nvSpPr>
        <p:spPr/>
        <p:txBody>
          <a:bodyPr/>
          <a:lstStyle/>
          <a:p>
            <a:fld id="{18408D40-E840-B649-8C1F-148E738ADDFC}" type="slidenum">
              <a:rPr lang="en-US" smtClean="0"/>
              <a:t>23</a:t>
            </a:fld>
            <a:endParaRPr lang="en-US" dirty="0"/>
          </a:p>
        </p:txBody>
      </p:sp>
      <p:pic>
        <p:nvPicPr>
          <p:cNvPr id="6" name="Picture 5" descr="Banner:  Hydrosphere-Mosquito Protoco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9212" y="-29981"/>
            <a:ext cx="7944788" cy="1056061"/>
          </a:xfrm>
          <a:prstGeom prst="rect">
            <a:avLst/>
          </a:prstGeom>
        </p:spPr>
      </p:pic>
      <p:pic>
        <p:nvPicPr>
          <p:cNvPr id="5" name="Picture 4" descr="Menu: How to collect your dat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9981"/>
            <a:ext cx="1199213" cy="6887981"/>
          </a:xfrm>
          <a:prstGeom prst="rect">
            <a:avLst/>
          </a:prstGeom>
        </p:spPr>
      </p:pic>
      <p:sp>
        <p:nvSpPr>
          <p:cNvPr id="2" name="Title 1"/>
          <p:cNvSpPr>
            <a:spLocks noGrp="1"/>
          </p:cNvSpPr>
          <p:nvPr>
            <p:ph type="title"/>
          </p:nvPr>
        </p:nvSpPr>
        <p:spPr>
          <a:xfrm>
            <a:off x="1257300" y="889045"/>
            <a:ext cx="7886700" cy="907598"/>
          </a:xfrm>
        </p:spPr>
        <p:txBody>
          <a:bodyPr/>
          <a:lstStyle/>
          <a:p>
            <a:r>
              <a:rPr lang="en-US" b="1" dirty="0">
                <a:solidFill>
                  <a:srgbClr val="000072"/>
                </a:solidFill>
              </a:rPr>
              <a:t>Assemble Field Equipment</a:t>
            </a:r>
            <a:endParaRPr lang="en-US" sz="2800" b="1" dirty="0">
              <a:solidFill>
                <a:srgbClr val="000072"/>
              </a:solidFill>
            </a:endParaRPr>
          </a:p>
        </p:txBody>
      </p:sp>
      <p:sp>
        <p:nvSpPr>
          <p:cNvPr id="4" name="Rectangle 3"/>
          <p:cNvSpPr/>
          <p:nvPr/>
        </p:nvSpPr>
        <p:spPr>
          <a:xfrm>
            <a:off x="1257300" y="1937450"/>
            <a:ext cx="4391938" cy="3539430"/>
          </a:xfrm>
          <a:prstGeom prst="rect">
            <a:avLst/>
          </a:prstGeom>
        </p:spPr>
        <p:txBody>
          <a:bodyPr wrap="square">
            <a:spAutoFit/>
          </a:bodyPr>
          <a:lstStyle/>
          <a:p>
            <a:pPr marL="285750" indent="-285750">
              <a:buFont typeface="Arial" charset="0"/>
              <a:buChar char="•"/>
            </a:pPr>
            <a:r>
              <a:rPr lang="en-US" sz="1600" dirty="0"/>
              <a:t>GLOBE Observer Mosquito App</a:t>
            </a:r>
          </a:p>
          <a:p>
            <a:pPr marL="285750" indent="-285750">
              <a:buFont typeface="Arial" charset="0"/>
              <a:buChar char="•"/>
            </a:pPr>
            <a:r>
              <a:rPr lang="en-US" sz="1600" dirty="0"/>
              <a:t>Measuring tape</a:t>
            </a:r>
          </a:p>
          <a:p>
            <a:pPr marL="285750" indent="-285750">
              <a:buFont typeface="Arial" charset="0"/>
              <a:buChar char="•"/>
            </a:pPr>
            <a:r>
              <a:rPr lang="en-US" sz="1600" dirty="0"/>
              <a:t>Dipper, Net or Bulb Syringe (baster)</a:t>
            </a:r>
          </a:p>
          <a:p>
            <a:pPr marL="285750" indent="-285750">
              <a:buFont typeface="Arial" charset="0"/>
              <a:buChar char="•"/>
            </a:pPr>
            <a:r>
              <a:rPr lang="en-US" sz="1600" dirty="0"/>
              <a:t>Bucket</a:t>
            </a:r>
          </a:p>
          <a:p>
            <a:pPr marL="285750" indent="-285750">
              <a:buFont typeface="Arial" charset="0"/>
              <a:buChar char="•"/>
            </a:pPr>
            <a:r>
              <a:rPr lang="en-US" sz="1600" dirty="0"/>
              <a:t>Plastic zip bags</a:t>
            </a:r>
          </a:p>
          <a:p>
            <a:pPr marL="285750" indent="-285750">
              <a:buFont typeface="Arial" charset="0"/>
              <a:buChar char="•"/>
            </a:pPr>
            <a:r>
              <a:rPr lang="en-US" sz="1600" dirty="0"/>
              <a:t>Permanent marker and pencil</a:t>
            </a:r>
          </a:p>
          <a:p>
            <a:pPr marL="285750" indent="-285750">
              <a:buFont typeface="Arial" charset="0"/>
              <a:buChar char="•"/>
            </a:pPr>
            <a:r>
              <a:rPr lang="en-US" sz="1600" dirty="0"/>
              <a:t>White plastic plate</a:t>
            </a:r>
          </a:p>
          <a:p>
            <a:pPr marL="285750" indent="-285750">
              <a:buFont typeface="Arial" charset="0"/>
              <a:buChar char="•"/>
            </a:pPr>
            <a:r>
              <a:rPr lang="en-US" sz="1600" dirty="0"/>
              <a:t>Forceps</a:t>
            </a:r>
          </a:p>
          <a:p>
            <a:pPr marL="285750" indent="-285750">
              <a:buFont typeface="Arial" charset="0"/>
              <a:buChar char="•"/>
            </a:pPr>
            <a:r>
              <a:rPr lang="en-US" sz="1600" dirty="0"/>
              <a:t>Rinse bottle</a:t>
            </a:r>
          </a:p>
          <a:p>
            <a:pPr marL="285750" indent="-285750">
              <a:buFont typeface="Arial" charset="0"/>
              <a:buChar char="•"/>
            </a:pPr>
            <a:r>
              <a:rPr lang="en-US" sz="1600" dirty="0"/>
              <a:t>Paper towels </a:t>
            </a:r>
          </a:p>
          <a:p>
            <a:pPr marL="285750" indent="-285750">
              <a:buFont typeface="Arial" charset="0"/>
              <a:buChar char="•"/>
            </a:pPr>
            <a:r>
              <a:rPr lang="en-US" sz="1600" dirty="0"/>
              <a:t>Camera (phone camera is good)</a:t>
            </a:r>
          </a:p>
          <a:p>
            <a:pPr marL="285750" indent="-285750">
              <a:buFont typeface="Arial" charset="0"/>
              <a:buChar char="•"/>
            </a:pPr>
            <a:r>
              <a:rPr lang="en-US" sz="1600" dirty="0"/>
              <a:t>Ethanol alcohol </a:t>
            </a:r>
          </a:p>
          <a:p>
            <a:pPr marL="285750" indent="-285750">
              <a:buFont typeface="Arial" charset="0"/>
              <a:buChar char="•"/>
            </a:pPr>
            <a:r>
              <a:rPr lang="en-US" sz="1600" dirty="0"/>
              <a:t>Hand lens, magnifying glass or magnifying attachment for mobile device</a:t>
            </a:r>
          </a:p>
        </p:txBody>
      </p:sp>
    </p:spTree>
    <p:extLst>
      <p:ext uri="{BB962C8B-B14F-4D97-AF65-F5344CB8AC3E}">
        <p14:creationId xmlns:p14="http://schemas.microsoft.com/office/powerpoint/2010/main" val="881390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8408D40-E840-B649-8C1F-148E738ADDFC}" type="slidenum">
              <a:rPr lang="en-US" smtClean="0"/>
              <a:t>24</a:t>
            </a:fld>
            <a:endParaRPr lang="en-US" dirty="0"/>
          </a:p>
        </p:txBody>
      </p:sp>
      <p:pic>
        <p:nvPicPr>
          <p:cNvPr id="13" name="Picture 12"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212" y="-29981"/>
            <a:ext cx="7944788" cy="1056061"/>
          </a:xfrm>
          <a:prstGeom prst="rect">
            <a:avLst/>
          </a:prstGeom>
        </p:spPr>
      </p:pic>
      <p:pic>
        <p:nvPicPr>
          <p:cNvPr id="10" name="Picture 9"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1"/>
            <a:ext cx="1199213" cy="6887981"/>
          </a:xfrm>
          <a:prstGeom prst="rect">
            <a:avLst/>
          </a:prstGeom>
        </p:spPr>
      </p:pic>
      <p:sp>
        <p:nvSpPr>
          <p:cNvPr id="9" name="Title 1"/>
          <p:cNvSpPr>
            <a:spLocks noGrp="1"/>
          </p:cNvSpPr>
          <p:nvPr>
            <p:ph type="title"/>
          </p:nvPr>
        </p:nvSpPr>
        <p:spPr>
          <a:xfrm>
            <a:off x="1456855" y="1343340"/>
            <a:ext cx="7886700" cy="1325563"/>
          </a:xfrm>
        </p:spPr>
        <p:txBody>
          <a:bodyPr>
            <a:normAutofit fontScale="90000"/>
          </a:bodyPr>
          <a:lstStyle/>
          <a:p>
            <a:r>
              <a:rPr lang="en-US" sz="2700" b="1" dirty="0"/>
              <a:t>Start your Fieldwork with Safety Steps</a:t>
            </a:r>
            <a:r>
              <a:rPr lang="en-US" sz="2700" b="1" dirty="0">
                <a:solidFill>
                  <a:schemeClr val="tx2"/>
                </a:solidFill>
              </a:rPr>
              <a:t/>
            </a:r>
            <a:br>
              <a:rPr lang="en-US" sz="2700"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endParaRPr lang="en-US" dirty="0"/>
          </a:p>
        </p:txBody>
      </p:sp>
      <p:sp>
        <p:nvSpPr>
          <p:cNvPr id="11" name="TextBox 10"/>
          <p:cNvSpPr txBox="1"/>
          <p:nvPr/>
        </p:nvSpPr>
        <p:spPr>
          <a:xfrm>
            <a:off x="1456854" y="1731566"/>
            <a:ext cx="7401395" cy="4524315"/>
          </a:xfrm>
          <a:prstGeom prst="rect">
            <a:avLst/>
          </a:prstGeom>
          <a:noFill/>
        </p:spPr>
        <p:txBody>
          <a:bodyPr wrap="square" rtlCol="0">
            <a:spAutoFit/>
          </a:bodyPr>
          <a:lstStyle/>
          <a:p>
            <a:pPr lvl="0"/>
            <a:r>
              <a:rPr lang="en-US" sz="1600" dirty="0"/>
              <a:t>Safety is important when conducting the Hydrosphere protocols. While you will need to use your judgment in selecting only hydrosphere study sites that are safe to access and sample, additional precautions are needed:</a:t>
            </a:r>
          </a:p>
          <a:p>
            <a:pPr lvl="0"/>
            <a:endParaRPr lang="en-US" sz="1600" dirty="0"/>
          </a:p>
          <a:p>
            <a:pPr marL="342900" lvl="0" indent="-342900">
              <a:buFont typeface="Arial" charset="0"/>
              <a:buChar char="•"/>
            </a:pPr>
            <a:r>
              <a:rPr lang="en-US" sz="1600" dirty="0"/>
              <a:t>Students should wear protective gloves and goggles when handling water samples and chemicals to avoid danger from splashes.</a:t>
            </a:r>
          </a:p>
          <a:p>
            <a:pPr marL="342900" lvl="0" indent="-342900">
              <a:buFont typeface="Arial" charset="0"/>
              <a:buChar char="•"/>
            </a:pPr>
            <a:endParaRPr lang="en-US" sz="1600" dirty="0"/>
          </a:p>
          <a:p>
            <a:pPr marL="342900" lvl="0" indent="-342900">
              <a:buFont typeface="Arial" charset="0"/>
              <a:buChar char="•"/>
            </a:pPr>
            <a:r>
              <a:rPr lang="en-US" sz="1600" dirty="0"/>
              <a:t>For the mosquito protocol, it is important to protect students from exposure to biting mosquitoes. Ask your students to wear clothes that cover the body so little bite area is exposed. Apply insect repellent. The best time to collect samples is at the heat of the day, near solar noon, when mosquitoes are least active. Women  who are pregnant or are planning to become pregnant should not participate in this activity.</a:t>
            </a:r>
          </a:p>
          <a:p>
            <a:pPr marL="342900" lvl="0" indent="-342900">
              <a:buFont typeface="Arial" charset="0"/>
              <a:buChar char="•"/>
            </a:pPr>
            <a:endParaRPr lang="en-US" sz="1600" dirty="0"/>
          </a:p>
          <a:p>
            <a:pPr marL="342900" lvl="0" indent="-342900">
              <a:buFont typeface="Arial" charset="0"/>
              <a:buChar char="•"/>
            </a:pPr>
            <a:r>
              <a:rPr lang="en-US" sz="1600" dirty="0"/>
              <a:t>Be aware that the eggs and larvae are not disease vectors, mosquito-borne disease is transmitted through the bite of the adult female mosquito. </a:t>
            </a:r>
            <a:endParaRPr lang="en-US" dirty="0"/>
          </a:p>
          <a:p>
            <a:pPr marL="342900" lvl="0" indent="-342900">
              <a:buFont typeface="Arial" charset="0"/>
              <a:buChar char="•"/>
            </a:pPr>
            <a:endParaRPr lang="en-US" sz="1600" dirty="0"/>
          </a:p>
          <a:p>
            <a:pPr marL="342900" lvl="0" indent="-342900">
              <a:buFont typeface="Arial" charset="0"/>
              <a:buChar char="•"/>
            </a:pPr>
            <a:endParaRPr lang="en-US" sz="1600" dirty="0"/>
          </a:p>
        </p:txBody>
      </p:sp>
      <p:pic>
        <p:nvPicPr>
          <p:cNvPr id="3" name="Content Placeholder 2" descr="Safety icon: Be sure that students wear globes and goggle during your investigations."/>
          <p:cNvPicPr>
            <a:picLocks noGrp="1" noChangeAspect="1"/>
          </p:cNvPicPr>
          <p:nvPr>
            <p:ph sz="half" idx="2"/>
          </p:nvPr>
        </p:nvPicPr>
        <p:blipFill>
          <a:blip r:embed="rId4"/>
          <a:stretch>
            <a:fillRect/>
          </a:stretch>
        </p:blipFill>
        <p:spPr>
          <a:xfrm>
            <a:off x="1872948" y="5920231"/>
            <a:ext cx="5808093" cy="872240"/>
          </a:xfrm>
        </p:spPr>
      </p:pic>
    </p:spTree>
    <p:extLst>
      <p:ext uri="{BB962C8B-B14F-4D97-AF65-F5344CB8AC3E}">
        <p14:creationId xmlns:p14="http://schemas.microsoft.com/office/powerpoint/2010/main" val="763585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25</a:t>
            </a:fld>
            <a:endParaRPr lang="en-US" dirty="0"/>
          </a:p>
        </p:txBody>
      </p:sp>
      <p:pic>
        <p:nvPicPr>
          <p:cNvPr id="23" name="Picture 22"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212" y="-29981"/>
            <a:ext cx="7944788" cy="1056061"/>
          </a:xfrm>
          <a:prstGeom prst="rect">
            <a:avLst/>
          </a:prstGeom>
        </p:spPr>
      </p:pic>
      <p:pic>
        <p:nvPicPr>
          <p:cNvPr id="22" name="Picture 21"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1"/>
            <a:ext cx="1199213" cy="6887981"/>
          </a:xfrm>
          <a:prstGeom prst="rect">
            <a:avLst/>
          </a:prstGeom>
        </p:spPr>
      </p:pic>
      <p:sp>
        <p:nvSpPr>
          <p:cNvPr id="2" name="Title 1"/>
          <p:cNvSpPr>
            <a:spLocks noGrp="1"/>
          </p:cNvSpPr>
          <p:nvPr>
            <p:ph type="title"/>
          </p:nvPr>
        </p:nvSpPr>
        <p:spPr>
          <a:xfrm>
            <a:off x="1426452" y="889448"/>
            <a:ext cx="7886700" cy="1325563"/>
          </a:xfrm>
        </p:spPr>
        <p:txBody>
          <a:bodyPr/>
          <a:lstStyle/>
          <a:p>
            <a:r>
              <a:rPr lang="en-US" b="1" dirty="0"/>
              <a:t>Identifying and Sampling  potential mosquito breeding sites</a:t>
            </a:r>
          </a:p>
        </p:txBody>
      </p:sp>
      <p:sp>
        <p:nvSpPr>
          <p:cNvPr id="3" name="Content Placeholder 2"/>
          <p:cNvSpPr>
            <a:spLocks noGrp="1"/>
          </p:cNvSpPr>
          <p:nvPr>
            <p:ph sz="half" idx="1"/>
          </p:nvPr>
        </p:nvSpPr>
        <p:spPr>
          <a:xfrm>
            <a:off x="1426452" y="1999118"/>
            <a:ext cx="4864431" cy="4351338"/>
          </a:xfrm>
        </p:spPr>
        <p:txBody>
          <a:bodyPr>
            <a:normAutofit lnSpcReduction="10000"/>
          </a:bodyPr>
          <a:lstStyle/>
          <a:p>
            <a:pPr marL="0" indent="0" algn="just">
              <a:buNone/>
            </a:pPr>
            <a:r>
              <a:rPr lang="en-US" sz="1400" b="1" dirty="0"/>
              <a:t>Mosquitoes lay their eggs in places where water can collect. </a:t>
            </a:r>
            <a:r>
              <a:rPr lang="en-US" sz="1400" dirty="0">
                <a:solidFill>
                  <a:schemeClr val="tx1"/>
                </a:solidFill>
              </a:rPr>
              <a:t>These can be natural places such as puddles or ponds, or artificial places such as flower pots or plastic bottles. How you collect your sample will depend on what type of place you are sampling. If you are sampling containers, you will either pour the water through the net if the container is small enough to do this. Or, if the container is big, you will use a net to gather a sample from the water in the container.</a:t>
            </a:r>
          </a:p>
          <a:p>
            <a:pPr marL="0" indent="0" algn="just">
              <a:buNone/>
            </a:pPr>
            <a:r>
              <a:rPr lang="en-US" sz="1400" dirty="0">
                <a:solidFill>
                  <a:schemeClr val="tx1"/>
                </a:solidFill>
              </a:rPr>
              <a:t>If you are sampling a pond, puddle, along a slow moving stream, or some other place that is not a container, you will dip a net or mosquito dipper in the water to collect the mosquito larvae. You will collect 5 samples waiting 3 minutes between sample collection. This is to make sure you get an accurate representation of how many larvae are in the water. With containers, you are gathering most or all of the larvae in the containers.</a:t>
            </a:r>
          </a:p>
          <a:p>
            <a:pPr marL="0" indent="0" algn="just">
              <a:buNone/>
            </a:pPr>
            <a:r>
              <a:rPr lang="en-US" sz="1400" dirty="0">
                <a:solidFill>
                  <a:schemeClr val="tx1"/>
                </a:solidFill>
              </a:rPr>
              <a:t>After collection, you will identify the mosquito larvae </a:t>
            </a:r>
            <a:r>
              <a:rPr lang="en-US" sz="1400" b="1" dirty="0"/>
              <a:t>using keys and count the number of larvae within each genus or species. </a:t>
            </a:r>
          </a:p>
          <a:p>
            <a:pPr marL="0" indent="0" algn="just">
              <a:buNone/>
            </a:pPr>
            <a:r>
              <a:rPr lang="en-US" sz="1400" b="1" dirty="0"/>
              <a:t>*Note: if the breeding site is a natural hydrology site, it is recommended that you establish it as a hydrology study site.  Then you can examine changes in the water parameters in conjunction with mosquito data, and record changes over time. </a:t>
            </a:r>
          </a:p>
        </p:txBody>
      </p:sp>
      <p:pic>
        <p:nvPicPr>
          <p:cNvPr id="12" name="Content Placeholder 11" descr="Photo fo Students carrying a tire for sampling.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548527" y="1827396"/>
            <a:ext cx="2223042" cy="2223042"/>
          </a:xfrm>
        </p:spPr>
      </p:pic>
      <p:pic>
        <p:nvPicPr>
          <p:cNvPr id="21" name="Picture 20" descr="Photo of abandoned fishing boat, providing a habitat for breeding mosquito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5315" y="4414392"/>
            <a:ext cx="2306254" cy="1666793"/>
          </a:xfrm>
          <a:prstGeom prst="rect">
            <a:avLst/>
          </a:prstGeom>
        </p:spPr>
      </p:pic>
    </p:spTree>
    <p:extLst>
      <p:ext uri="{BB962C8B-B14F-4D97-AF65-F5344CB8AC3E}">
        <p14:creationId xmlns:p14="http://schemas.microsoft.com/office/powerpoint/2010/main" val="119752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26</a:t>
            </a:fld>
            <a:endParaRPr lang="en-US" dirty="0"/>
          </a:p>
        </p:txBody>
      </p:sp>
      <p:pic>
        <p:nvPicPr>
          <p:cNvPr id="14" name="Picture 13"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212" y="-29981"/>
            <a:ext cx="7944788" cy="1056061"/>
          </a:xfrm>
          <a:prstGeom prst="rect">
            <a:avLst/>
          </a:prstGeom>
        </p:spPr>
      </p:pic>
      <p:pic>
        <p:nvPicPr>
          <p:cNvPr id="13" name="Picture 12"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1"/>
            <a:ext cx="1199213" cy="6887981"/>
          </a:xfrm>
          <a:prstGeom prst="rect">
            <a:avLst/>
          </a:prstGeom>
        </p:spPr>
      </p:pic>
      <p:sp>
        <p:nvSpPr>
          <p:cNvPr id="2" name="Title 1"/>
          <p:cNvSpPr>
            <a:spLocks noGrp="1"/>
          </p:cNvSpPr>
          <p:nvPr>
            <p:ph type="title"/>
          </p:nvPr>
        </p:nvSpPr>
        <p:spPr/>
        <p:txBody>
          <a:bodyPr/>
          <a:lstStyle/>
          <a:p>
            <a:r>
              <a:rPr lang="en-US" dirty="0"/>
              <a:t>Site Selection: Containers</a:t>
            </a:r>
          </a:p>
        </p:txBody>
      </p:sp>
      <p:sp>
        <p:nvSpPr>
          <p:cNvPr id="3" name="Content Placeholder 2"/>
          <p:cNvSpPr>
            <a:spLocks noGrp="1"/>
          </p:cNvSpPr>
          <p:nvPr>
            <p:ph sz="half" idx="1"/>
          </p:nvPr>
        </p:nvSpPr>
        <p:spPr>
          <a:xfrm>
            <a:off x="1456856" y="1729847"/>
            <a:ext cx="4521266" cy="4351338"/>
          </a:xfrm>
        </p:spPr>
        <p:txBody>
          <a:bodyPr>
            <a:normAutofit/>
          </a:bodyPr>
          <a:lstStyle/>
          <a:p>
            <a:pPr marL="0" indent="0" algn="just">
              <a:buNone/>
            </a:pPr>
            <a:r>
              <a:rPr lang="en-US" dirty="0">
                <a:solidFill>
                  <a:schemeClr val="tx1"/>
                </a:solidFill>
              </a:rPr>
              <a:t>There are a variety of indoor and outdoor containers that can be sampled around homes, schools or other buildings. You may have other types of containers in your community as well! </a:t>
            </a:r>
          </a:p>
        </p:txBody>
      </p:sp>
      <p:pic>
        <p:nvPicPr>
          <p:cNvPr id="9" name="Picture 8" descr="Photomontage of indoor containters which might serve as mosquito breeding habitat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2642" y="4074373"/>
            <a:ext cx="2688353" cy="2495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Content Placeholder 9" descr="Photomontage of outdoor containters which might serve as mosquito breeding habitats. "/>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521742" y="4074373"/>
            <a:ext cx="4308259" cy="2495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Photo pouring a sample from a bucket into a sample ba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9900" y="1621254"/>
            <a:ext cx="2192775" cy="2192775"/>
          </a:xfrm>
          <a:prstGeom prst="rect">
            <a:avLst/>
          </a:prstGeom>
        </p:spPr>
      </p:pic>
    </p:spTree>
    <p:extLst>
      <p:ext uri="{BB962C8B-B14F-4D97-AF65-F5344CB8AC3E}">
        <p14:creationId xmlns:p14="http://schemas.microsoft.com/office/powerpoint/2010/main" val="1533063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27</a:t>
            </a:fld>
            <a:endParaRPr lang="en-US" dirty="0"/>
          </a:p>
        </p:txBody>
      </p:sp>
      <p:pic>
        <p:nvPicPr>
          <p:cNvPr id="16" name="Picture 15"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212" y="-29981"/>
            <a:ext cx="7944788" cy="1056061"/>
          </a:xfrm>
          <a:prstGeom prst="rect">
            <a:avLst/>
          </a:prstGeom>
        </p:spPr>
      </p:pic>
      <p:pic>
        <p:nvPicPr>
          <p:cNvPr id="15" name="Picture 1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1"/>
            <a:ext cx="1199213" cy="6887981"/>
          </a:xfrm>
          <a:prstGeom prst="rect">
            <a:avLst/>
          </a:prstGeom>
        </p:spPr>
      </p:pic>
      <p:sp>
        <p:nvSpPr>
          <p:cNvPr id="2" name="Title 1"/>
          <p:cNvSpPr>
            <a:spLocks noGrp="1"/>
          </p:cNvSpPr>
          <p:nvPr>
            <p:ph type="title"/>
          </p:nvPr>
        </p:nvSpPr>
        <p:spPr/>
        <p:txBody>
          <a:bodyPr/>
          <a:lstStyle/>
          <a:p>
            <a:r>
              <a:rPr lang="en-US" dirty="0"/>
              <a:t>Site Selection: Non-container sampling sites</a:t>
            </a:r>
          </a:p>
        </p:txBody>
      </p:sp>
      <p:sp>
        <p:nvSpPr>
          <p:cNvPr id="3" name="Content Placeholder 2"/>
          <p:cNvSpPr>
            <a:spLocks noGrp="1"/>
          </p:cNvSpPr>
          <p:nvPr>
            <p:ph sz="half" idx="1"/>
          </p:nvPr>
        </p:nvSpPr>
        <p:spPr>
          <a:xfrm>
            <a:off x="1456856" y="1729847"/>
            <a:ext cx="7090796" cy="4351338"/>
          </a:xfrm>
        </p:spPr>
        <p:txBody>
          <a:bodyPr>
            <a:normAutofit/>
          </a:bodyPr>
          <a:lstStyle/>
          <a:p>
            <a:pPr marL="0" indent="0" algn="just">
              <a:buNone/>
            </a:pPr>
            <a:r>
              <a:rPr lang="en-US" dirty="0">
                <a:solidFill>
                  <a:schemeClr val="tx1"/>
                </a:solidFill>
              </a:rPr>
              <a:t>Sampling sites include habitats like ponds, streams, marshes, puddles along streets or in yards, or agricultural areas (e.g., rice fields). These are places where you cannot lift the container and pour the water into a net or container. If you are using a repeat sampling scenario, find a site that is easy for students to visit. The site should be large enough so that it does not quickly dry up and sampling can be done on a regular (twice monthly, if possible) basis. </a:t>
            </a:r>
          </a:p>
        </p:txBody>
      </p:sp>
      <p:pic>
        <p:nvPicPr>
          <p:cNvPr id="13" name="Picture 2" descr="Photos of students at a mosquito sampling site. "/>
          <p:cNvPicPr>
            <a:picLocks noGrp="1" noChangeAspect="1" noChangeArrowheads="1"/>
          </p:cNvPicPr>
          <p:nvPr>
            <p:ph sz="half" idx="2"/>
          </p:nvPr>
        </p:nvPicPr>
        <p:blipFill>
          <a:blip r:embed="rId4"/>
          <a:srcRect t="33791" r="26066"/>
          <a:stretch>
            <a:fillRect/>
          </a:stretch>
        </p:blipFill>
        <p:spPr bwMode="auto">
          <a:xfrm>
            <a:off x="1597638" y="4240687"/>
            <a:ext cx="2485834" cy="2226101"/>
          </a:xfrm>
          <a:prstGeom prst="rect">
            <a:avLst/>
          </a:prstGeom>
          <a:noFill/>
        </p:spPr>
      </p:pic>
      <p:pic>
        <p:nvPicPr>
          <p:cNvPr id="14" name="Picture 6" descr="Photo of swampy area near the bay where trash and water serve as potential mosquito breeding habitats. "/>
          <p:cNvPicPr>
            <a:picLocks noChangeAspect="1" noChangeArrowheads="1"/>
          </p:cNvPicPr>
          <p:nvPr/>
        </p:nvPicPr>
        <p:blipFill>
          <a:blip r:embed="rId5"/>
          <a:srcRect l="13355" t="9797" r="5861"/>
          <a:stretch>
            <a:fillRect/>
          </a:stretch>
        </p:blipFill>
        <p:spPr bwMode="auto">
          <a:xfrm>
            <a:off x="4236859" y="4240687"/>
            <a:ext cx="1993646" cy="2226101"/>
          </a:xfrm>
          <a:prstGeom prst="rect">
            <a:avLst/>
          </a:prstGeom>
          <a:noFill/>
        </p:spPr>
      </p:pic>
      <p:pic>
        <p:nvPicPr>
          <p:cNvPr id="8" name="Picture 7" descr="Students netting mosquito larvae off the side of a cement culver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7435" y="4240687"/>
            <a:ext cx="2226101" cy="2226101"/>
          </a:xfrm>
          <a:prstGeom prst="rect">
            <a:avLst/>
          </a:prstGeom>
        </p:spPr>
      </p:pic>
    </p:spTree>
    <p:extLst>
      <p:ext uri="{BB962C8B-B14F-4D97-AF65-F5344CB8AC3E}">
        <p14:creationId xmlns:p14="http://schemas.microsoft.com/office/powerpoint/2010/main" val="212348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8408D40-E840-B649-8C1F-148E738ADDFC}" type="slidenum">
              <a:rPr lang="en-US" smtClean="0"/>
              <a:t>28</a:t>
            </a:fld>
            <a:endParaRPr lang="en-US" dirty="0"/>
          </a:p>
        </p:txBody>
      </p:sp>
      <p:pic>
        <p:nvPicPr>
          <p:cNvPr id="13" name="Picture 12"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212" y="-29981"/>
            <a:ext cx="7944788" cy="1056061"/>
          </a:xfrm>
          <a:prstGeom prst="rect">
            <a:avLst/>
          </a:prstGeom>
        </p:spPr>
      </p:pic>
      <p:pic>
        <p:nvPicPr>
          <p:cNvPr id="10" name="Picture 9"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1"/>
            <a:ext cx="1199213" cy="6887981"/>
          </a:xfrm>
          <a:prstGeom prst="rect">
            <a:avLst/>
          </a:prstGeom>
        </p:spPr>
      </p:pic>
      <p:sp>
        <p:nvSpPr>
          <p:cNvPr id="9" name="Title 1"/>
          <p:cNvSpPr>
            <a:spLocks noGrp="1"/>
          </p:cNvSpPr>
          <p:nvPr>
            <p:ph type="title"/>
          </p:nvPr>
        </p:nvSpPr>
        <p:spPr>
          <a:xfrm>
            <a:off x="1257300" y="1804698"/>
            <a:ext cx="7886700" cy="1325563"/>
          </a:xfrm>
        </p:spPr>
        <p:txBody>
          <a:bodyPr>
            <a:normAutofit fontScale="90000"/>
          </a:bodyPr>
          <a:lstStyle/>
          <a:p>
            <a:r>
              <a:rPr lang="en-US" b="1" dirty="0">
                <a:solidFill>
                  <a:schemeClr val="tx2"/>
                </a:solidFill>
              </a:rPr>
              <a:t>Mosquito Larvae Sampling: Natural Hydrology Sites</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endParaRPr lang="en-US" dirty="0"/>
          </a:p>
        </p:txBody>
      </p:sp>
      <p:sp>
        <p:nvSpPr>
          <p:cNvPr id="11" name="TextBox 10"/>
          <p:cNvSpPr txBox="1"/>
          <p:nvPr/>
        </p:nvSpPr>
        <p:spPr>
          <a:xfrm>
            <a:off x="1293102" y="1830803"/>
            <a:ext cx="7187191" cy="646331"/>
          </a:xfrm>
          <a:prstGeom prst="rect">
            <a:avLst/>
          </a:prstGeom>
          <a:noFill/>
        </p:spPr>
        <p:txBody>
          <a:bodyPr wrap="square" rtlCol="0">
            <a:spAutoFit/>
          </a:bodyPr>
          <a:lstStyle/>
          <a:p>
            <a:pPr lvl="0" algn="just"/>
            <a:r>
              <a:rPr lang="en-US" dirty="0"/>
              <a:t>Using the mosquito dipper or net, skim the surface of the water. The net is maintained at an acute angle with respect to the water surface, see figure:</a:t>
            </a:r>
          </a:p>
        </p:txBody>
      </p:sp>
      <p:sp>
        <p:nvSpPr>
          <p:cNvPr id="4" name="Content Placeholder 3"/>
          <p:cNvSpPr>
            <a:spLocks noGrp="1"/>
          </p:cNvSpPr>
          <p:nvPr>
            <p:ph sz="half" idx="2"/>
          </p:nvPr>
        </p:nvSpPr>
        <p:spPr>
          <a:xfrm>
            <a:off x="1424947" y="2780238"/>
            <a:ext cx="3147053" cy="4351338"/>
          </a:xfrm>
        </p:spPr>
        <p:txBody>
          <a:bodyPr>
            <a:normAutofit/>
          </a:bodyPr>
          <a:lstStyle/>
          <a:p>
            <a:pPr marL="0" indent="0">
              <a:buNone/>
            </a:pPr>
            <a:r>
              <a:rPr lang="en-US" sz="1800" dirty="0"/>
              <a:t>Take 5 samples. Wait 3 minutes between each sample.  If you use a net, do the washing step next. </a:t>
            </a:r>
          </a:p>
          <a:p>
            <a:pPr marL="0" indent="0">
              <a:buNone/>
            </a:pPr>
            <a:r>
              <a:rPr lang="en-US" sz="1800" dirty="0"/>
              <a:t>Larvae rest on the surface of the water but if they are disturbed they swim below the surface for safety. By waiting 3 minutes, the larvae will have returned to the surface to breathe</a:t>
            </a:r>
          </a:p>
          <a:p>
            <a:pPr marL="0" indent="0">
              <a:buNone/>
            </a:pPr>
            <a:r>
              <a:rPr lang="en-US" sz="1800" b="1" dirty="0">
                <a:solidFill>
                  <a:srgbClr val="FF0000"/>
                </a:solidFill>
              </a:rPr>
              <a:t>Tip: sample quickly! Try to not cast a shadow, because the larvae will dive to safety. </a:t>
            </a:r>
          </a:p>
        </p:txBody>
      </p:sp>
      <p:pic>
        <p:nvPicPr>
          <p:cNvPr id="15" name="Content Placeholder 14" descr="Artist's illustration of a student sampling a pond using a large sampling net."/>
          <p:cNvPicPr>
            <a:picLocks noGrp="1"/>
          </p:cNvPicPr>
          <p:nvPr>
            <p:ph sz="half" idx="2"/>
          </p:nvPr>
        </p:nvPicPr>
        <p:blipFill>
          <a:blip r:embed="rId4"/>
          <a:stretch>
            <a:fillRect/>
          </a:stretch>
        </p:blipFill>
        <p:spPr>
          <a:xfrm>
            <a:off x="4471791" y="2503165"/>
            <a:ext cx="4271548" cy="2811427"/>
          </a:xfrm>
          <a:prstGeom prst="rect">
            <a:avLst/>
          </a:prstGeom>
        </p:spPr>
      </p:pic>
    </p:spTree>
    <p:extLst>
      <p:ext uri="{BB962C8B-B14F-4D97-AF65-F5344CB8AC3E}">
        <p14:creationId xmlns:p14="http://schemas.microsoft.com/office/powerpoint/2010/main" val="839806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2</a:t>
            </a:fld>
            <a:endParaRPr lang="en-US" dirty="0"/>
          </a:p>
        </p:txBody>
      </p:sp>
      <p:pic>
        <p:nvPicPr>
          <p:cNvPr id="5" name="Content Placeholder 4"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042" y="-33800"/>
            <a:ext cx="8086958" cy="1025734"/>
          </a:xfrm>
          <a:prstGeom prst="rect">
            <a:avLst/>
          </a:prstGeom>
        </p:spPr>
      </p:pic>
      <p:pic>
        <p:nvPicPr>
          <p:cNvPr id="6" name="Content Placeholder 5" descr="Menu: What is the mosquito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800"/>
            <a:ext cx="1184184" cy="6891800"/>
          </a:xfrm>
          <a:prstGeom prst="rect">
            <a:avLst/>
          </a:prstGeom>
        </p:spPr>
      </p:pic>
      <p:sp>
        <p:nvSpPr>
          <p:cNvPr id="2" name="Title 1"/>
          <p:cNvSpPr>
            <a:spLocks noGrp="1"/>
          </p:cNvSpPr>
          <p:nvPr>
            <p:ph type="title"/>
          </p:nvPr>
        </p:nvSpPr>
        <p:spPr>
          <a:xfrm>
            <a:off x="1184184" y="851888"/>
            <a:ext cx="7886700" cy="874856"/>
          </a:xfrm>
        </p:spPr>
        <p:txBody>
          <a:bodyPr/>
          <a:lstStyle/>
          <a:p>
            <a:r>
              <a:rPr lang="en-US" b="1" dirty="0">
                <a:solidFill>
                  <a:srgbClr val="000072"/>
                </a:solidFill>
              </a:rPr>
              <a:t>The Hydrosphere</a:t>
            </a:r>
            <a:endParaRPr lang="en-US" dirty="0"/>
          </a:p>
        </p:txBody>
      </p:sp>
      <p:sp>
        <p:nvSpPr>
          <p:cNvPr id="3" name="Content Placeholder 2"/>
          <p:cNvSpPr>
            <a:spLocks noGrp="1"/>
          </p:cNvSpPr>
          <p:nvPr>
            <p:ph sz="half" idx="1"/>
          </p:nvPr>
        </p:nvSpPr>
        <p:spPr>
          <a:xfrm>
            <a:off x="1311326" y="1639875"/>
            <a:ext cx="4555322" cy="4858201"/>
          </a:xfrm>
        </p:spPr>
        <p:txBody>
          <a:bodyPr>
            <a:normAutofit/>
          </a:bodyPr>
          <a:lstStyle/>
          <a:p>
            <a:pPr marL="0" indent="0" algn="just">
              <a:buNone/>
            </a:pPr>
            <a:r>
              <a:rPr lang="en-US" sz="1700" dirty="0">
                <a:solidFill>
                  <a:schemeClr val="tx1"/>
                </a:solidFill>
              </a:rPr>
              <a:t>The hydrosphere is the part of the Earth system that includes </a:t>
            </a:r>
            <a:r>
              <a:rPr lang="en-US" sz="1700" b="1" dirty="0"/>
              <a:t>water, ice and water vapor</a:t>
            </a:r>
            <a:r>
              <a:rPr lang="en-US" sz="1700" dirty="0">
                <a:solidFill>
                  <a:schemeClr val="tx1"/>
                </a:solidFill>
              </a:rPr>
              <a:t>. Water participates in many important natural chemical reactions and is a good solvent. Changing any part of the Earth system, such as the amount or type of vegetation in a region or from natural land cover to an impervious one, can affect the rest of the system. </a:t>
            </a:r>
          </a:p>
          <a:p>
            <a:pPr marL="0" indent="0" algn="just">
              <a:buNone/>
            </a:pPr>
            <a:r>
              <a:rPr lang="en-US" sz="1700" dirty="0">
                <a:solidFill>
                  <a:schemeClr val="tx1"/>
                </a:solidFill>
              </a:rPr>
              <a:t>The hydrosphere is home to many organisms, including the eggs, larvae and pupae of mosquitoes. </a:t>
            </a:r>
            <a:endParaRPr lang="en-US" dirty="0"/>
          </a:p>
        </p:txBody>
      </p:sp>
      <p:pic>
        <p:nvPicPr>
          <p:cNvPr id="9" name="Content Placeholder 7" descr="Earth system diagram: Energy flows and matter cycles through the Earth's biosphere, hydrosphere, atmosphere and pedosphere (soil). The cycles are powered by the Sun's energy.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866648" y="1877622"/>
            <a:ext cx="2953714" cy="3004255"/>
          </a:xfrm>
          <a:prstGeom prst="rect">
            <a:avLst/>
          </a:prstGeom>
        </p:spPr>
      </p:pic>
      <p:sp>
        <p:nvSpPr>
          <p:cNvPr id="10" name="Rectangle 9"/>
          <p:cNvSpPr/>
          <p:nvPr/>
        </p:nvSpPr>
        <p:spPr>
          <a:xfrm>
            <a:off x="6146219" y="4881877"/>
            <a:ext cx="2924665" cy="523220"/>
          </a:xfrm>
          <a:prstGeom prst="rect">
            <a:avLst/>
          </a:prstGeom>
        </p:spPr>
        <p:txBody>
          <a:bodyPr wrap="square">
            <a:spAutoFit/>
          </a:bodyPr>
          <a:lstStyle/>
          <a:p>
            <a:r>
              <a:rPr lang="en-US" sz="1400" i="1" dirty="0"/>
              <a:t>The Earth System: Energy flows and matter cycles. </a:t>
            </a:r>
          </a:p>
        </p:txBody>
      </p:sp>
    </p:spTree>
    <p:extLst>
      <p:ext uri="{BB962C8B-B14F-4D97-AF65-F5344CB8AC3E}">
        <p14:creationId xmlns:p14="http://schemas.microsoft.com/office/powerpoint/2010/main" val="659121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8408D40-E840-B649-8C1F-148E738ADDFC}" type="slidenum">
              <a:rPr lang="en-US" smtClean="0"/>
              <a:t>29</a:t>
            </a:fld>
            <a:endParaRPr lang="en-US" dirty="0"/>
          </a:p>
        </p:txBody>
      </p:sp>
      <p:pic>
        <p:nvPicPr>
          <p:cNvPr id="13" name="Picture 12"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212" y="-29981"/>
            <a:ext cx="7944788" cy="1056061"/>
          </a:xfrm>
          <a:prstGeom prst="rect">
            <a:avLst/>
          </a:prstGeom>
        </p:spPr>
      </p:pic>
      <p:pic>
        <p:nvPicPr>
          <p:cNvPr id="10" name="Picture 9"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1"/>
            <a:ext cx="1199213" cy="6887981"/>
          </a:xfrm>
          <a:prstGeom prst="rect">
            <a:avLst/>
          </a:prstGeom>
        </p:spPr>
      </p:pic>
      <p:sp>
        <p:nvSpPr>
          <p:cNvPr id="9" name="Title 1"/>
          <p:cNvSpPr>
            <a:spLocks noGrp="1"/>
          </p:cNvSpPr>
          <p:nvPr>
            <p:ph type="title"/>
          </p:nvPr>
        </p:nvSpPr>
        <p:spPr>
          <a:xfrm>
            <a:off x="1456855" y="1343340"/>
            <a:ext cx="7886700" cy="1325563"/>
          </a:xfrm>
        </p:spPr>
        <p:txBody>
          <a:bodyPr>
            <a:normAutofit fontScale="90000"/>
          </a:bodyPr>
          <a:lstStyle/>
          <a:p>
            <a:r>
              <a:rPr lang="en-US" sz="2700" b="1" dirty="0"/>
              <a:t>Mosquito Larvae Sampling Method: Small Containers</a:t>
            </a:r>
            <a:r>
              <a:rPr lang="en-US" sz="2700" b="1" dirty="0">
                <a:solidFill>
                  <a:schemeClr val="tx2"/>
                </a:solidFill>
              </a:rPr>
              <a:t/>
            </a:r>
            <a:br>
              <a:rPr lang="en-US" sz="2700"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endParaRPr lang="en-US" dirty="0"/>
          </a:p>
        </p:txBody>
      </p:sp>
      <p:sp>
        <p:nvSpPr>
          <p:cNvPr id="11" name="TextBox 10"/>
          <p:cNvSpPr txBox="1"/>
          <p:nvPr/>
        </p:nvSpPr>
        <p:spPr>
          <a:xfrm>
            <a:off x="1456856" y="1343340"/>
            <a:ext cx="5001094" cy="5632311"/>
          </a:xfrm>
          <a:prstGeom prst="rect">
            <a:avLst/>
          </a:prstGeom>
          <a:noFill/>
        </p:spPr>
        <p:txBody>
          <a:bodyPr wrap="square" rtlCol="0">
            <a:spAutoFit/>
          </a:bodyPr>
          <a:lstStyle/>
          <a:p>
            <a:pPr lvl="0"/>
            <a:endParaRPr lang="en-US" sz="2000" dirty="0"/>
          </a:p>
          <a:p>
            <a:r>
              <a:rPr lang="en-US" sz="2000" dirty="0"/>
              <a:t>Pour sample  water in container through net into a bucket. In the photo to the right, GLOBE students found an abandoned bucket that collected rainwater and created a sheltered habitat where mosquitoes could lay their eggs. </a:t>
            </a:r>
          </a:p>
          <a:p>
            <a:endParaRPr lang="en-US" sz="2000" dirty="0"/>
          </a:p>
          <a:p>
            <a:r>
              <a:rPr lang="en-US" sz="2000" dirty="0"/>
              <a:t>Or, you can use a dipper or a bulb syringe (turkey baster) to sample larvae. Here a bulb syringe is used to sample water puddled on a leaf in the Amazon. </a:t>
            </a:r>
          </a:p>
          <a:p>
            <a:endParaRPr lang="en-US" sz="2000" dirty="0"/>
          </a:p>
          <a:p>
            <a:r>
              <a:rPr lang="en-US" sz="2000" dirty="0">
                <a:solidFill>
                  <a:srgbClr val="FF0000"/>
                </a:solidFill>
              </a:rPr>
              <a:t>Tip: when using a bulb syringe, depress the bulb before inserting and quickly pull in the water- don’t give the larvae a chance to swim away and escape! </a:t>
            </a:r>
          </a:p>
          <a:p>
            <a:endParaRPr lang="en-US" sz="2000" dirty="0"/>
          </a:p>
        </p:txBody>
      </p:sp>
      <p:pic>
        <p:nvPicPr>
          <p:cNvPr id="15" name="Content Placeholder 14" descr="Photo of pouring sample water through the net to capture the larvae.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366632" y="1733982"/>
            <a:ext cx="2240036" cy="1680027"/>
          </a:xfrm>
          <a:prstGeom prst="rect">
            <a:avLst/>
          </a:prstGeom>
        </p:spPr>
      </p:pic>
      <p:pic>
        <p:nvPicPr>
          <p:cNvPr id="4" name="Picture 3" descr="Bulb syringe being used to sample water puddled on a leaf.">
            <a:extLst>
              <a:ext uri="{FF2B5EF4-FFF2-40B4-BE49-F238E27FC236}">
                <a16:creationId xmlns:a16="http://schemas.microsoft.com/office/drawing/2014/main" xmlns="" id="{86949343-601E-CB4D-859C-3501699E95D6}"/>
              </a:ext>
            </a:extLst>
          </p:cNvPr>
          <p:cNvPicPr>
            <a:picLocks noChangeAspect="1"/>
          </p:cNvPicPr>
          <p:nvPr/>
        </p:nvPicPr>
        <p:blipFill>
          <a:blip r:embed="rId5"/>
          <a:stretch>
            <a:fillRect/>
          </a:stretch>
        </p:blipFill>
        <p:spPr>
          <a:xfrm>
            <a:off x="6366632" y="3567705"/>
            <a:ext cx="2246073" cy="2994764"/>
          </a:xfrm>
          <a:prstGeom prst="rect">
            <a:avLst/>
          </a:prstGeom>
        </p:spPr>
      </p:pic>
    </p:spTree>
    <p:extLst>
      <p:ext uri="{BB962C8B-B14F-4D97-AF65-F5344CB8AC3E}">
        <p14:creationId xmlns:p14="http://schemas.microsoft.com/office/powerpoint/2010/main" val="1648792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8408D40-E840-B649-8C1F-148E738ADDFC}" type="slidenum">
              <a:rPr lang="en-US" smtClean="0"/>
              <a:t>30</a:t>
            </a:fld>
            <a:endParaRPr lang="en-US" dirty="0"/>
          </a:p>
        </p:txBody>
      </p:sp>
      <p:pic>
        <p:nvPicPr>
          <p:cNvPr id="13" name="Picture 12"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212" y="-29981"/>
            <a:ext cx="7944788" cy="1056061"/>
          </a:xfrm>
          <a:prstGeom prst="rect">
            <a:avLst/>
          </a:prstGeom>
        </p:spPr>
      </p:pic>
      <p:pic>
        <p:nvPicPr>
          <p:cNvPr id="10" name="Picture 9"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1"/>
            <a:ext cx="1199213" cy="6887981"/>
          </a:xfrm>
          <a:prstGeom prst="rect">
            <a:avLst/>
          </a:prstGeom>
        </p:spPr>
      </p:pic>
      <p:sp>
        <p:nvSpPr>
          <p:cNvPr id="9" name="Title 1"/>
          <p:cNvSpPr>
            <a:spLocks noGrp="1"/>
          </p:cNvSpPr>
          <p:nvPr>
            <p:ph type="title"/>
          </p:nvPr>
        </p:nvSpPr>
        <p:spPr>
          <a:xfrm>
            <a:off x="1257300" y="1804698"/>
            <a:ext cx="7886700" cy="1325563"/>
          </a:xfrm>
        </p:spPr>
        <p:txBody>
          <a:bodyPr>
            <a:normAutofit fontScale="90000"/>
          </a:bodyPr>
          <a:lstStyle/>
          <a:p>
            <a:r>
              <a:rPr lang="en-US" b="1" dirty="0">
                <a:solidFill>
                  <a:schemeClr val="tx2"/>
                </a:solidFill>
              </a:rPr>
              <a:t>Mosquito Larvae Sampling- washing </a:t>
            </a:r>
            <a:r>
              <a:rPr lang="en-US" b="1" dirty="0">
                <a:solidFill>
                  <a:schemeClr val="bg1"/>
                </a:solidFill>
              </a:rPr>
              <a:t>1</a:t>
            </a: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endParaRPr lang="en-US" dirty="0"/>
          </a:p>
        </p:txBody>
      </p:sp>
      <p:sp>
        <p:nvSpPr>
          <p:cNvPr id="4" name="Content Placeholder 3"/>
          <p:cNvSpPr>
            <a:spLocks noGrp="1"/>
          </p:cNvSpPr>
          <p:nvPr>
            <p:ph sz="half" idx="2"/>
          </p:nvPr>
        </p:nvSpPr>
        <p:spPr>
          <a:xfrm>
            <a:off x="1357947" y="1918418"/>
            <a:ext cx="1842454" cy="4351338"/>
          </a:xfrm>
        </p:spPr>
        <p:txBody>
          <a:bodyPr>
            <a:normAutofit/>
          </a:bodyPr>
          <a:lstStyle/>
          <a:p>
            <a:pPr marL="0" indent="0" algn="just">
              <a:buNone/>
            </a:pPr>
            <a:r>
              <a:rPr lang="en-US" sz="1800" dirty="0"/>
              <a:t>After collecting a sample with a net, use a squirt bottle with water to gently remove the debris caught in the net into a bucket.</a:t>
            </a:r>
          </a:p>
          <a:p>
            <a:pPr marL="0" indent="0" algn="just">
              <a:buNone/>
            </a:pPr>
            <a:endParaRPr lang="en-US" sz="1800" dirty="0"/>
          </a:p>
          <a:p>
            <a:pPr marL="0" indent="0" algn="just">
              <a:buNone/>
            </a:pPr>
            <a:r>
              <a:rPr lang="en-US" sz="1800" dirty="0"/>
              <a:t>If you have used a dipper or a bulb syringe/macro pipette/baster, skip this step.</a:t>
            </a:r>
          </a:p>
        </p:txBody>
      </p:sp>
      <p:pic>
        <p:nvPicPr>
          <p:cNvPr id="14" name="Content Placeholder 13" descr="Photo showing a student using a wash bottle to remove mosquito larvae and debris from the net. These are caught in a bucket and then poured into sample bags or vials.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359136" y="1990692"/>
            <a:ext cx="5014824" cy="3761118"/>
          </a:xfrm>
          <a:prstGeom prst="rect">
            <a:avLst/>
          </a:prstGeom>
        </p:spPr>
      </p:pic>
    </p:spTree>
    <p:extLst>
      <p:ext uri="{BB962C8B-B14F-4D97-AF65-F5344CB8AC3E}">
        <p14:creationId xmlns:p14="http://schemas.microsoft.com/office/powerpoint/2010/main" val="1944942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8408D40-E840-B649-8C1F-148E738ADDFC}" type="slidenum">
              <a:rPr lang="en-US" smtClean="0"/>
              <a:t>31</a:t>
            </a:fld>
            <a:endParaRPr lang="en-US" dirty="0"/>
          </a:p>
        </p:txBody>
      </p:sp>
      <p:pic>
        <p:nvPicPr>
          <p:cNvPr id="13" name="Picture 12"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212" y="-29981"/>
            <a:ext cx="7944788" cy="1056061"/>
          </a:xfrm>
          <a:prstGeom prst="rect">
            <a:avLst/>
          </a:prstGeom>
        </p:spPr>
      </p:pic>
      <p:pic>
        <p:nvPicPr>
          <p:cNvPr id="10" name="Picture 9"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1"/>
            <a:ext cx="1199213" cy="6887981"/>
          </a:xfrm>
          <a:prstGeom prst="rect">
            <a:avLst/>
          </a:prstGeom>
        </p:spPr>
      </p:pic>
      <p:sp>
        <p:nvSpPr>
          <p:cNvPr id="9" name="Title 1"/>
          <p:cNvSpPr>
            <a:spLocks noGrp="1"/>
          </p:cNvSpPr>
          <p:nvPr>
            <p:ph type="title"/>
          </p:nvPr>
        </p:nvSpPr>
        <p:spPr>
          <a:xfrm>
            <a:off x="1228256" y="1928148"/>
            <a:ext cx="7886700" cy="1325563"/>
          </a:xfrm>
        </p:spPr>
        <p:txBody>
          <a:bodyPr>
            <a:normAutofit fontScale="90000"/>
          </a:bodyPr>
          <a:lstStyle/>
          <a:p>
            <a:r>
              <a:rPr lang="en-US" b="1" dirty="0">
                <a:solidFill>
                  <a:schemeClr val="tx2"/>
                </a:solidFill>
              </a:rPr>
              <a:t>Mosquito Larvae Sampling</a:t>
            </a:r>
            <a:r>
              <a:rPr lang="en-US" b="1" dirty="0">
                <a:solidFill>
                  <a:schemeClr val="bg1"/>
                </a:solidFill>
              </a:rPr>
              <a:t> 2</a:t>
            </a: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endParaRPr lang="en-US" dirty="0"/>
          </a:p>
        </p:txBody>
      </p:sp>
      <p:sp>
        <p:nvSpPr>
          <p:cNvPr id="4" name="Content Placeholder 3"/>
          <p:cNvSpPr>
            <a:spLocks noGrp="1"/>
          </p:cNvSpPr>
          <p:nvPr>
            <p:ph sz="half" idx="2"/>
          </p:nvPr>
        </p:nvSpPr>
        <p:spPr>
          <a:xfrm>
            <a:off x="1357946" y="1918418"/>
            <a:ext cx="3810401" cy="4351338"/>
          </a:xfrm>
        </p:spPr>
        <p:txBody>
          <a:bodyPr>
            <a:normAutofit lnSpcReduction="10000"/>
          </a:bodyPr>
          <a:lstStyle/>
          <a:p>
            <a:pPr marL="0" indent="0" algn="just">
              <a:buNone/>
            </a:pPr>
            <a:r>
              <a:rPr lang="en-US" sz="1800" dirty="0"/>
              <a:t>Pour sample in labeled plastic bags. </a:t>
            </a:r>
          </a:p>
          <a:p>
            <a:pPr marL="0" indent="0" algn="just">
              <a:buNone/>
            </a:pPr>
            <a:r>
              <a:rPr lang="en-US" sz="1800" dirty="0"/>
              <a:t>Leave air in bags so that larvae can breathe, and keep bags cool and in the shade. If they warm up in the sun, the larvae may die.</a:t>
            </a:r>
          </a:p>
          <a:p>
            <a:pPr marL="0" indent="0" algn="just">
              <a:buNone/>
            </a:pPr>
            <a:r>
              <a:rPr lang="en-US" sz="1800" dirty="0"/>
              <a:t>Identify the larvae soon after collection. If left overnight, any pupae in the sample may become adult flying mosquitoes. </a:t>
            </a:r>
          </a:p>
          <a:p>
            <a:pPr marL="0" indent="0" algn="just">
              <a:buNone/>
            </a:pPr>
            <a:r>
              <a:rPr lang="en-US" sz="1800" dirty="0"/>
              <a:t>If you find adult mosquitoes in your sample bag, shake the bag to drown the adult mosquitoes. </a:t>
            </a:r>
          </a:p>
          <a:p>
            <a:pPr marL="0" indent="0" algn="just">
              <a:buNone/>
            </a:pPr>
            <a:r>
              <a:rPr lang="en-US" sz="1800" dirty="0">
                <a:solidFill>
                  <a:srgbClr val="FF0000"/>
                </a:solidFill>
              </a:rPr>
              <a:t>Tip: When you are done, your sample can be poured on the ground, any larvae will not survive. Do not pour samples into sinks or toilets where they might survive in a sewer. </a:t>
            </a:r>
          </a:p>
        </p:txBody>
      </p:sp>
      <p:pic>
        <p:nvPicPr>
          <p:cNvPr id="11" name="Content Placeholder 10" descr="Photo of pouring water with mosquito larvae and debris into the plastic ba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405130" y="1918418"/>
            <a:ext cx="2858462" cy="2143846"/>
          </a:xfrm>
          <a:prstGeom prst="rect">
            <a:avLst/>
          </a:prstGeom>
        </p:spPr>
      </p:pic>
      <p:pic>
        <p:nvPicPr>
          <p:cNvPr id="17" name="Content Placeholder 16" descr="Photo of sample bag with water/mosquito sample, labeled with sample site and date. "/>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405130" y="4155779"/>
            <a:ext cx="2879930" cy="2159948"/>
          </a:xfrm>
          <a:prstGeom prst="rect">
            <a:avLst/>
          </a:prstGeom>
        </p:spPr>
      </p:pic>
    </p:spTree>
    <p:extLst>
      <p:ext uri="{BB962C8B-B14F-4D97-AF65-F5344CB8AC3E}">
        <p14:creationId xmlns:p14="http://schemas.microsoft.com/office/powerpoint/2010/main" val="695535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8408D40-E840-B649-8C1F-148E738ADDFC}" type="slidenum">
              <a:rPr lang="en-US" smtClean="0"/>
              <a:t>32</a:t>
            </a:fld>
            <a:endParaRPr lang="en-US" dirty="0"/>
          </a:p>
        </p:txBody>
      </p:sp>
      <p:pic>
        <p:nvPicPr>
          <p:cNvPr id="13" name="Picture 12"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740" y="-20745"/>
            <a:ext cx="7944788" cy="1056061"/>
          </a:xfrm>
          <a:prstGeom prst="rect">
            <a:avLst/>
          </a:prstGeom>
        </p:spPr>
      </p:pic>
      <p:pic>
        <p:nvPicPr>
          <p:cNvPr id="10" name="Picture 9"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9" y="0"/>
            <a:ext cx="1199213" cy="6887981"/>
          </a:xfrm>
          <a:prstGeom prst="rect">
            <a:avLst/>
          </a:prstGeom>
        </p:spPr>
      </p:pic>
      <p:sp>
        <p:nvSpPr>
          <p:cNvPr id="9" name="Title 1"/>
          <p:cNvSpPr>
            <a:spLocks noGrp="1"/>
          </p:cNvSpPr>
          <p:nvPr>
            <p:ph type="title"/>
          </p:nvPr>
        </p:nvSpPr>
        <p:spPr>
          <a:xfrm>
            <a:off x="1228256" y="2312981"/>
            <a:ext cx="7886700" cy="1325563"/>
          </a:xfrm>
        </p:spPr>
        <p:txBody>
          <a:bodyPr>
            <a:normAutofit fontScale="90000"/>
          </a:bodyPr>
          <a:lstStyle/>
          <a:p>
            <a:r>
              <a:rPr lang="en-US" b="1" dirty="0"/>
              <a:t>Mosquito Larvae Identification</a:t>
            </a: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endParaRPr lang="en-US" dirty="0"/>
          </a:p>
        </p:txBody>
      </p:sp>
      <p:sp>
        <p:nvSpPr>
          <p:cNvPr id="4" name="Content Placeholder 3"/>
          <p:cNvSpPr>
            <a:spLocks noGrp="1"/>
          </p:cNvSpPr>
          <p:nvPr>
            <p:ph sz="half" idx="2"/>
          </p:nvPr>
        </p:nvSpPr>
        <p:spPr>
          <a:xfrm>
            <a:off x="1357947" y="1918418"/>
            <a:ext cx="3571862" cy="4351338"/>
          </a:xfrm>
        </p:spPr>
        <p:txBody>
          <a:bodyPr>
            <a:normAutofit/>
          </a:bodyPr>
          <a:lstStyle/>
          <a:p>
            <a:pPr marL="0" indent="0" algn="just">
              <a:buNone/>
            </a:pPr>
            <a:r>
              <a:rPr lang="en-US" sz="1800" dirty="0"/>
              <a:t>You can place the larvae in vials to see how they suspend from the surface of the water to help with the identification. Only the larvae of  one genus, </a:t>
            </a:r>
            <a:r>
              <a:rPr lang="en-US" sz="1800" i="1" dirty="0"/>
              <a:t>Anopheles</a:t>
            </a:r>
            <a:r>
              <a:rPr lang="en-US" sz="1800" dirty="0"/>
              <a:t>,  has a resting position on top of the water. Most other mosquito genera will assume a resting position like seen in the picture (left). </a:t>
            </a:r>
          </a:p>
        </p:txBody>
      </p:sp>
      <p:pic>
        <p:nvPicPr>
          <p:cNvPr id="11" name="Content Placeholder 10" descr="Photo of mosquito larvae in a vial, with many haning from the surface.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261841" y="1918418"/>
            <a:ext cx="3187976" cy="2390982"/>
          </a:xfrm>
          <a:prstGeom prst="rect">
            <a:avLst/>
          </a:prstGeom>
        </p:spPr>
      </p:pic>
      <p:pic>
        <p:nvPicPr>
          <p:cNvPr id="5" name="Content Placeholder 4" descr="Diagram of three types of mosquitoes, sowing some of the diagnostic characteristics. Anopheles larvae hang parallel to the water surface. Culex and Aedes hang downward from the surface from their siphon on their abdomen."/>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741823" y="4391355"/>
            <a:ext cx="6329327" cy="2101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7469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8408D40-E840-B649-8C1F-148E738ADDFC}" type="slidenum">
              <a:rPr lang="en-US" smtClean="0"/>
              <a:t>33</a:t>
            </a:fld>
            <a:endParaRPr lang="en-US" dirty="0"/>
          </a:p>
        </p:txBody>
      </p:sp>
      <p:pic>
        <p:nvPicPr>
          <p:cNvPr id="13" name="Picture 12"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212" y="-29981"/>
            <a:ext cx="7944788" cy="1056061"/>
          </a:xfrm>
          <a:prstGeom prst="rect">
            <a:avLst/>
          </a:prstGeom>
        </p:spPr>
      </p:pic>
      <p:pic>
        <p:nvPicPr>
          <p:cNvPr id="10" name="Picture 9"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1"/>
            <a:ext cx="1199213" cy="6887981"/>
          </a:xfrm>
          <a:prstGeom prst="rect">
            <a:avLst/>
          </a:prstGeom>
        </p:spPr>
      </p:pic>
      <p:sp>
        <p:nvSpPr>
          <p:cNvPr id="9" name="Title 1"/>
          <p:cNvSpPr>
            <a:spLocks noGrp="1"/>
          </p:cNvSpPr>
          <p:nvPr>
            <p:ph type="title"/>
          </p:nvPr>
        </p:nvSpPr>
        <p:spPr>
          <a:xfrm>
            <a:off x="1270238" y="2759150"/>
            <a:ext cx="7886700" cy="1325563"/>
          </a:xfrm>
        </p:spPr>
        <p:txBody>
          <a:bodyPr>
            <a:normAutofit fontScale="90000"/>
          </a:bodyPr>
          <a:lstStyle/>
          <a:p>
            <a:r>
              <a:rPr lang="en-US" b="1" dirty="0"/>
              <a:t>Mosquito Larvae</a:t>
            </a:r>
            <a:br>
              <a:rPr lang="en-US" b="1" dirty="0"/>
            </a:br>
            <a:r>
              <a:rPr lang="en-US" b="1" dirty="0"/>
              <a:t>Identification </a:t>
            </a:r>
            <a:br>
              <a:rPr lang="en-US" b="1" dirty="0"/>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endParaRPr lang="en-US" dirty="0"/>
          </a:p>
        </p:txBody>
      </p:sp>
      <p:sp>
        <p:nvSpPr>
          <p:cNvPr id="4" name="Content Placeholder 3"/>
          <p:cNvSpPr>
            <a:spLocks noGrp="1"/>
          </p:cNvSpPr>
          <p:nvPr>
            <p:ph sz="half" idx="2"/>
          </p:nvPr>
        </p:nvSpPr>
        <p:spPr>
          <a:xfrm>
            <a:off x="1270238" y="2252662"/>
            <a:ext cx="3581162" cy="4351338"/>
          </a:xfrm>
        </p:spPr>
        <p:txBody>
          <a:bodyPr>
            <a:normAutofit/>
          </a:bodyPr>
          <a:lstStyle/>
          <a:p>
            <a:pPr marL="0" indent="0">
              <a:buNone/>
            </a:pPr>
            <a:r>
              <a:rPr lang="en-US" sz="2000" dirty="0"/>
              <a:t>Familiarize yourself with the general anatomy of the mosquito larvae and the key features that distinguish those genera or species that are found in your locality. In particular, key features are often found on the anal segment and the siphon. Consult with mosquito experts or mosquito identification keys for your locality.</a:t>
            </a:r>
          </a:p>
        </p:txBody>
      </p:sp>
      <p:pic>
        <p:nvPicPr>
          <p:cNvPr id="14" name="Content Placeholder 13" descr="Diagram showing the three sections of the larval body: head, thorax and abdomen. In an inset box, morphological features that are useful to identify mosquito larvae to genus and/or species. You will find these on the abdominal segments. "/>
          <p:cNvPicPr>
            <a:picLocks noGrp="1" noChangeAspect="1"/>
          </p:cNvPicPr>
          <p:nvPr>
            <p:ph sz="half" idx="2"/>
          </p:nvPr>
        </p:nvPicPr>
        <p:blipFill>
          <a:blip r:embed="rId4"/>
          <a:stretch>
            <a:fillRect/>
          </a:stretch>
        </p:blipFill>
        <p:spPr>
          <a:xfrm>
            <a:off x="4851400" y="1113154"/>
            <a:ext cx="4245082" cy="5557521"/>
          </a:xfrm>
          <a:prstGeom prst="rect">
            <a:avLst/>
          </a:prstGeom>
        </p:spPr>
      </p:pic>
    </p:spTree>
    <p:extLst>
      <p:ext uri="{BB962C8B-B14F-4D97-AF65-F5344CB8AC3E}">
        <p14:creationId xmlns:p14="http://schemas.microsoft.com/office/powerpoint/2010/main" val="17891821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8408D40-E840-B649-8C1F-148E738ADDFC}" type="slidenum">
              <a:rPr lang="en-US" smtClean="0"/>
              <a:t>34</a:t>
            </a:fld>
            <a:endParaRPr lang="en-US" dirty="0"/>
          </a:p>
        </p:txBody>
      </p:sp>
      <p:pic>
        <p:nvPicPr>
          <p:cNvPr id="13" name="Picture 12" descr="Banner:  Hydrosphere-Mosquito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212" y="-29981"/>
            <a:ext cx="7944788" cy="1056061"/>
          </a:xfrm>
          <a:prstGeom prst="rect">
            <a:avLst/>
          </a:prstGeom>
        </p:spPr>
      </p:pic>
      <p:pic>
        <p:nvPicPr>
          <p:cNvPr id="10" name="Picture 9"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981"/>
            <a:ext cx="1199213" cy="6887981"/>
          </a:xfrm>
          <a:prstGeom prst="rect">
            <a:avLst/>
          </a:prstGeom>
        </p:spPr>
      </p:pic>
      <p:sp>
        <p:nvSpPr>
          <p:cNvPr id="9" name="Title 1"/>
          <p:cNvSpPr>
            <a:spLocks noGrp="1"/>
          </p:cNvSpPr>
          <p:nvPr>
            <p:ph type="title"/>
          </p:nvPr>
        </p:nvSpPr>
        <p:spPr>
          <a:xfrm>
            <a:off x="1459764" y="2269186"/>
            <a:ext cx="7886700" cy="1325563"/>
          </a:xfrm>
        </p:spPr>
        <p:txBody>
          <a:bodyPr>
            <a:normAutofit fontScale="90000"/>
          </a:bodyPr>
          <a:lstStyle/>
          <a:p>
            <a:r>
              <a:rPr lang="en-US" b="1" dirty="0"/>
              <a:t>Mosquito Identification using a clip-on macro lens</a:t>
            </a: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endParaRPr lang="en-US" dirty="0"/>
          </a:p>
        </p:txBody>
      </p:sp>
      <p:sp>
        <p:nvSpPr>
          <p:cNvPr id="12" name="Content Placeholder 3">
            <a:extLst>
              <a:ext uri="{FF2B5EF4-FFF2-40B4-BE49-F238E27FC236}">
                <a16:creationId xmlns:a16="http://schemas.microsoft.com/office/drawing/2014/main" xmlns="" id="{D0F27479-5478-6041-AAB2-C34D7F7FC079}"/>
              </a:ext>
            </a:extLst>
          </p:cNvPr>
          <p:cNvSpPr txBox="1">
            <a:spLocks/>
          </p:cNvSpPr>
          <p:nvPr/>
        </p:nvSpPr>
        <p:spPr>
          <a:xfrm>
            <a:off x="1332501" y="1821672"/>
            <a:ext cx="4292606"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Follow these instructions to make sure you get a clear view of your specimen.</a:t>
            </a:r>
          </a:p>
          <a:p>
            <a:pPr marL="0" indent="0">
              <a:buNone/>
            </a:pPr>
            <a:r>
              <a:rPr lang="en-US" sz="2400" dirty="0"/>
              <a:t>For best results, use a  clip-on macro lens on a mobile device. This will allow you to identify your specimen to species. Use a lens 60x-100x for best results. </a:t>
            </a:r>
          </a:p>
          <a:p>
            <a:pPr marL="0" indent="0">
              <a:buNone/>
            </a:pPr>
            <a:r>
              <a:rPr lang="en-US" sz="2400" dirty="0">
                <a:solidFill>
                  <a:srgbClr val="FF0000"/>
                </a:solidFill>
              </a:rPr>
              <a:t>Tip: You can also use  hand lens to identify some of the characteristics and identify most specimens to genera. You can take a picture through the lens. </a:t>
            </a:r>
          </a:p>
          <a:p>
            <a:pPr marL="0" indent="0">
              <a:buNone/>
            </a:pPr>
            <a:endParaRPr lang="en-US" sz="2400" dirty="0"/>
          </a:p>
          <a:p>
            <a:pPr marL="0" indent="0">
              <a:buNone/>
            </a:pPr>
            <a:endParaRPr lang="en-US" sz="2400" dirty="0"/>
          </a:p>
        </p:txBody>
      </p:sp>
      <p:pic>
        <p:nvPicPr>
          <p:cNvPr id="4" name="Picture 3" descr="Macro lens.">
            <a:extLst>
              <a:ext uri="{FF2B5EF4-FFF2-40B4-BE49-F238E27FC236}">
                <a16:creationId xmlns:a16="http://schemas.microsoft.com/office/drawing/2014/main" xmlns="" id="{3CD05E8A-130A-FB43-8239-BF8E8E70739B}"/>
              </a:ext>
            </a:extLst>
          </p:cNvPr>
          <p:cNvPicPr>
            <a:picLocks noChangeAspect="1"/>
          </p:cNvPicPr>
          <p:nvPr/>
        </p:nvPicPr>
        <p:blipFill>
          <a:blip r:embed="rId5"/>
          <a:stretch>
            <a:fillRect/>
          </a:stretch>
        </p:blipFill>
        <p:spPr>
          <a:xfrm>
            <a:off x="5514220" y="1770317"/>
            <a:ext cx="3158549" cy="2368912"/>
          </a:xfrm>
          <a:prstGeom prst="rect">
            <a:avLst/>
          </a:prstGeom>
        </p:spPr>
      </p:pic>
      <p:pic>
        <p:nvPicPr>
          <p:cNvPr id="14" name="Content Placeholder 13" descr="Photo of students using magnifying glasses to look at mosquito larvae. "/>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5506032" y="4194808"/>
            <a:ext cx="3166737" cy="2375053"/>
          </a:xfrm>
          <a:prstGeom prst="rect">
            <a:avLst/>
          </a:prstGeom>
        </p:spPr>
      </p:pic>
    </p:spTree>
    <p:extLst>
      <p:ext uri="{BB962C8B-B14F-4D97-AF65-F5344CB8AC3E}">
        <p14:creationId xmlns:p14="http://schemas.microsoft.com/office/powerpoint/2010/main" val="2792701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8408D40-E840-B649-8C1F-148E738ADDFC}" type="slidenum">
              <a:rPr lang="en-US" smtClean="0"/>
              <a:t>35</a:t>
            </a:fld>
            <a:endParaRPr lang="en-US" dirty="0"/>
          </a:p>
        </p:txBody>
      </p:sp>
      <p:pic>
        <p:nvPicPr>
          <p:cNvPr id="13" name="Picture 12" descr="Banner:  Hydrosphere-Mosquito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212" y="-29981"/>
            <a:ext cx="7944788" cy="1056061"/>
          </a:xfrm>
          <a:prstGeom prst="rect">
            <a:avLst/>
          </a:prstGeom>
        </p:spPr>
      </p:pic>
      <p:pic>
        <p:nvPicPr>
          <p:cNvPr id="10" name="Picture 9"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981"/>
            <a:ext cx="1199213" cy="6887981"/>
          </a:xfrm>
          <a:prstGeom prst="rect">
            <a:avLst/>
          </a:prstGeom>
        </p:spPr>
      </p:pic>
      <p:sp>
        <p:nvSpPr>
          <p:cNvPr id="9" name="Title 1"/>
          <p:cNvSpPr>
            <a:spLocks noGrp="1"/>
          </p:cNvSpPr>
          <p:nvPr>
            <p:ph type="title"/>
          </p:nvPr>
        </p:nvSpPr>
        <p:spPr>
          <a:xfrm>
            <a:off x="1199212" y="2040586"/>
            <a:ext cx="7781950" cy="1325563"/>
          </a:xfrm>
        </p:spPr>
        <p:txBody>
          <a:bodyPr>
            <a:normAutofit fontScale="90000"/>
          </a:bodyPr>
          <a:lstStyle/>
          <a:p>
            <a:r>
              <a:rPr lang="en-US" sz="2700" b="1" dirty="0"/>
              <a:t>Mosquito Identification using a clip-on macro lens (Cont’d)</a:t>
            </a: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endParaRPr lang="en-US" dirty="0"/>
          </a:p>
        </p:txBody>
      </p:sp>
      <p:sp>
        <p:nvSpPr>
          <p:cNvPr id="12" name="Content Placeholder 3">
            <a:extLst>
              <a:ext uri="{FF2B5EF4-FFF2-40B4-BE49-F238E27FC236}">
                <a16:creationId xmlns:a16="http://schemas.microsoft.com/office/drawing/2014/main" xmlns="" id="{D0F27479-5478-6041-AAB2-C34D7F7FC079}"/>
              </a:ext>
            </a:extLst>
          </p:cNvPr>
          <p:cNvSpPr txBox="1">
            <a:spLocks/>
          </p:cNvSpPr>
          <p:nvPr/>
        </p:nvSpPr>
        <p:spPr>
          <a:xfrm>
            <a:off x="1199212" y="1789718"/>
            <a:ext cx="5023077"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A note about lenses: </a:t>
            </a:r>
          </a:p>
          <a:p>
            <a:pPr marL="0" indent="0">
              <a:buNone/>
            </a:pPr>
            <a:r>
              <a:rPr lang="en-US" sz="2000" dirty="0"/>
              <a:t>There are several types of lens available. Each has benefits. The 60x is very easy to use and is recommended, especially working with students. This is because it does not need to be focused. </a:t>
            </a:r>
          </a:p>
          <a:p>
            <a:pPr marL="0" indent="0">
              <a:buNone/>
            </a:pPr>
            <a:r>
              <a:rPr lang="en-US" sz="2000" dirty="0"/>
              <a:t>If it is important for you to determine the difference between </a:t>
            </a:r>
            <a:r>
              <a:rPr lang="en-US" sz="2000" i="1" dirty="0"/>
              <a:t>Aedes aegypti </a:t>
            </a:r>
            <a:r>
              <a:rPr lang="en-US" sz="2000" dirty="0"/>
              <a:t>and </a:t>
            </a:r>
            <a:r>
              <a:rPr lang="en-US" sz="2000" i="1" dirty="0"/>
              <a:t>Aedes </a:t>
            </a:r>
            <a:r>
              <a:rPr lang="en-US" sz="2000" i="1" dirty="0" err="1"/>
              <a:t>albopictus</a:t>
            </a:r>
            <a:r>
              <a:rPr lang="en-US" sz="2000" i="1" dirty="0"/>
              <a:t>, </a:t>
            </a:r>
            <a:r>
              <a:rPr lang="en-US" sz="2000" dirty="0"/>
              <a:t>the 100x version, seen on the right, will provide sufficient resolution to see the comb scales on slightly older models. However it can be frustrating to learn to focus using this model. Select the right tool for your situation. </a:t>
            </a:r>
          </a:p>
          <a:p>
            <a:pPr marL="0" indent="0">
              <a:buNone/>
            </a:pPr>
            <a:endParaRPr lang="en-US" sz="2400" dirty="0"/>
          </a:p>
        </p:txBody>
      </p:sp>
      <p:pic>
        <p:nvPicPr>
          <p:cNvPr id="4" name="Picture 3" descr="60 x macro lens.">
            <a:extLst>
              <a:ext uri="{FF2B5EF4-FFF2-40B4-BE49-F238E27FC236}">
                <a16:creationId xmlns:a16="http://schemas.microsoft.com/office/drawing/2014/main" xmlns="" id="{3CD05E8A-130A-FB43-8239-BF8E8E70739B}"/>
              </a:ext>
            </a:extLst>
          </p:cNvPr>
          <p:cNvPicPr>
            <a:picLocks noChangeAspect="1"/>
          </p:cNvPicPr>
          <p:nvPr/>
        </p:nvPicPr>
        <p:blipFill>
          <a:blip r:embed="rId5"/>
          <a:stretch>
            <a:fillRect/>
          </a:stretch>
        </p:blipFill>
        <p:spPr>
          <a:xfrm>
            <a:off x="6457951" y="1769336"/>
            <a:ext cx="1966540" cy="1474905"/>
          </a:xfrm>
          <a:prstGeom prst="rect">
            <a:avLst/>
          </a:prstGeom>
        </p:spPr>
      </p:pic>
      <p:sp>
        <p:nvSpPr>
          <p:cNvPr id="8" name="TextBox 7">
            <a:extLst>
              <a:ext uri="{FF2B5EF4-FFF2-40B4-BE49-F238E27FC236}">
                <a16:creationId xmlns:a16="http://schemas.microsoft.com/office/drawing/2014/main" xmlns="" id="{9BA273C3-B588-8F4A-BB7A-BF7010BCB46A}"/>
              </a:ext>
            </a:extLst>
          </p:cNvPr>
          <p:cNvSpPr txBox="1"/>
          <p:nvPr/>
        </p:nvSpPr>
        <p:spPr>
          <a:xfrm>
            <a:off x="7162456" y="3225417"/>
            <a:ext cx="518091" cy="369332"/>
          </a:xfrm>
          <a:prstGeom prst="rect">
            <a:avLst/>
          </a:prstGeom>
          <a:noFill/>
        </p:spPr>
        <p:txBody>
          <a:bodyPr wrap="none" rtlCol="0">
            <a:spAutoFit/>
          </a:bodyPr>
          <a:lstStyle/>
          <a:p>
            <a:r>
              <a:rPr lang="en-US" dirty="0"/>
              <a:t>60x</a:t>
            </a:r>
          </a:p>
        </p:txBody>
      </p:sp>
      <p:pic>
        <p:nvPicPr>
          <p:cNvPr id="7" name="Content Placeholder 6" descr="100x macro lens.">
            <a:extLst>
              <a:ext uri="{FF2B5EF4-FFF2-40B4-BE49-F238E27FC236}">
                <a16:creationId xmlns:a16="http://schemas.microsoft.com/office/drawing/2014/main" xmlns="" id="{BD28551A-B11E-8C4A-8549-05226B509B3C}"/>
              </a:ext>
            </a:extLst>
          </p:cNvPr>
          <p:cNvPicPr>
            <a:picLocks noGrp="1" noChangeAspect="1"/>
          </p:cNvPicPr>
          <p:nvPr>
            <p:ph sz="half" idx="2"/>
          </p:nvPr>
        </p:nvPicPr>
        <p:blipFill>
          <a:blip r:embed="rId6"/>
          <a:stretch>
            <a:fillRect/>
          </a:stretch>
        </p:blipFill>
        <p:spPr>
          <a:xfrm>
            <a:off x="6433909" y="3594749"/>
            <a:ext cx="1982409" cy="2643213"/>
          </a:xfrm>
        </p:spPr>
      </p:pic>
      <p:sp>
        <p:nvSpPr>
          <p:cNvPr id="15" name="TextBox 14">
            <a:extLst>
              <a:ext uri="{FF2B5EF4-FFF2-40B4-BE49-F238E27FC236}">
                <a16:creationId xmlns:a16="http://schemas.microsoft.com/office/drawing/2014/main" xmlns="" id="{E834C4F7-C48F-D640-9B41-85F4AFA20504}"/>
              </a:ext>
            </a:extLst>
          </p:cNvPr>
          <p:cNvSpPr txBox="1"/>
          <p:nvPr/>
        </p:nvSpPr>
        <p:spPr>
          <a:xfrm>
            <a:off x="7227604" y="6237962"/>
            <a:ext cx="635110" cy="369332"/>
          </a:xfrm>
          <a:prstGeom prst="rect">
            <a:avLst/>
          </a:prstGeom>
          <a:noFill/>
        </p:spPr>
        <p:txBody>
          <a:bodyPr wrap="none" rtlCol="0">
            <a:spAutoFit/>
          </a:bodyPr>
          <a:lstStyle/>
          <a:p>
            <a:r>
              <a:rPr lang="en-US" dirty="0"/>
              <a:t>100x</a:t>
            </a:r>
          </a:p>
        </p:txBody>
      </p:sp>
    </p:spTree>
    <p:extLst>
      <p:ext uri="{BB962C8B-B14F-4D97-AF65-F5344CB8AC3E}">
        <p14:creationId xmlns:p14="http://schemas.microsoft.com/office/powerpoint/2010/main" val="1537417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8408D40-E840-B649-8C1F-148E738ADDFC}" type="slidenum">
              <a:rPr lang="en-US" smtClean="0"/>
              <a:t>36</a:t>
            </a:fld>
            <a:endParaRPr lang="en-US" dirty="0"/>
          </a:p>
        </p:txBody>
      </p:sp>
      <p:pic>
        <p:nvPicPr>
          <p:cNvPr id="13" name="Picture 12"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212" y="-29981"/>
            <a:ext cx="7944788" cy="1056061"/>
          </a:xfrm>
          <a:prstGeom prst="rect">
            <a:avLst/>
          </a:prstGeom>
        </p:spPr>
      </p:pic>
      <p:pic>
        <p:nvPicPr>
          <p:cNvPr id="10" name="Picture 9"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1"/>
            <a:ext cx="1199213" cy="6887981"/>
          </a:xfrm>
          <a:prstGeom prst="rect">
            <a:avLst/>
          </a:prstGeom>
        </p:spPr>
      </p:pic>
      <p:sp>
        <p:nvSpPr>
          <p:cNvPr id="9" name="Title 1"/>
          <p:cNvSpPr>
            <a:spLocks noGrp="1"/>
          </p:cNvSpPr>
          <p:nvPr>
            <p:ph type="title"/>
          </p:nvPr>
        </p:nvSpPr>
        <p:spPr>
          <a:xfrm>
            <a:off x="1459764" y="2269186"/>
            <a:ext cx="7521398" cy="1325563"/>
          </a:xfrm>
        </p:spPr>
        <p:txBody>
          <a:bodyPr>
            <a:normAutofit fontScale="90000"/>
          </a:bodyPr>
          <a:lstStyle/>
          <a:p>
            <a:r>
              <a:rPr lang="en-US" b="1" dirty="0">
                <a:solidFill>
                  <a:schemeClr val="tx2"/>
                </a:solidFill>
              </a:rPr>
              <a:t>Here are a few tips using the 100x macro lens</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endParaRPr lang="en-US" dirty="0"/>
          </a:p>
        </p:txBody>
      </p:sp>
      <p:sp>
        <p:nvSpPr>
          <p:cNvPr id="12" name="Content Placeholder 3">
            <a:extLst>
              <a:ext uri="{FF2B5EF4-FFF2-40B4-BE49-F238E27FC236}">
                <a16:creationId xmlns:a16="http://schemas.microsoft.com/office/drawing/2014/main" xmlns="" id="{D0F27479-5478-6041-AAB2-C34D7F7FC079}"/>
              </a:ext>
            </a:extLst>
          </p:cNvPr>
          <p:cNvSpPr txBox="1">
            <a:spLocks/>
          </p:cNvSpPr>
          <p:nvPr/>
        </p:nvSpPr>
        <p:spPr>
          <a:xfrm>
            <a:off x="1199212" y="1789718"/>
            <a:ext cx="7669215"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eriod"/>
            </a:pPr>
            <a:r>
              <a:rPr lang="en-US" sz="2000" dirty="0"/>
              <a:t>Remove the plastic tab that is protecting the batteries.</a:t>
            </a:r>
          </a:p>
          <a:p>
            <a:pPr marL="457200" indent="-457200">
              <a:buAutoNum type="arabicPeriod"/>
            </a:pPr>
            <a:r>
              <a:rPr lang="en-US" sz="2000" dirty="0"/>
              <a:t>Make sure the batteries are alternated with +, -, +  in a line.</a:t>
            </a:r>
          </a:p>
          <a:p>
            <a:pPr marL="457200" indent="-457200">
              <a:buAutoNum type="arabicPeriod"/>
            </a:pPr>
            <a:r>
              <a:rPr lang="en-US" sz="2000" dirty="0"/>
              <a:t>Use the box to make a bridge to support your mobile device. That will allow you to use your other hand to focus using the knobs.</a:t>
            </a:r>
          </a:p>
          <a:p>
            <a:pPr marL="457200" indent="-457200">
              <a:buAutoNum type="arabicPeriod"/>
            </a:pPr>
            <a:r>
              <a:rPr lang="en-US" sz="2000" dirty="0"/>
              <a:t>For most models, the clear plastic sleeve rests on the plate. This provides the correct focal length. The specimen is positioned in the circle inside the plastic sleeve.</a:t>
            </a:r>
          </a:p>
          <a:p>
            <a:pPr marL="0" indent="0">
              <a:buNone/>
            </a:pPr>
            <a:endParaRPr lang="en-US" sz="2400" dirty="0"/>
          </a:p>
        </p:txBody>
      </p:sp>
      <p:pic>
        <p:nvPicPr>
          <p:cNvPr id="5" name="Picture 4" descr="Macro lens battery.">
            <a:extLst>
              <a:ext uri="{FF2B5EF4-FFF2-40B4-BE49-F238E27FC236}">
                <a16:creationId xmlns:a16="http://schemas.microsoft.com/office/drawing/2014/main" xmlns="" id="{2E6B714D-01CA-8B43-A580-8957C10D1430}"/>
              </a:ext>
            </a:extLst>
          </p:cNvPr>
          <p:cNvPicPr>
            <a:picLocks noChangeAspect="1"/>
          </p:cNvPicPr>
          <p:nvPr/>
        </p:nvPicPr>
        <p:blipFill>
          <a:blip r:embed="rId4"/>
          <a:stretch>
            <a:fillRect/>
          </a:stretch>
        </p:blipFill>
        <p:spPr>
          <a:xfrm>
            <a:off x="1245573" y="4349774"/>
            <a:ext cx="1343462" cy="1791282"/>
          </a:xfrm>
          <a:prstGeom prst="rect">
            <a:avLst/>
          </a:prstGeom>
        </p:spPr>
      </p:pic>
      <p:pic>
        <p:nvPicPr>
          <p:cNvPr id="17" name="Content Placeholder 16" descr="Side view of macro lens with alternating batteries.">
            <a:extLst>
              <a:ext uri="{FF2B5EF4-FFF2-40B4-BE49-F238E27FC236}">
                <a16:creationId xmlns:a16="http://schemas.microsoft.com/office/drawing/2014/main" xmlns="" id="{BEDDB26E-32BA-6240-A9EB-6F425CFBAAF6}"/>
              </a:ext>
            </a:extLst>
          </p:cNvPr>
          <p:cNvPicPr>
            <a:picLocks noGrp="1" noChangeAspect="1"/>
          </p:cNvPicPr>
          <p:nvPr>
            <p:ph sz="half" idx="2"/>
          </p:nvPr>
        </p:nvPicPr>
        <p:blipFill>
          <a:blip r:embed="rId5"/>
          <a:stretch>
            <a:fillRect/>
          </a:stretch>
        </p:blipFill>
        <p:spPr>
          <a:xfrm>
            <a:off x="2744117" y="4349775"/>
            <a:ext cx="1343462" cy="1791282"/>
          </a:xfrm>
        </p:spPr>
      </p:pic>
      <p:pic>
        <p:nvPicPr>
          <p:cNvPr id="19" name="Picture 18" descr="Macro lens and its box placed in parallel on a surface with iPhone on top of them forming a bridge.">
            <a:extLst>
              <a:ext uri="{FF2B5EF4-FFF2-40B4-BE49-F238E27FC236}">
                <a16:creationId xmlns:a16="http://schemas.microsoft.com/office/drawing/2014/main" xmlns="" id="{93DCA60E-DACD-4D4D-A994-86349DC39C17}"/>
              </a:ext>
            </a:extLst>
          </p:cNvPr>
          <p:cNvPicPr>
            <a:picLocks noChangeAspect="1"/>
          </p:cNvPicPr>
          <p:nvPr/>
        </p:nvPicPr>
        <p:blipFill>
          <a:blip r:embed="rId6"/>
          <a:stretch>
            <a:fillRect/>
          </a:stretch>
        </p:blipFill>
        <p:spPr>
          <a:xfrm>
            <a:off x="4196472" y="4349775"/>
            <a:ext cx="2388376" cy="1791282"/>
          </a:xfrm>
          <a:prstGeom prst="rect">
            <a:avLst/>
          </a:prstGeom>
        </p:spPr>
      </p:pic>
      <p:pic>
        <p:nvPicPr>
          <p:cNvPr id="21" name="Picture 20" descr="Macro lens with plastic sleeve resting on a surface.">
            <a:extLst>
              <a:ext uri="{FF2B5EF4-FFF2-40B4-BE49-F238E27FC236}">
                <a16:creationId xmlns:a16="http://schemas.microsoft.com/office/drawing/2014/main" xmlns="" id="{747B1739-3F9D-2D45-AEE7-F936ED399ED6}"/>
              </a:ext>
            </a:extLst>
          </p:cNvPr>
          <p:cNvPicPr>
            <a:picLocks noChangeAspect="1"/>
          </p:cNvPicPr>
          <p:nvPr/>
        </p:nvPicPr>
        <p:blipFill>
          <a:blip r:embed="rId7"/>
          <a:stretch>
            <a:fillRect/>
          </a:stretch>
        </p:blipFill>
        <p:spPr>
          <a:xfrm>
            <a:off x="6715124" y="4358386"/>
            <a:ext cx="1800225" cy="1800225"/>
          </a:xfrm>
          <a:prstGeom prst="rect">
            <a:avLst/>
          </a:prstGeom>
        </p:spPr>
      </p:pic>
    </p:spTree>
    <p:extLst>
      <p:ext uri="{BB962C8B-B14F-4D97-AF65-F5344CB8AC3E}">
        <p14:creationId xmlns:p14="http://schemas.microsoft.com/office/powerpoint/2010/main" val="3777405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8408D40-E840-B649-8C1F-148E738ADDFC}" type="slidenum">
              <a:rPr lang="en-US" smtClean="0"/>
              <a:t>37</a:t>
            </a:fld>
            <a:endParaRPr lang="en-US" dirty="0"/>
          </a:p>
        </p:txBody>
      </p:sp>
      <p:pic>
        <p:nvPicPr>
          <p:cNvPr id="13" name="Picture 12"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212" y="-29981"/>
            <a:ext cx="7944788" cy="1056061"/>
          </a:xfrm>
          <a:prstGeom prst="rect">
            <a:avLst/>
          </a:prstGeom>
        </p:spPr>
      </p:pic>
      <p:pic>
        <p:nvPicPr>
          <p:cNvPr id="10" name="Picture 9"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1"/>
            <a:ext cx="1199213" cy="6887981"/>
          </a:xfrm>
          <a:prstGeom prst="rect">
            <a:avLst/>
          </a:prstGeom>
        </p:spPr>
      </p:pic>
      <p:sp>
        <p:nvSpPr>
          <p:cNvPr id="9" name="Title 1"/>
          <p:cNvSpPr>
            <a:spLocks noGrp="1"/>
          </p:cNvSpPr>
          <p:nvPr>
            <p:ph type="title"/>
          </p:nvPr>
        </p:nvSpPr>
        <p:spPr>
          <a:xfrm>
            <a:off x="1228256" y="2312981"/>
            <a:ext cx="7886700" cy="1325563"/>
          </a:xfrm>
        </p:spPr>
        <p:txBody>
          <a:bodyPr>
            <a:normAutofit fontScale="90000"/>
          </a:bodyPr>
          <a:lstStyle/>
          <a:p>
            <a:r>
              <a:rPr lang="en-US" b="1" dirty="0"/>
              <a:t>Recording your Data- using a macro lens</a:t>
            </a: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endParaRPr lang="en-US" dirty="0"/>
          </a:p>
        </p:txBody>
      </p:sp>
      <p:sp>
        <p:nvSpPr>
          <p:cNvPr id="5" name="Content Placeholder 4">
            <a:extLst>
              <a:ext uri="{FF2B5EF4-FFF2-40B4-BE49-F238E27FC236}">
                <a16:creationId xmlns:a16="http://schemas.microsoft.com/office/drawing/2014/main" xmlns="" id="{5B5052D0-251C-D846-ADC2-F82EB360476F}"/>
              </a:ext>
            </a:extLst>
          </p:cNvPr>
          <p:cNvSpPr>
            <a:spLocks noGrp="1"/>
          </p:cNvSpPr>
          <p:nvPr>
            <p:ph sz="half" idx="2"/>
          </p:nvPr>
        </p:nvSpPr>
        <p:spPr>
          <a:xfrm>
            <a:off x="1381355" y="1766371"/>
            <a:ext cx="3886200" cy="4351338"/>
          </a:xfrm>
        </p:spPr>
        <p:txBody>
          <a:bodyPr>
            <a:normAutofit fontScale="92500" lnSpcReduction="20000"/>
          </a:bodyPr>
          <a:lstStyle/>
          <a:p>
            <a:r>
              <a:rPr lang="en-US" dirty="0"/>
              <a:t>Clip the lens over the lens of the camera on the mobile device. Adjust the position until you have a perfect, white circle in the camera viewfinder. </a:t>
            </a:r>
          </a:p>
          <a:p>
            <a:r>
              <a:rPr lang="en-US" dirty="0"/>
              <a:t>Place the plastic sleeve of the lens on the surface where you are examining the larvae.</a:t>
            </a:r>
          </a:p>
          <a:p>
            <a:r>
              <a:rPr lang="en-US" dirty="0"/>
              <a:t>Focus, if necessary - you are ready to identify your specimen.</a:t>
            </a:r>
          </a:p>
        </p:txBody>
      </p:sp>
      <p:pic>
        <p:nvPicPr>
          <p:cNvPr id="6" name="Content Placeholder 5" descr="Macro lens clipped over iPhone camera lens.">
            <a:extLst>
              <a:ext uri="{FF2B5EF4-FFF2-40B4-BE49-F238E27FC236}">
                <a16:creationId xmlns:a16="http://schemas.microsoft.com/office/drawing/2014/main" xmlns="" id="{CC723144-152D-B04B-8609-BEE8F71BD3F6}"/>
              </a:ext>
            </a:extLst>
          </p:cNvPr>
          <p:cNvPicPr>
            <a:picLocks noGrp="1" noChangeAspect="1"/>
          </p:cNvPicPr>
          <p:nvPr>
            <p:ph sz="half" idx="2"/>
          </p:nvPr>
        </p:nvPicPr>
        <p:blipFill>
          <a:blip r:embed="rId4"/>
          <a:stretch>
            <a:fillRect/>
          </a:stretch>
        </p:blipFill>
        <p:spPr>
          <a:xfrm rot="10800000">
            <a:off x="5420653" y="1909762"/>
            <a:ext cx="3282428" cy="2461821"/>
          </a:xfrm>
        </p:spPr>
      </p:pic>
    </p:spTree>
    <p:extLst>
      <p:ext uri="{BB962C8B-B14F-4D97-AF65-F5344CB8AC3E}">
        <p14:creationId xmlns:p14="http://schemas.microsoft.com/office/powerpoint/2010/main" val="2177491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38</a:t>
            </a:fld>
            <a:endParaRPr lang="en-US" dirty="0"/>
          </a:p>
        </p:txBody>
      </p:sp>
      <p:pic>
        <p:nvPicPr>
          <p:cNvPr id="16" name="Picture 15"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528" y="-46180"/>
            <a:ext cx="8076471" cy="1057988"/>
          </a:xfrm>
          <a:prstGeom prst="rect">
            <a:avLst/>
          </a:prstGeom>
        </p:spPr>
      </p:pic>
      <p:pic>
        <p:nvPicPr>
          <p:cNvPr id="7" name="Picture 6"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1"/>
            <a:ext cx="1199213" cy="6887981"/>
          </a:xfrm>
          <a:prstGeom prst="rect">
            <a:avLst/>
          </a:prstGeom>
        </p:spPr>
      </p:pic>
      <p:sp>
        <p:nvSpPr>
          <p:cNvPr id="2" name="Title 1"/>
          <p:cNvSpPr>
            <a:spLocks noGrp="1"/>
          </p:cNvSpPr>
          <p:nvPr>
            <p:ph type="title"/>
          </p:nvPr>
        </p:nvSpPr>
        <p:spPr>
          <a:xfrm>
            <a:off x="1257300" y="783322"/>
            <a:ext cx="7886700" cy="1325563"/>
          </a:xfrm>
        </p:spPr>
        <p:txBody>
          <a:bodyPr>
            <a:normAutofit/>
          </a:bodyPr>
          <a:lstStyle/>
          <a:p>
            <a:r>
              <a:rPr lang="en-US" sz="2800" b="1" dirty="0"/>
              <a:t>Let’s do a quick review before moving onto data entry: Question 5</a:t>
            </a:r>
            <a:endParaRPr lang="en-US" sz="2800" b="1" dirty="0">
              <a:solidFill>
                <a:srgbClr val="000072"/>
              </a:solidFill>
            </a:endParaRPr>
          </a:p>
        </p:txBody>
      </p:sp>
      <p:sp>
        <p:nvSpPr>
          <p:cNvPr id="3" name="Content Placeholder 2"/>
          <p:cNvSpPr>
            <a:spLocks noGrp="1"/>
          </p:cNvSpPr>
          <p:nvPr>
            <p:ph sz="half" idx="1"/>
          </p:nvPr>
        </p:nvSpPr>
        <p:spPr>
          <a:xfrm>
            <a:off x="1490870" y="1996090"/>
            <a:ext cx="7329280" cy="4225443"/>
          </a:xfrm>
        </p:spPr>
        <p:txBody>
          <a:bodyPr/>
          <a:lstStyle/>
          <a:p>
            <a:pPr marL="0" indent="0">
              <a:buNone/>
            </a:pPr>
            <a:r>
              <a:rPr lang="en-US" sz="2000" b="1" dirty="0"/>
              <a:t>Ideally, how many samples should you take when sampling a non-container water body?</a:t>
            </a:r>
          </a:p>
          <a:p>
            <a:pPr marL="457200" indent="-457200">
              <a:buFont typeface="+mj-lt"/>
              <a:buAutoNum type="alphaUcPeriod"/>
            </a:pPr>
            <a:r>
              <a:rPr lang="en-US" sz="2000" dirty="0">
                <a:solidFill>
                  <a:schemeClr val="tx1"/>
                </a:solidFill>
              </a:rPr>
              <a:t>3 samples, 3 minutes between each sampling with the net</a:t>
            </a:r>
          </a:p>
          <a:p>
            <a:pPr marL="457200" indent="-457200">
              <a:buFont typeface="+mj-lt"/>
              <a:buAutoNum type="alphaUcPeriod"/>
            </a:pPr>
            <a:r>
              <a:rPr lang="en-US" sz="2000" dirty="0">
                <a:solidFill>
                  <a:schemeClr val="tx1"/>
                </a:solidFill>
              </a:rPr>
              <a:t>5 samples, 3 minutes between each sampling with the net</a:t>
            </a:r>
          </a:p>
          <a:p>
            <a:pPr marL="457200" indent="-457200">
              <a:buFont typeface="+mj-lt"/>
              <a:buAutoNum type="alphaUcPeriod"/>
            </a:pPr>
            <a:r>
              <a:rPr lang="en-US" sz="2000" dirty="0">
                <a:solidFill>
                  <a:schemeClr val="tx1"/>
                </a:solidFill>
              </a:rPr>
              <a:t>1 sample, just like when containers are sampled, but split the sample into as many bags as you need. </a:t>
            </a:r>
          </a:p>
          <a:p>
            <a:pPr marL="342900" indent="-342900">
              <a:buFont typeface="+mj-lt"/>
              <a:buAutoNum type="alphaUcPeriod"/>
            </a:pPr>
            <a:endParaRPr lang="en-US" dirty="0">
              <a:solidFill>
                <a:schemeClr val="tx1"/>
              </a:solidFill>
            </a:endParaRPr>
          </a:p>
          <a:p>
            <a:pPr marL="0" indent="0">
              <a:buNone/>
            </a:pPr>
            <a:r>
              <a:rPr lang="en-US" b="1" dirty="0">
                <a:solidFill>
                  <a:srgbClr val="FF0000"/>
                </a:solidFill>
              </a:rPr>
              <a:t>What is the answer?</a:t>
            </a:r>
          </a:p>
        </p:txBody>
      </p:sp>
    </p:spTree>
    <p:extLst>
      <p:ext uri="{BB962C8B-B14F-4D97-AF65-F5344CB8AC3E}">
        <p14:creationId xmlns:p14="http://schemas.microsoft.com/office/powerpoint/2010/main" val="1280536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3</a:t>
            </a:fld>
            <a:endParaRPr lang="en-US" dirty="0"/>
          </a:p>
        </p:txBody>
      </p:sp>
      <p:pic>
        <p:nvPicPr>
          <p:cNvPr id="5" name="Content Placeholder 4"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042" y="-33800"/>
            <a:ext cx="8086958" cy="1025734"/>
          </a:xfrm>
          <a:prstGeom prst="rect">
            <a:avLst/>
          </a:prstGeom>
        </p:spPr>
      </p:pic>
      <p:pic>
        <p:nvPicPr>
          <p:cNvPr id="6" name="Content Placeholder 5" descr="Menu: What is the mosquito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800"/>
            <a:ext cx="1184184" cy="6891800"/>
          </a:xfrm>
          <a:prstGeom prst="rect">
            <a:avLst/>
          </a:prstGeom>
        </p:spPr>
      </p:pic>
      <p:sp>
        <p:nvSpPr>
          <p:cNvPr id="2" name="Title 1"/>
          <p:cNvSpPr>
            <a:spLocks noGrp="1"/>
          </p:cNvSpPr>
          <p:nvPr>
            <p:ph type="title"/>
          </p:nvPr>
        </p:nvSpPr>
        <p:spPr>
          <a:xfrm>
            <a:off x="1456856" y="1124262"/>
            <a:ext cx="7886700" cy="874856"/>
          </a:xfrm>
        </p:spPr>
        <p:txBody>
          <a:bodyPr/>
          <a:lstStyle/>
          <a:p>
            <a:r>
              <a:rPr lang="en-US" b="1" dirty="0">
                <a:solidFill>
                  <a:srgbClr val="000072"/>
                </a:solidFill>
              </a:rPr>
              <a:t>Hydrosphere Protocols</a:t>
            </a:r>
          </a:p>
        </p:txBody>
      </p:sp>
      <p:sp>
        <p:nvSpPr>
          <p:cNvPr id="3" name="Content Placeholder 2"/>
          <p:cNvSpPr>
            <a:spLocks noGrp="1"/>
          </p:cNvSpPr>
          <p:nvPr>
            <p:ph sz="half" idx="1"/>
          </p:nvPr>
        </p:nvSpPr>
        <p:spPr>
          <a:xfrm>
            <a:off x="1456855" y="1915318"/>
            <a:ext cx="4549497" cy="4942681"/>
          </a:xfrm>
        </p:spPr>
        <p:txBody>
          <a:bodyPr>
            <a:normAutofit lnSpcReduction="10000"/>
          </a:bodyPr>
          <a:lstStyle/>
          <a:p>
            <a:pPr marL="0" indent="0" algn="just">
              <a:buNone/>
            </a:pPr>
            <a:r>
              <a:rPr lang="en-US" sz="1700" dirty="0">
                <a:solidFill>
                  <a:schemeClr val="tx1"/>
                </a:solidFill>
              </a:rPr>
              <a:t>The Mosquito Protocol is one of the hydrosphere protocols used by GLOBE to describe the status of a water body. </a:t>
            </a:r>
          </a:p>
          <a:p>
            <a:pPr marL="0" indent="0" algn="just">
              <a:buNone/>
            </a:pPr>
            <a:r>
              <a:rPr lang="en-US" sz="1700" dirty="0">
                <a:solidFill>
                  <a:schemeClr val="tx1"/>
                </a:solidFill>
              </a:rPr>
              <a:t>Mosquitoes are common insects that </a:t>
            </a:r>
            <a:r>
              <a:rPr lang="en-US" sz="1700" b="1" dirty="0"/>
              <a:t>occur in many places around the world particularly in the tropic and sub-tropic regions. </a:t>
            </a:r>
            <a:r>
              <a:rPr lang="en-US" sz="1700" dirty="0">
                <a:solidFill>
                  <a:schemeClr val="tx1"/>
                </a:solidFill>
              </a:rPr>
              <a:t>Mosquitoes play an important role in ecosystems. They are food sources for many species of fish, birds, amphibians and reptiles. Male mosquitoes are pollinators and so they help to make fruits and vegetables. </a:t>
            </a:r>
          </a:p>
          <a:p>
            <a:pPr marL="0" indent="0" algn="just">
              <a:buNone/>
            </a:pPr>
            <a:r>
              <a:rPr lang="en-US" sz="1700" dirty="0">
                <a:solidFill>
                  <a:schemeClr val="tx1"/>
                </a:solidFill>
              </a:rPr>
              <a:t>There are over 40 genera and over 3500 known species. However, three of these genera, </a:t>
            </a:r>
            <a:r>
              <a:rPr lang="en-US" sz="1700" i="1" dirty="0">
                <a:solidFill>
                  <a:schemeClr val="tx1"/>
                </a:solidFill>
              </a:rPr>
              <a:t>Anopheles, Aedes</a:t>
            </a:r>
            <a:r>
              <a:rPr lang="en-US" sz="1700" dirty="0">
                <a:solidFill>
                  <a:schemeClr val="tx1"/>
                </a:solidFill>
              </a:rPr>
              <a:t>, and </a:t>
            </a:r>
            <a:r>
              <a:rPr lang="en-US" sz="1700" i="1" dirty="0">
                <a:solidFill>
                  <a:schemeClr val="tx1"/>
                </a:solidFill>
              </a:rPr>
              <a:t>Culex</a:t>
            </a:r>
            <a:r>
              <a:rPr lang="en-US" sz="1700" dirty="0">
                <a:solidFill>
                  <a:schemeClr val="tx1"/>
                </a:solidFill>
              </a:rPr>
              <a:t>, have species that transmit diseases that impact people including malaria, chikungunya virus, dengue fever, Zika virus, and West Nile virus. </a:t>
            </a:r>
          </a:p>
          <a:p>
            <a:pPr marL="0" indent="0" algn="just">
              <a:buNone/>
            </a:pPr>
            <a:r>
              <a:rPr lang="en-US" sz="1700" dirty="0">
                <a:solidFill>
                  <a:schemeClr val="tx1"/>
                </a:solidFill>
              </a:rPr>
              <a:t>Identifying the breeding areas of mosquitos that are disease vectors for humans is an important component of local disease management and eradication.  </a:t>
            </a:r>
          </a:p>
          <a:p>
            <a:endParaRPr lang="en-US" dirty="0"/>
          </a:p>
        </p:txBody>
      </p:sp>
      <p:pic>
        <p:nvPicPr>
          <p:cNvPr id="8" name="Content Placeholder 7" descr="GLOBE Hydrosphere Protocol List: Alkalinity, Conductivity, Dissolved Oxygen, Freshwater Macroinvertebrates, Mosquito (this protocol), Nitrates, pH, Salinity, Water Temperature, Water Transparency."/>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79023" y="1915318"/>
            <a:ext cx="2219518" cy="4498620"/>
          </a:xfrm>
        </p:spPr>
      </p:pic>
    </p:spTree>
    <p:extLst>
      <p:ext uri="{BB962C8B-B14F-4D97-AF65-F5344CB8AC3E}">
        <p14:creationId xmlns:p14="http://schemas.microsoft.com/office/powerpoint/2010/main" val="6943917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39</a:t>
            </a:fld>
            <a:endParaRPr lang="en-US" dirty="0"/>
          </a:p>
        </p:txBody>
      </p:sp>
      <p:pic>
        <p:nvPicPr>
          <p:cNvPr id="16" name="Picture 15"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528" y="-46180"/>
            <a:ext cx="8076471" cy="1057988"/>
          </a:xfrm>
          <a:prstGeom prst="rect">
            <a:avLst/>
          </a:prstGeom>
        </p:spPr>
      </p:pic>
      <p:pic>
        <p:nvPicPr>
          <p:cNvPr id="7" name="Picture 6"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1"/>
            <a:ext cx="1199213" cy="6887981"/>
          </a:xfrm>
          <a:prstGeom prst="rect">
            <a:avLst/>
          </a:prstGeom>
        </p:spPr>
      </p:pic>
      <p:sp>
        <p:nvSpPr>
          <p:cNvPr id="2" name="Title 1"/>
          <p:cNvSpPr>
            <a:spLocks noGrp="1"/>
          </p:cNvSpPr>
          <p:nvPr>
            <p:ph type="title"/>
          </p:nvPr>
        </p:nvSpPr>
        <p:spPr>
          <a:xfrm>
            <a:off x="1257300" y="783322"/>
            <a:ext cx="7886700" cy="1325563"/>
          </a:xfrm>
        </p:spPr>
        <p:txBody>
          <a:bodyPr>
            <a:normAutofit/>
          </a:bodyPr>
          <a:lstStyle/>
          <a:p>
            <a:r>
              <a:rPr lang="en-US" sz="2800" b="1" dirty="0"/>
              <a:t>Let’s do a quick review before moving onto data entry:  Answer to Question 5</a:t>
            </a:r>
            <a:endParaRPr lang="en-US" sz="2800" b="1" dirty="0">
              <a:solidFill>
                <a:srgbClr val="000072"/>
              </a:solidFill>
            </a:endParaRPr>
          </a:p>
        </p:txBody>
      </p:sp>
      <p:sp>
        <p:nvSpPr>
          <p:cNvPr id="3" name="Content Placeholder 2"/>
          <p:cNvSpPr>
            <a:spLocks noGrp="1"/>
          </p:cNvSpPr>
          <p:nvPr>
            <p:ph sz="half" idx="1"/>
          </p:nvPr>
        </p:nvSpPr>
        <p:spPr>
          <a:xfrm>
            <a:off x="1490870" y="1996090"/>
            <a:ext cx="6659217" cy="4225443"/>
          </a:xfrm>
        </p:spPr>
        <p:txBody>
          <a:bodyPr/>
          <a:lstStyle/>
          <a:p>
            <a:pPr marL="0" indent="0">
              <a:buNone/>
            </a:pPr>
            <a:r>
              <a:rPr lang="en-US" sz="2000" b="1" dirty="0"/>
              <a:t>Ideally, how many samples should you take when sampling a non-container water body?</a:t>
            </a:r>
          </a:p>
          <a:p>
            <a:pPr marL="457200" indent="-457200">
              <a:buFont typeface="+mj-lt"/>
              <a:buAutoNum type="alphaUcPeriod"/>
            </a:pPr>
            <a:r>
              <a:rPr lang="en-US" sz="2000" dirty="0">
                <a:solidFill>
                  <a:schemeClr val="tx1"/>
                </a:solidFill>
              </a:rPr>
              <a:t>3 samples, 3 minutes between each sampling with the net</a:t>
            </a:r>
          </a:p>
          <a:p>
            <a:pPr marL="457200" indent="-457200">
              <a:buFont typeface="+mj-lt"/>
              <a:buAutoNum type="alphaUcPeriod"/>
            </a:pPr>
            <a:r>
              <a:rPr lang="en-US" sz="2000" b="1" dirty="0">
                <a:solidFill>
                  <a:schemeClr val="tx1"/>
                </a:solidFill>
              </a:rPr>
              <a:t>5 samples, 3 minutes between each sampling with the net-</a:t>
            </a:r>
            <a:r>
              <a:rPr lang="en-US" sz="2000" b="1" dirty="0">
                <a:solidFill>
                  <a:srgbClr val="FF0000"/>
                </a:solidFill>
                <a:sym typeface="Wingdings"/>
              </a:rPr>
              <a:t> Correct!</a:t>
            </a:r>
            <a:endParaRPr lang="en-US" sz="2000" b="1" dirty="0">
              <a:solidFill>
                <a:srgbClr val="FF0000"/>
              </a:solidFill>
            </a:endParaRPr>
          </a:p>
          <a:p>
            <a:pPr marL="457200" indent="-457200">
              <a:buFont typeface="+mj-lt"/>
              <a:buAutoNum type="alphaUcPeriod"/>
            </a:pPr>
            <a:r>
              <a:rPr lang="en-US" sz="2000" dirty="0">
                <a:solidFill>
                  <a:schemeClr val="tx1"/>
                </a:solidFill>
              </a:rPr>
              <a:t>1 sample, just like when containers are sampled, but split the sample into as many bags as you need. </a:t>
            </a:r>
          </a:p>
          <a:p>
            <a:pPr marL="342900" indent="-342900">
              <a:buFont typeface="+mj-lt"/>
              <a:buAutoNum type="alphaUcPeriod"/>
            </a:pPr>
            <a:endParaRPr lang="en-US" dirty="0">
              <a:solidFill>
                <a:schemeClr val="tx1"/>
              </a:solidFill>
            </a:endParaRPr>
          </a:p>
          <a:p>
            <a:pPr marL="0" indent="0">
              <a:buNone/>
            </a:pPr>
            <a:r>
              <a:rPr lang="en-US" sz="2000" b="1" dirty="0">
                <a:solidFill>
                  <a:srgbClr val="FF0000"/>
                </a:solidFill>
              </a:rPr>
              <a:t>Were you correct? </a:t>
            </a:r>
          </a:p>
        </p:txBody>
      </p:sp>
    </p:spTree>
    <p:extLst>
      <p:ext uri="{BB962C8B-B14F-4D97-AF65-F5344CB8AC3E}">
        <p14:creationId xmlns:p14="http://schemas.microsoft.com/office/powerpoint/2010/main" val="705332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40</a:t>
            </a:fld>
            <a:endParaRPr lang="en-US" dirty="0"/>
          </a:p>
        </p:txBody>
      </p:sp>
      <p:pic>
        <p:nvPicPr>
          <p:cNvPr id="16" name="Picture 15"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528" y="-36944"/>
            <a:ext cx="8076471" cy="1057988"/>
          </a:xfrm>
          <a:prstGeom prst="rect">
            <a:avLst/>
          </a:prstGeom>
        </p:spPr>
      </p:pic>
      <p:pic>
        <p:nvPicPr>
          <p:cNvPr id="7" name="Picture 6"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1"/>
            <a:ext cx="1199213" cy="6887981"/>
          </a:xfrm>
          <a:prstGeom prst="rect">
            <a:avLst/>
          </a:prstGeom>
        </p:spPr>
      </p:pic>
      <p:sp>
        <p:nvSpPr>
          <p:cNvPr id="2" name="Title 1"/>
          <p:cNvSpPr>
            <a:spLocks noGrp="1"/>
          </p:cNvSpPr>
          <p:nvPr>
            <p:ph type="title"/>
          </p:nvPr>
        </p:nvSpPr>
        <p:spPr>
          <a:xfrm>
            <a:off x="1257300" y="783322"/>
            <a:ext cx="7886700" cy="1325563"/>
          </a:xfrm>
        </p:spPr>
        <p:txBody>
          <a:bodyPr>
            <a:normAutofit/>
          </a:bodyPr>
          <a:lstStyle/>
          <a:p>
            <a:r>
              <a:rPr lang="en-US" sz="2800" b="1" dirty="0"/>
              <a:t>Let’s do a quick review before moving onto data entry: Question 6</a:t>
            </a:r>
            <a:endParaRPr lang="en-US" sz="2800" b="1" dirty="0">
              <a:solidFill>
                <a:srgbClr val="000072"/>
              </a:solidFill>
            </a:endParaRPr>
          </a:p>
        </p:txBody>
      </p:sp>
      <p:sp>
        <p:nvSpPr>
          <p:cNvPr id="3" name="Content Placeholder 2"/>
          <p:cNvSpPr>
            <a:spLocks noGrp="1"/>
          </p:cNvSpPr>
          <p:nvPr>
            <p:ph sz="half" idx="1"/>
          </p:nvPr>
        </p:nvSpPr>
        <p:spPr>
          <a:xfrm>
            <a:off x="1570382" y="1996090"/>
            <a:ext cx="7249767" cy="4225443"/>
          </a:xfrm>
        </p:spPr>
        <p:txBody>
          <a:bodyPr/>
          <a:lstStyle/>
          <a:p>
            <a:pPr marL="0" indent="0">
              <a:buNone/>
            </a:pPr>
            <a:r>
              <a:rPr lang="en-US" sz="2000" b="1" dirty="0"/>
              <a:t>Which of the following a part of the mosquito larva you would look at first to determine the genus or species of your specimen. </a:t>
            </a:r>
          </a:p>
          <a:p>
            <a:pPr marL="0" indent="0">
              <a:buNone/>
            </a:pPr>
            <a:endParaRPr lang="en-US" sz="2000" b="1" dirty="0"/>
          </a:p>
          <a:p>
            <a:pPr marL="457200" indent="-457200">
              <a:buFont typeface="+mj-lt"/>
              <a:buAutoNum type="alphaUcPeriod"/>
            </a:pPr>
            <a:r>
              <a:rPr lang="en-US" sz="2000" dirty="0"/>
              <a:t>Anal segment and siphon</a:t>
            </a:r>
          </a:p>
          <a:p>
            <a:pPr marL="457200" indent="-457200">
              <a:buFont typeface="+mj-lt"/>
              <a:buAutoNum type="alphaUcPeriod"/>
            </a:pPr>
            <a:r>
              <a:rPr lang="en-US" sz="2000" dirty="0"/>
              <a:t>Thorax</a:t>
            </a:r>
          </a:p>
          <a:p>
            <a:pPr marL="457200" indent="-457200">
              <a:buFont typeface="+mj-lt"/>
              <a:buAutoNum type="alphaUcPeriod"/>
            </a:pPr>
            <a:r>
              <a:rPr lang="en-US" sz="2000" dirty="0"/>
              <a:t>Eyes</a:t>
            </a:r>
          </a:p>
          <a:p>
            <a:pPr marL="342900" indent="-342900">
              <a:buFont typeface="+mj-lt"/>
              <a:buAutoNum type="alphaUcPeriod"/>
            </a:pPr>
            <a:endParaRPr lang="en-US" dirty="0">
              <a:solidFill>
                <a:schemeClr val="tx1"/>
              </a:solidFill>
            </a:endParaRPr>
          </a:p>
          <a:p>
            <a:pPr marL="0" indent="0">
              <a:buNone/>
            </a:pPr>
            <a:r>
              <a:rPr lang="en-US" sz="2000" b="1" dirty="0">
                <a:solidFill>
                  <a:srgbClr val="FF0000"/>
                </a:solidFill>
              </a:rPr>
              <a:t>What is the answer?</a:t>
            </a:r>
          </a:p>
        </p:txBody>
      </p:sp>
    </p:spTree>
    <p:extLst>
      <p:ext uri="{BB962C8B-B14F-4D97-AF65-F5344CB8AC3E}">
        <p14:creationId xmlns:p14="http://schemas.microsoft.com/office/powerpoint/2010/main" val="1577888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41</a:t>
            </a:fld>
            <a:endParaRPr lang="en-US" dirty="0"/>
          </a:p>
        </p:txBody>
      </p:sp>
      <p:pic>
        <p:nvPicPr>
          <p:cNvPr id="16" name="Picture 15"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528" y="-36944"/>
            <a:ext cx="8076471" cy="1057988"/>
          </a:xfrm>
          <a:prstGeom prst="rect">
            <a:avLst/>
          </a:prstGeom>
        </p:spPr>
      </p:pic>
      <p:pic>
        <p:nvPicPr>
          <p:cNvPr id="7" name="Picture 6"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1"/>
            <a:ext cx="1199213" cy="6887981"/>
          </a:xfrm>
          <a:prstGeom prst="rect">
            <a:avLst/>
          </a:prstGeom>
        </p:spPr>
      </p:pic>
      <p:sp>
        <p:nvSpPr>
          <p:cNvPr id="2" name="Title 1"/>
          <p:cNvSpPr>
            <a:spLocks noGrp="1"/>
          </p:cNvSpPr>
          <p:nvPr>
            <p:ph type="title"/>
          </p:nvPr>
        </p:nvSpPr>
        <p:spPr>
          <a:xfrm>
            <a:off x="1257300" y="783322"/>
            <a:ext cx="7886700" cy="1325563"/>
          </a:xfrm>
        </p:spPr>
        <p:txBody>
          <a:bodyPr>
            <a:normAutofit/>
          </a:bodyPr>
          <a:lstStyle/>
          <a:p>
            <a:r>
              <a:rPr lang="en-US" sz="2800" b="1" dirty="0"/>
              <a:t>Let’s do a quick review before moving onto data entry: Answer to Question 6</a:t>
            </a:r>
            <a:endParaRPr lang="en-US" sz="2800" b="1" dirty="0">
              <a:solidFill>
                <a:srgbClr val="000072"/>
              </a:solidFill>
            </a:endParaRPr>
          </a:p>
        </p:txBody>
      </p:sp>
      <p:sp>
        <p:nvSpPr>
          <p:cNvPr id="3" name="Content Placeholder 2"/>
          <p:cNvSpPr>
            <a:spLocks noGrp="1"/>
          </p:cNvSpPr>
          <p:nvPr>
            <p:ph sz="half" idx="1"/>
          </p:nvPr>
        </p:nvSpPr>
        <p:spPr>
          <a:xfrm>
            <a:off x="1570382" y="1996090"/>
            <a:ext cx="7249767" cy="4225443"/>
          </a:xfrm>
        </p:spPr>
        <p:txBody>
          <a:bodyPr/>
          <a:lstStyle/>
          <a:p>
            <a:pPr marL="0" indent="0">
              <a:buNone/>
            </a:pPr>
            <a:r>
              <a:rPr lang="en-US" sz="2000" b="1" dirty="0"/>
              <a:t>Which of the following a part of the mosquito larva you would look at first to determine the genus or species of your specimen. </a:t>
            </a:r>
          </a:p>
          <a:p>
            <a:pPr marL="0" indent="0">
              <a:buNone/>
            </a:pPr>
            <a:endParaRPr lang="en-US" sz="2000" b="1" dirty="0"/>
          </a:p>
          <a:p>
            <a:pPr marL="457200" indent="-457200">
              <a:buFont typeface="+mj-lt"/>
              <a:buAutoNum type="alphaUcPeriod"/>
            </a:pPr>
            <a:r>
              <a:rPr lang="en-US" sz="2000" b="1" dirty="0">
                <a:solidFill>
                  <a:schemeClr val="tx1"/>
                </a:solidFill>
              </a:rPr>
              <a:t>Anal segment and siphon </a:t>
            </a:r>
            <a:r>
              <a:rPr lang="en-US" sz="2000" b="1" dirty="0">
                <a:solidFill>
                  <a:srgbClr val="FF0000"/>
                </a:solidFill>
                <a:sym typeface="Wingdings"/>
              </a:rPr>
              <a:t> Correct!</a:t>
            </a:r>
            <a:endParaRPr lang="en-US" sz="2000" b="1" dirty="0">
              <a:solidFill>
                <a:srgbClr val="FF0000"/>
              </a:solidFill>
            </a:endParaRPr>
          </a:p>
          <a:p>
            <a:pPr marL="457200" indent="-457200">
              <a:buFont typeface="+mj-lt"/>
              <a:buAutoNum type="alphaUcPeriod"/>
            </a:pPr>
            <a:r>
              <a:rPr lang="en-US" sz="2000" dirty="0"/>
              <a:t>Thorax</a:t>
            </a:r>
          </a:p>
          <a:p>
            <a:pPr marL="457200" indent="-457200">
              <a:buFont typeface="+mj-lt"/>
              <a:buAutoNum type="alphaUcPeriod"/>
            </a:pPr>
            <a:r>
              <a:rPr lang="en-US" sz="2000" dirty="0"/>
              <a:t>Eyes</a:t>
            </a:r>
          </a:p>
          <a:p>
            <a:pPr marL="342900" indent="-342900">
              <a:buFont typeface="+mj-lt"/>
              <a:buAutoNum type="alphaUcPeriod"/>
            </a:pPr>
            <a:endParaRPr lang="en-US" dirty="0">
              <a:solidFill>
                <a:schemeClr val="tx1"/>
              </a:solidFill>
            </a:endParaRPr>
          </a:p>
          <a:p>
            <a:pPr marL="0" indent="0">
              <a:buNone/>
            </a:pPr>
            <a:r>
              <a:rPr lang="en-US" sz="2000" b="1" dirty="0">
                <a:solidFill>
                  <a:srgbClr val="FF0000"/>
                </a:solidFill>
              </a:rPr>
              <a:t>Were you correct? </a:t>
            </a:r>
          </a:p>
        </p:txBody>
      </p:sp>
    </p:spTree>
    <p:extLst>
      <p:ext uri="{BB962C8B-B14F-4D97-AF65-F5344CB8AC3E}">
        <p14:creationId xmlns:p14="http://schemas.microsoft.com/office/powerpoint/2010/main" val="8364724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42</a:t>
            </a:fld>
            <a:endParaRPr lang="en-US" dirty="0"/>
          </a:p>
        </p:txBody>
      </p:sp>
      <p:pic>
        <p:nvPicPr>
          <p:cNvPr id="16" name="Picture 15"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528" y="-36944"/>
            <a:ext cx="8076471" cy="1057988"/>
          </a:xfrm>
          <a:prstGeom prst="rect">
            <a:avLst/>
          </a:prstGeom>
        </p:spPr>
      </p:pic>
      <p:pic>
        <p:nvPicPr>
          <p:cNvPr id="7" name="Picture 6"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1"/>
            <a:ext cx="1199213" cy="6887981"/>
          </a:xfrm>
          <a:prstGeom prst="rect">
            <a:avLst/>
          </a:prstGeom>
        </p:spPr>
      </p:pic>
      <p:sp>
        <p:nvSpPr>
          <p:cNvPr id="2" name="Title 1"/>
          <p:cNvSpPr>
            <a:spLocks noGrp="1"/>
          </p:cNvSpPr>
          <p:nvPr>
            <p:ph type="title"/>
          </p:nvPr>
        </p:nvSpPr>
        <p:spPr>
          <a:xfrm>
            <a:off x="1257300" y="783322"/>
            <a:ext cx="7886700" cy="1325563"/>
          </a:xfrm>
        </p:spPr>
        <p:txBody>
          <a:bodyPr>
            <a:normAutofit/>
          </a:bodyPr>
          <a:lstStyle/>
          <a:p>
            <a:r>
              <a:rPr lang="en-US" sz="2800" b="1" dirty="0"/>
              <a:t>Let’s do a quick review before moving onto data entry: Question 7</a:t>
            </a:r>
            <a:endParaRPr lang="en-US" sz="2800" b="1" dirty="0">
              <a:solidFill>
                <a:srgbClr val="000072"/>
              </a:solidFill>
            </a:endParaRPr>
          </a:p>
        </p:txBody>
      </p:sp>
      <p:sp>
        <p:nvSpPr>
          <p:cNvPr id="3" name="Content Placeholder 2"/>
          <p:cNvSpPr>
            <a:spLocks noGrp="1"/>
          </p:cNvSpPr>
          <p:nvPr>
            <p:ph sz="half" idx="1"/>
          </p:nvPr>
        </p:nvSpPr>
        <p:spPr>
          <a:xfrm>
            <a:off x="1570382" y="1996090"/>
            <a:ext cx="7249767" cy="4225443"/>
          </a:xfrm>
        </p:spPr>
        <p:txBody>
          <a:bodyPr/>
          <a:lstStyle/>
          <a:p>
            <a:pPr marL="0" indent="0">
              <a:buNone/>
            </a:pPr>
            <a:r>
              <a:rPr lang="en-US" sz="2000" b="1" dirty="0"/>
              <a:t>What precautions will you want to make to ensure student safety in the field?</a:t>
            </a:r>
          </a:p>
          <a:p>
            <a:pPr marL="0" indent="0">
              <a:buNone/>
            </a:pPr>
            <a:endParaRPr lang="en-US" sz="2000" b="1" dirty="0"/>
          </a:p>
          <a:p>
            <a:pPr marL="457200" indent="-457200">
              <a:buFont typeface="+mj-lt"/>
              <a:buAutoNum type="alphaUcPeriod"/>
            </a:pPr>
            <a:r>
              <a:rPr lang="en-US" sz="2000" dirty="0">
                <a:solidFill>
                  <a:schemeClr val="tx1"/>
                </a:solidFill>
                <a:sym typeface="Wingdings"/>
              </a:rPr>
              <a:t>Protective gloves and goggles, as in all hydrosphere protocols</a:t>
            </a:r>
          </a:p>
          <a:p>
            <a:pPr marL="457200" indent="-457200">
              <a:buFont typeface="+mj-lt"/>
              <a:buAutoNum type="alphaUcPeriod"/>
            </a:pPr>
            <a:r>
              <a:rPr lang="en-US" sz="2000" dirty="0">
                <a:solidFill>
                  <a:schemeClr val="tx1"/>
                </a:solidFill>
              </a:rPr>
              <a:t>Clothing that covers and limits exposed skin surfaces</a:t>
            </a:r>
          </a:p>
          <a:p>
            <a:pPr marL="457200" indent="-457200">
              <a:buFont typeface="+mj-lt"/>
              <a:buAutoNum type="alphaUcPeriod"/>
            </a:pPr>
            <a:r>
              <a:rPr lang="en-US" sz="2000" dirty="0">
                <a:solidFill>
                  <a:schemeClr val="tx1"/>
                </a:solidFill>
              </a:rPr>
              <a:t>Application of insect repellent, with permission</a:t>
            </a:r>
          </a:p>
          <a:p>
            <a:pPr marL="457200" indent="-457200">
              <a:buFont typeface="+mj-lt"/>
              <a:buAutoNum type="alphaUcPeriod"/>
            </a:pPr>
            <a:r>
              <a:rPr lang="en-US" sz="2000" dirty="0">
                <a:solidFill>
                  <a:schemeClr val="tx1"/>
                </a:solidFill>
              </a:rPr>
              <a:t>Sample the larvae at or near solar noon</a:t>
            </a:r>
          </a:p>
          <a:p>
            <a:pPr marL="457200" indent="-457200">
              <a:buFont typeface="+mj-lt"/>
              <a:buAutoNum type="alphaUcPeriod"/>
            </a:pPr>
            <a:r>
              <a:rPr lang="en-US" sz="2000" dirty="0">
                <a:solidFill>
                  <a:schemeClr val="tx1"/>
                </a:solidFill>
              </a:rPr>
              <a:t>All of the above</a:t>
            </a:r>
          </a:p>
          <a:p>
            <a:pPr marL="342900" indent="-342900">
              <a:buFont typeface="+mj-lt"/>
              <a:buAutoNum type="alphaUcPeriod"/>
            </a:pPr>
            <a:endParaRPr lang="en-US" dirty="0">
              <a:solidFill>
                <a:schemeClr val="tx1"/>
              </a:solidFill>
            </a:endParaRPr>
          </a:p>
          <a:p>
            <a:pPr marL="0" indent="0">
              <a:buNone/>
            </a:pPr>
            <a:r>
              <a:rPr lang="en-US" sz="2000" b="1" dirty="0">
                <a:solidFill>
                  <a:srgbClr val="FF0000"/>
                </a:solidFill>
              </a:rPr>
              <a:t>What is the answer?</a:t>
            </a:r>
          </a:p>
        </p:txBody>
      </p:sp>
    </p:spTree>
    <p:extLst>
      <p:ext uri="{BB962C8B-B14F-4D97-AF65-F5344CB8AC3E}">
        <p14:creationId xmlns:p14="http://schemas.microsoft.com/office/powerpoint/2010/main" val="20245170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43</a:t>
            </a:fld>
            <a:endParaRPr lang="en-US" dirty="0"/>
          </a:p>
        </p:txBody>
      </p:sp>
      <p:pic>
        <p:nvPicPr>
          <p:cNvPr id="16" name="Picture 15"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528" y="-36944"/>
            <a:ext cx="8076471" cy="1057988"/>
          </a:xfrm>
          <a:prstGeom prst="rect">
            <a:avLst/>
          </a:prstGeom>
        </p:spPr>
      </p:pic>
      <p:pic>
        <p:nvPicPr>
          <p:cNvPr id="7" name="Picture 6"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1"/>
            <a:ext cx="1199213" cy="6887981"/>
          </a:xfrm>
          <a:prstGeom prst="rect">
            <a:avLst/>
          </a:prstGeom>
        </p:spPr>
      </p:pic>
      <p:sp>
        <p:nvSpPr>
          <p:cNvPr id="2" name="Title 1"/>
          <p:cNvSpPr>
            <a:spLocks noGrp="1"/>
          </p:cNvSpPr>
          <p:nvPr>
            <p:ph type="title"/>
          </p:nvPr>
        </p:nvSpPr>
        <p:spPr>
          <a:xfrm>
            <a:off x="1257300" y="783322"/>
            <a:ext cx="7886700" cy="1325563"/>
          </a:xfrm>
        </p:spPr>
        <p:txBody>
          <a:bodyPr>
            <a:normAutofit/>
          </a:bodyPr>
          <a:lstStyle/>
          <a:p>
            <a:r>
              <a:rPr lang="en-US" sz="2800" b="1" dirty="0"/>
              <a:t>Let’s do a quick review before moving onto data entry: Answer to Question 7</a:t>
            </a:r>
            <a:endParaRPr lang="en-US" sz="2800" b="1" dirty="0">
              <a:solidFill>
                <a:srgbClr val="000072"/>
              </a:solidFill>
            </a:endParaRPr>
          </a:p>
        </p:txBody>
      </p:sp>
      <p:sp>
        <p:nvSpPr>
          <p:cNvPr id="3" name="Content Placeholder 2"/>
          <p:cNvSpPr>
            <a:spLocks noGrp="1"/>
          </p:cNvSpPr>
          <p:nvPr>
            <p:ph sz="half" idx="1"/>
          </p:nvPr>
        </p:nvSpPr>
        <p:spPr>
          <a:xfrm>
            <a:off x="1570382" y="1996090"/>
            <a:ext cx="7249767" cy="4225443"/>
          </a:xfrm>
        </p:spPr>
        <p:txBody>
          <a:bodyPr>
            <a:normAutofit/>
          </a:bodyPr>
          <a:lstStyle/>
          <a:p>
            <a:pPr marL="0" indent="0">
              <a:buNone/>
            </a:pPr>
            <a:r>
              <a:rPr lang="en-US" sz="2000" b="1" dirty="0"/>
              <a:t>What precautions will you want to make to ensure student safety in the field?</a:t>
            </a:r>
          </a:p>
          <a:p>
            <a:pPr marL="0" indent="0">
              <a:buNone/>
            </a:pPr>
            <a:endParaRPr lang="en-US" sz="2000" b="1" dirty="0"/>
          </a:p>
          <a:p>
            <a:pPr marL="457200" indent="-457200">
              <a:buFont typeface="+mj-lt"/>
              <a:buAutoNum type="alphaUcPeriod"/>
            </a:pPr>
            <a:r>
              <a:rPr lang="en-US" sz="2000" dirty="0">
                <a:solidFill>
                  <a:schemeClr val="tx1"/>
                </a:solidFill>
                <a:sym typeface="Wingdings"/>
              </a:rPr>
              <a:t>Protective gloves and goggles, as in all hydrosphere protocols</a:t>
            </a:r>
          </a:p>
          <a:p>
            <a:pPr marL="457200" indent="-457200">
              <a:buFont typeface="+mj-lt"/>
              <a:buAutoNum type="alphaUcPeriod"/>
            </a:pPr>
            <a:r>
              <a:rPr lang="en-US" sz="2000" dirty="0">
                <a:solidFill>
                  <a:schemeClr val="tx1"/>
                </a:solidFill>
              </a:rPr>
              <a:t>Clothing that covers and limits exposed skin surfaces</a:t>
            </a:r>
          </a:p>
          <a:p>
            <a:pPr marL="457200" indent="-457200">
              <a:buFont typeface="+mj-lt"/>
              <a:buAutoNum type="alphaUcPeriod"/>
            </a:pPr>
            <a:r>
              <a:rPr lang="en-US" sz="2000" dirty="0">
                <a:solidFill>
                  <a:schemeClr val="tx1"/>
                </a:solidFill>
              </a:rPr>
              <a:t>Application of insect repellent, with permission</a:t>
            </a:r>
          </a:p>
          <a:p>
            <a:pPr marL="457200" indent="-457200">
              <a:buFont typeface="+mj-lt"/>
              <a:buAutoNum type="alphaUcPeriod"/>
            </a:pPr>
            <a:r>
              <a:rPr lang="en-US" sz="2000" dirty="0">
                <a:solidFill>
                  <a:schemeClr val="tx1"/>
                </a:solidFill>
              </a:rPr>
              <a:t>Sample the larvae at or near solar noon</a:t>
            </a:r>
          </a:p>
          <a:p>
            <a:pPr marL="457200" indent="-457200">
              <a:buFont typeface="+mj-lt"/>
              <a:buAutoNum type="alphaUcPeriod"/>
            </a:pPr>
            <a:r>
              <a:rPr lang="en-US" sz="2000" b="1" dirty="0">
                <a:solidFill>
                  <a:schemeClr val="tx1"/>
                </a:solidFill>
              </a:rPr>
              <a:t>All of the above </a:t>
            </a:r>
            <a:r>
              <a:rPr lang="en-US" sz="2000" b="1" dirty="0">
                <a:solidFill>
                  <a:srgbClr val="FF0000"/>
                </a:solidFill>
                <a:sym typeface="Wingdings"/>
              </a:rPr>
              <a:t> Correct!</a:t>
            </a:r>
            <a:endParaRPr lang="en-US" sz="2000" b="1" dirty="0">
              <a:solidFill>
                <a:srgbClr val="FF0000"/>
              </a:solidFill>
            </a:endParaRPr>
          </a:p>
          <a:p>
            <a:pPr marL="342900" indent="-342900">
              <a:buFont typeface="+mj-lt"/>
              <a:buAutoNum type="alphaUcPeriod"/>
            </a:pPr>
            <a:endParaRPr lang="en-US" dirty="0">
              <a:solidFill>
                <a:schemeClr val="tx1"/>
              </a:solidFill>
            </a:endParaRPr>
          </a:p>
          <a:p>
            <a:pPr marL="0" indent="0">
              <a:buNone/>
            </a:pPr>
            <a:r>
              <a:rPr lang="en-US" sz="2000" b="1" dirty="0">
                <a:solidFill>
                  <a:srgbClr val="FF0000"/>
                </a:solidFill>
              </a:rPr>
              <a:t>Were you correct?  Let’s now look at GLOBE data entry and visualization. </a:t>
            </a:r>
          </a:p>
        </p:txBody>
      </p:sp>
    </p:spTree>
    <p:extLst>
      <p:ext uri="{BB962C8B-B14F-4D97-AF65-F5344CB8AC3E}">
        <p14:creationId xmlns:p14="http://schemas.microsoft.com/office/powerpoint/2010/main" val="10112966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44</a:t>
            </a:fld>
            <a:endParaRPr lang="en-US" dirty="0"/>
          </a:p>
        </p:txBody>
      </p:sp>
      <p:pic>
        <p:nvPicPr>
          <p:cNvPr id="5" name="Picture 4"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740" y="-44969"/>
            <a:ext cx="7953270" cy="1056292"/>
          </a:xfrm>
          <a:prstGeom prst="rect">
            <a:avLst/>
          </a:prstGeom>
        </p:spPr>
      </p:pic>
      <p:pic>
        <p:nvPicPr>
          <p:cNvPr id="6" name="Picture 5"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970"/>
            <a:ext cx="1190730" cy="7015396"/>
          </a:xfrm>
          <a:prstGeom prst="rect">
            <a:avLst/>
          </a:prstGeom>
        </p:spPr>
      </p:pic>
      <p:sp>
        <p:nvSpPr>
          <p:cNvPr id="2" name="Title 1"/>
          <p:cNvSpPr>
            <a:spLocks noGrp="1"/>
          </p:cNvSpPr>
          <p:nvPr>
            <p:ph type="title"/>
          </p:nvPr>
        </p:nvSpPr>
        <p:spPr/>
        <p:txBody>
          <a:bodyPr/>
          <a:lstStyle/>
          <a:p>
            <a:r>
              <a:rPr lang="en-US" b="1" dirty="0">
                <a:hlinkClick r:id="rId4"/>
              </a:rPr>
              <a:t>Submitting your data </a:t>
            </a:r>
            <a:r>
              <a:rPr lang="en-US" b="1" dirty="0"/>
              <a:t>to GLOBE</a:t>
            </a:r>
          </a:p>
        </p:txBody>
      </p:sp>
      <p:sp>
        <p:nvSpPr>
          <p:cNvPr id="3" name="Content Placeholder 2"/>
          <p:cNvSpPr>
            <a:spLocks noGrp="1"/>
          </p:cNvSpPr>
          <p:nvPr>
            <p:ph sz="half" idx="1"/>
          </p:nvPr>
        </p:nvSpPr>
        <p:spPr>
          <a:xfrm>
            <a:off x="1456856" y="1729847"/>
            <a:ext cx="3850640" cy="4351338"/>
          </a:xfrm>
        </p:spPr>
        <p:txBody>
          <a:bodyPr>
            <a:normAutofit/>
          </a:bodyPr>
          <a:lstStyle/>
          <a:p>
            <a:endParaRPr lang="en-US" dirty="0"/>
          </a:p>
          <a:p>
            <a:r>
              <a:rPr lang="en-US" dirty="0"/>
              <a:t>You will use the GLOBE Observer Mosquito Habitat Mapper mobile application to submit your data. </a:t>
            </a:r>
          </a:p>
          <a:p>
            <a:endParaRPr lang="en-US" dirty="0"/>
          </a:p>
          <a:p>
            <a:r>
              <a:rPr lang="en-US" dirty="0"/>
              <a:t>The app will walk you through the steps.  </a:t>
            </a:r>
          </a:p>
        </p:txBody>
      </p:sp>
      <p:pic>
        <p:nvPicPr>
          <p:cNvPr id="8" name="Picture 7" descr="GLOBE Observer App screen, showing message to &quot;Choose your protocol&quot;: GLOBE clouds / GLOBE mosquito habitat mapper.">
            <a:extLst>
              <a:ext uri="{FF2B5EF4-FFF2-40B4-BE49-F238E27FC236}">
                <a16:creationId xmlns:a16="http://schemas.microsoft.com/office/drawing/2014/main" xmlns="" id="{DB87953D-0F9C-E64B-AF92-7CBE26D9BE99}"/>
              </a:ext>
            </a:extLst>
          </p:cNvPr>
          <p:cNvPicPr>
            <a:picLocks noChangeAspect="1"/>
          </p:cNvPicPr>
          <p:nvPr/>
        </p:nvPicPr>
        <p:blipFill>
          <a:blip r:embed="rId5"/>
          <a:stretch>
            <a:fillRect/>
          </a:stretch>
        </p:blipFill>
        <p:spPr>
          <a:xfrm>
            <a:off x="5566056" y="1760327"/>
            <a:ext cx="2897998" cy="49839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13754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45</a:t>
            </a:fld>
            <a:endParaRPr lang="en-US" dirty="0"/>
          </a:p>
        </p:txBody>
      </p:sp>
      <p:pic>
        <p:nvPicPr>
          <p:cNvPr id="5" name="Picture 4"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740" y="-44969"/>
            <a:ext cx="7953270" cy="1056292"/>
          </a:xfrm>
          <a:prstGeom prst="rect">
            <a:avLst/>
          </a:prstGeom>
        </p:spPr>
      </p:pic>
      <p:pic>
        <p:nvPicPr>
          <p:cNvPr id="6" name="Picture 5"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970"/>
            <a:ext cx="1190730" cy="7015396"/>
          </a:xfrm>
          <a:prstGeom prst="rect">
            <a:avLst/>
          </a:prstGeom>
        </p:spPr>
      </p:pic>
      <p:sp>
        <p:nvSpPr>
          <p:cNvPr id="2" name="Title 1"/>
          <p:cNvSpPr>
            <a:spLocks noGrp="1"/>
          </p:cNvSpPr>
          <p:nvPr>
            <p:ph type="title"/>
          </p:nvPr>
        </p:nvSpPr>
        <p:spPr/>
        <p:txBody>
          <a:bodyPr/>
          <a:lstStyle/>
          <a:p>
            <a:r>
              <a:rPr lang="en-US" b="1" dirty="0"/>
              <a:t>These are the steps</a:t>
            </a:r>
          </a:p>
        </p:txBody>
      </p:sp>
      <p:pic>
        <p:nvPicPr>
          <p:cNvPr id="9" name="Picture 8" descr="Four GLOBE Observer app screens: 1. Time and Location; 2. Observe and Count; 3. Identify; 4. Eliminate Breeding Grounds.">
            <a:extLst>
              <a:ext uri="{FF2B5EF4-FFF2-40B4-BE49-F238E27FC236}">
                <a16:creationId xmlns:a16="http://schemas.microsoft.com/office/drawing/2014/main" xmlns="" id="{3C297363-AF5F-6C43-A36A-A6C8851CF594}"/>
              </a:ext>
            </a:extLst>
          </p:cNvPr>
          <p:cNvPicPr>
            <a:picLocks noChangeAspect="1"/>
          </p:cNvPicPr>
          <p:nvPr/>
        </p:nvPicPr>
        <p:blipFill>
          <a:blip r:embed="rId4"/>
          <a:stretch>
            <a:fillRect/>
          </a:stretch>
        </p:blipFill>
        <p:spPr>
          <a:xfrm>
            <a:off x="1456856" y="1729847"/>
            <a:ext cx="7374149" cy="4246033"/>
          </a:xfrm>
          <a:prstGeom prst="rect">
            <a:avLst/>
          </a:prstGeom>
        </p:spPr>
      </p:pic>
    </p:spTree>
    <p:extLst>
      <p:ext uri="{BB962C8B-B14F-4D97-AF65-F5344CB8AC3E}">
        <p14:creationId xmlns:p14="http://schemas.microsoft.com/office/powerpoint/2010/main" val="1788935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46</a:t>
            </a:fld>
            <a:endParaRPr lang="en-US" dirty="0"/>
          </a:p>
        </p:txBody>
      </p:sp>
      <p:pic>
        <p:nvPicPr>
          <p:cNvPr id="5" name="Picture 4"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740" y="-60735"/>
            <a:ext cx="7953270" cy="1056292"/>
          </a:xfrm>
          <a:prstGeom prst="rect">
            <a:avLst/>
          </a:prstGeom>
        </p:spPr>
      </p:pic>
      <p:pic>
        <p:nvPicPr>
          <p:cNvPr id="6" name="Picture 5"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970"/>
            <a:ext cx="1190730" cy="7015396"/>
          </a:xfrm>
          <a:prstGeom prst="rect">
            <a:avLst/>
          </a:prstGeom>
        </p:spPr>
      </p:pic>
      <p:sp>
        <p:nvSpPr>
          <p:cNvPr id="2" name="Title 1"/>
          <p:cNvSpPr>
            <a:spLocks noGrp="1"/>
          </p:cNvSpPr>
          <p:nvPr>
            <p:ph type="title"/>
          </p:nvPr>
        </p:nvSpPr>
        <p:spPr/>
        <p:txBody>
          <a:bodyPr>
            <a:normAutofit/>
          </a:bodyPr>
          <a:lstStyle/>
          <a:p>
            <a:r>
              <a:rPr lang="en-US" sz="2800" b="1" dirty="0"/>
              <a:t>Provide the date, time and location of your sample</a:t>
            </a:r>
          </a:p>
        </p:txBody>
      </p:sp>
      <p:sp>
        <p:nvSpPr>
          <p:cNvPr id="3" name="Content Placeholder 2"/>
          <p:cNvSpPr>
            <a:spLocks noGrp="1"/>
          </p:cNvSpPr>
          <p:nvPr>
            <p:ph sz="half" idx="1"/>
          </p:nvPr>
        </p:nvSpPr>
        <p:spPr>
          <a:xfrm>
            <a:off x="1456856" y="1729847"/>
            <a:ext cx="3850640" cy="4351338"/>
          </a:xfrm>
        </p:spPr>
        <p:txBody>
          <a:bodyPr>
            <a:normAutofit/>
          </a:bodyPr>
          <a:lstStyle/>
          <a:p>
            <a:pPr marL="0" indent="0">
              <a:buNone/>
            </a:pPr>
            <a:r>
              <a:rPr lang="en-US" dirty="0"/>
              <a:t> </a:t>
            </a:r>
          </a:p>
        </p:txBody>
      </p:sp>
      <p:pic>
        <p:nvPicPr>
          <p:cNvPr id="8" name="Picture 7" descr="GLOBE Observer screen to enter Time and Location.">
            <a:extLst>
              <a:ext uri="{FF2B5EF4-FFF2-40B4-BE49-F238E27FC236}">
                <a16:creationId xmlns:a16="http://schemas.microsoft.com/office/drawing/2014/main" xmlns="" id="{F990CB66-D7C0-7547-B095-CA2F3563CE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2704" y="1729847"/>
            <a:ext cx="2475004" cy="463572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xmlns="" id="{7E0777EB-E493-D945-BBE7-902C51C71F43}"/>
              </a:ext>
            </a:extLst>
          </p:cNvPr>
          <p:cNvSpPr txBox="1"/>
          <p:nvPr/>
        </p:nvSpPr>
        <p:spPr>
          <a:xfrm>
            <a:off x="4353250" y="1999118"/>
            <a:ext cx="4162099" cy="2862322"/>
          </a:xfrm>
          <a:prstGeom prst="rect">
            <a:avLst/>
          </a:prstGeom>
          <a:noFill/>
        </p:spPr>
        <p:txBody>
          <a:bodyPr wrap="square" rtlCol="0">
            <a:spAutoFit/>
          </a:bodyPr>
          <a:lstStyle/>
          <a:p>
            <a:r>
              <a:rPr lang="en-US" b="1" dirty="0">
                <a:solidFill>
                  <a:srgbClr val="FF0000"/>
                </a:solidFill>
              </a:rPr>
              <a:t>Tip: If you don’t see your latitude and longitude, Make sure you have enabled “location services” on your mobile device.</a:t>
            </a:r>
          </a:p>
          <a:p>
            <a:endParaRPr lang="en-US" b="1" dirty="0">
              <a:solidFill>
                <a:srgbClr val="FF0000"/>
              </a:solidFill>
            </a:endParaRPr>
          </a:p>
          <a:p>
            <a:r>
              <a:rPr lang="en-US" b="1" dirty="0">
                <a:solidFill>
                  <a:srgbClr val="FF0000"/>
                </a:solidFill>
              </a:rPr>
              <a:t>Tip: You can manually adjust your position on the map by moving the location. Don’t touch the map unless you need to adjust your location- otherwise, you might accidentally provide the wrong coordinates. </a:t>
            </a:r>
          </a:p>
        </p:txBody>
      </p:sp>
    </p:spTree>
    <p:extLst>
      <p:ext uri="{BB962C8B-B14F-4D97-AF65-F5344CB8AC3E}">
        <p14:creationId xmlns:p14="http://schemas.microsoft.com/office/powerpoint/2010/main" val="9118084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47</a:t>
            </a:fld>
            <a:endParaRPr lang="en-US" dirty="0"/>
          </a:p>
        </p:txBody>
      </p:sp>
      <p:pic>
        <p:nvPicPr>
          <p:cNvPr id="17" name="Picture 16" descr="Banner:  Hydrosphere-Mosquito Protocol">
            <a:extLst>
              <a:ext uri="{FF2B5EF4-FFF2-40B4-BE49-F238E27FC236}">
                <a16:creationId xmlns:a16="http://schemas.microsoft.com/office/drawing/2014/main" xmlns="" id="{AC4A3056-9647-AF4B-8B27-3F318B4CB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740" y="-60735"/>
            <a:ext cx="7953270" cy="1056292"/>
          </a:xfrm>
          <a:prstGeom prst="rect">
            <a:avLst/>
          </a:prstGeom>
        </p:spPr>
      </p:pic>
      <p:pic>
        <p:nvPicPr>
          <p:cNvPr id="6" name="Picture 5"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970"/>
            <a:ext cx="1190730" cy="7015396"/>
          </a:xfrm>
          <a:prstGeom prst="rect">
            <a:avLst/>
          </a:prstGeom>
        </p:spPr>
      </p:pic>
      <p:sp>
        <p:nvSpPr>
          <p:cNvPr id="2" name="Title 1"/>
          <p:cNvSpPr>
            <a:spLocks noGrp="1"/>
          </p:cNvSpPr>
          <p:nvPr>
            <p:ph type="title"/>
          </p:nvPr>
        </p:nvSpPr>
        <p:spPr/>
        <p:txBody>
          <a:bodyPr>
            <a:normAutofit/>
          </a:bodyPr>
          <a:lstStyle/>
          <a:p>
            <a:r>
              <a:rPr lang="en-US" sz="2800" b="1" dirty="0"/>
              <a:t>Describe the mosquito larvae habitat site</a:t>
            </a:r>
          </a:p>
        </p:txBody>
      </p:sp>
      <p:sp>
        <p:nvSpPr>
          <p:cNvPr id="7" name="TextBox 6">
            <a:extLst>
              <a:ext uri="{FF2B5EF4-FFF2-40B4-BE49-F238E27FC236}">
                <a16:creationId xmlns:a16="http://schemas.microsoft.com/office/drawing/2014/main" xmlns="" id="{7E0777EB-E493-D945-BBE7-902C51C71F43}"/>
              </a:ext>
            </a:extLst>
          </p:cNvPr>
          <p:cNvSpPr txBox="1"/>
          <p:nvPr/>
        </p:nvSpPr>
        <p:spPr>
          <a:xfrm>
            <a:off x="4376900" y="1700083"/>
            <a:ext cx="4162099" cy="923330"/>
          </a:xfrm>
          <a:prstGeom prst="rect">
            <a:avLst/>
          </a:prstGeom>
          <a:noFill/>
        </p:spPr>
        <p:txBody>
          <a:bodyPr wrap="square" rtlCol="0">
            <a:spAutoFit/>
          </a:bodyPr>
          <a:lstStyle/>
          <a:p>
            <a:r>
              <a:rPr lang="en-US" dirty="0"/>
              <a:t>Select the type of site.  Each of these selections will lead to other choices. Select the description that best fits your site. </a:t>
            </a:r>
          </a:p>
        </p:txBody>
      </p:sp>
      <p:pic>
        <p:nvPicPr>
          <p:cNvPr id="10" name="Picture 9" descr="GLOBE Observer screen for &quot;Step 1 - Identify Possible Breeding Habitat&quot;">
            <a:extLst>
              <a:ext uri="{FF2B5EF4-FFF2-40B4-BE49-F238E27FC236}">
                <a16:creationId xmlns:a16="http://schemas.microsoft.com/office/drawing/2014/main" xmlns="" id="{458809E9-F4C2-BB46-A2FF-978247C7C59E}"/>
              </a:ext>
            </a:extLst>
          </p:cNvPr>
          <p:cNvPicPr>
            <a:picLocks noChangeAspect="1"/>
          </p:cNvPicPr>
          <p:nvPr/>
        </p:nvPicPr>
        <p:blipFill>
          <a:blip r:embed="rId4"/>
          <a:stretch>
            <a:fillRect/>
          </a:stretch>
        </p:blipFill>
        <p:spPr>
          <a:xfrm>
            <a:off x="1430490" y="1700083"/>
            <a:ext cx="2789697" cy="4838830"/>
          </a:xfrm>
          <a:prstGeom prst="rect">
            <a:avLst/>
          </a:prstGeom>
          <a:ln>
            <a:noFill/>
          </a:ln>
          <a:effectLst>
            <a:outerShdw blurRad="292100" dist="139700" dir="2700000" algn="tl" rotWithShape="0">
              <a:srgbClr val="333333">
                <a:alpha val="65000"/>
              </a:srgbClr>
            </a:outerShdw>
          </a:effectLst>
        </p:spPr>
      </p:pic>
      <p:cxnSp>
        <p:nvCxnSpPr>
          <p:cNvPr id="16" name="Straight Arrow Connector 15" descr="Arrow going form GLOBE Observer screen where you identify the source of the water, in this case &quot;Container: Artificial&quot;, toward other screen where you pick type of discarded item, in this case a tire. ">
            <a:extLst>
              <a:ext uri="{FF2B5EF4-FFF2-40B4-BE49-F238E27FC236}">
                <a16:creationId xmlns:a16="http://schemas.microsoft.com/office/drawing/2014/main" xmlns="" id="{DE88A826-ADFA-7A49-AEA0-E6B7C7DD0BE4}"/>
              </a:ext>
            </a:extLst>
          </p:cNvPr>
          <p:cNvCxnSpPr/>
          <p:nvPr/>
        </p:nvCxnSpPr>
        <p:spPr>
          <a:xfrm flipV="1">
            <a:off x="4459947" y="4368800"/>
            <a:ext cx="1652986" cy="3556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GLOBE Observer screen to Identify Breeding Habitat, with the question &quot;What is the type of discarded item?&quot; and a photos of 4 options: Can or Bottle, Tire, Old Car or Boat and Trash Container.">
            <a:extLst>
              <a:ext uri="{FF2B5EF4-FFF2-40B4-BE49-F238E27FC236}">
                <a16:creationId xmlns:a16="http://schemas.microsoft.com/office/drawing/2014/main" xmlns="" id="{F4AB88F7-6342-7245-992D-10A7C963B569}"/>
              </a:ext>
            </a:extLst>
          </p:cNvPr>
          <p:cNvPicPr>
            <a:picLocks noChangeAspect="1"/>
          </p:cNvPicPr>
          <p:nvPr/>
        </p:nvPicPr>
        <p:blipFill>
          <a:blip r:embed="rId5"/>
          <a:stretch>
            <a:fillRect/>
          </a:stretch>
        </p:blipFill>
        <p:spPr>
          <a:xfrm>
            <a:off x="6264946" y="2783741"/>
            <a:ext cx="2147959" cy="37551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30674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48</a:t>
            </a:fld>
            <a:endParaRPr lang="en-US" dirty="0"/>
          </a:p>
        </p:txBody>
      </p:sp>
      <p:pic>
        <p:nvPicPr>
          <p:cNvPr id="17" name="Picture 16" descr="Banner:  Hydrosphere-Mosquito Protocol">
            <a:extLst>
              <a:ext uri="{FF2B5EF4-FFF2-40B4-BE49-F238E27FC236}">
                <a16:creationId xmlns:a16="http://schemas.microsoft.com/office/drawing/2014/main" xmlns="" id="{AC4A3056-9647-AF4B-8B27-3F318B4CB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740" y="-44969"/>
            <a:ext cx="7953270" cy="1056292"/>
          </a:xfrm>
          <a:prstGeom prst="rect">
            <a:avLst/>
          </a:prstGeom>
        </p:spPr>
      </p:pic>
      <p:pic>
        <p:nvPicPr>
          <p:cNvPr id="6" name="Picture 5"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970"/>
            <a:ext cx="1190730" cy="7015396"/>
          </a:xfrm>
          <a:prstGeom prst="rect">
            <a:avLst/>
          </a:prstGeom>
        </p:spPr>
      </p:pic>
      <p:sp>
        <p:nvSpPr>
          <p:cNvPr id="2" name="Title 1"/>
          <p:cNvSpPr>
            <a:spLocks noGrp="1"/>
          </p:cNvSpPr>
          <p:nvPr>
            <p:ph type="title"/>
          </p:nvPr>
        </p:nvSpPr>
        <p:spPr/>
        <p:txBody>
          <a:bodyPr>
            <a:normAutofit/>
          </a:bodyPr>
          <a:lstStyle/>
          <a:p>
            <a:r>
              <a:rPr lang="en-US" sz="2800" b="1" dirty="0"/>
              <a:t>Count Larvae</a:t>
            </a:r>
          </a:p>
        </p:txBody>
      </p:sp>
      <p:sp>
        <p:nvSpPr>
          <p:cNvPr id="7" name="TextBox 6">
            <a:extLst>
              <a:ext uri="{FF2B5EF4-FFF2-40B4-BE49-F238E27FC236}">
                <a16:creationId xmlns:a16="http://schemas.microsoft.com/office/drawing/2014/main" xmlns="" id="{7E0777EB-E493-D945-BBE7-902C51C71F43}"/>
              </a:ext>
            </a:extLst>
          </p:cNvPr>
          <p:cNvSpPr txBox="1"/>
          <p:nvPr/>
        </p:nvSpPr>
        <p:spPr>
          <a:xfrm>
            <a:off x="4519436" y="1336336"/>
            <a:ext cx="4162099" cy="5078313"/>
          </a:xfrm>
          <a:prstGeom prst="rect">
            <a:avLst/>
          </a:prstGeom>
          <a:noFill/>
        </p:spPr>
        <p:txBody>
          <a:bodyPr wrap="square" rtlCol="0">
            <a:spAutoFit/>
          </a:bodyPr>
          <a:lstStyle/>
          <a:p>
            <a:r>
              <a:rPr lang="en-US" dirty="0"/>
              <a:t>If possible, count the larvae you see in your habitat. If the water is murky, you will have to count the number after you sample. </a:t>
            </a:r>
          </a:p>
          <a:p>
            <a:endParaRPr lang="en-US" dirty="0"/>
          </a:p>
          <a:p>
            <a:r>
              <a:rPr lang="en-US" dirty="0"/>
              <a:t>For container sites, it is best to try and count all the larvae you can see.</a:t>
            </a:r>
          </a:p>
          <a:p>
            <a:endParaRPr lang="en-US" dirty="0"/>
          </a:p>
          <a:p>
            <a:r>
              <a:rPr lang="en-US" dirty="0"/>
              <a:t>For natural sites, you will have to count the number in your sample, totaling all the larvae from the three dips of approximately a cup of water each time. </a:t>
            </a:r>
          </a:p>
          <a:p>
            <a:endParaRPr lang="en-US" dirty="0"/>
          </a:p>
          <a:p>
            <a:r>
              <a:rPr lang="en-US" dirty="0"/>
              <a:t>You will also be asked to say if you see eggs, adults, and pupae in the sample and environs.</a:t>
            </a:r>
          </a:p>
          <a:p>
            <a:endParaRPr lang="en-US" dirty="0"/>
          </a:p>
          <a:p>
            <a:r>
              <a:rPr lang="en-US" dirty="0"/>
              <a:t> </a:t>
            </a:r>
          </a:p>
        </p:txBody>
      </p:sp>
      <p:pic>
        <p:nvPicPr>
          <p:cNvPr id="11" name="Picture 10" descr="GLOBE Observer App screen for &quot;Step 2- Observe and Count Larvae&quot;.">
            <a:extLst>
              <a:ext uri="{FF2B5EF4-FFF2-40B4-BE49-F238E27FC236}">
                <a16:creationId xmlns:a16="http://schemas.microsoft.com/office/drawing/2014/main" xmlns="" id="{085EF051-474A-824D-A244-6C1B1E00C4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7926" y="1729847"/>
            <a:ext cx="2392848" cy="46357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2661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4</a:t>
            </a:fld>
            <a:endParaRPr lang="en-US" dirty="0"/>
          </a:p>
        </p:txBody>
      </p:sp>
      <p:pic>
        <p:nvPicPr>
          <p:cNvPr id="5" name="Content Placeholder 4"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042" y="-33800"/>
            <a:ext cx="8086958" cy="1025734"/>
          </a:xfrm>
          <a:prstGeom prst="rect">
            <a:avLst/>
          </a:prstGeom>
        </p:spPr>
      </p:pic>
      <p:pic>
        <p:nvPicPr>
          <p:cNvPr id="6" name="Content Placeholder 5" descr="Menu: What is the mosquito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800"/>
            <a:ext cx="1184184" cy="6891800"/>
          </a:xfrm>
          <a:prstGeom prst="rect">
            <a:avLst/>
          </a:prstGeom>
        </p:spPr>
      </p:pic>
      <p:sp>
        <p:nvSpPr>
          <p:cNvPr id="2" name="Title 1"/>
          <p:cNvSpPr>
            <a:spLocks noGrp="1"/>
          </p:cNvSpPr>
          <p:nvPr>
            <p:ph type="title"/>
          </p:nvPr>
        </p:nvSpPr>
        <p:spPr>
          <a:xfrm>
            <a:off x="1220742" y="913606"/>
            <a:ext cx="7886700" cy="874856"/>
          </a:xfrm>
        </p:spPr>
        <p:txBody>
          <a:bodyPr/>
          <a:lstStyle/>
          <a:p>
            <a:r>
              <a:rPr lang="en-US" b="1" dirty="0">
                <a:solidFill>
                  <a:schemeClr val="accent5">
                    <a:lumMod val="75000"/>
                  </a:schemeClr>
                </a:solidFill>
              </a:rPr>
              <a:t>Hydrosphere-Biosphere Connection</a:t>
            </a:r>
          </a:p>
        </p:txBody>
      </p:sp>
      <p:sp>
        <p:nvSpPr>
          <p:cNvPr id="3" name="Content Placeholder 2"/>
          <p:cNvSpPr>
            <a:spLocks noGrp="1"/>
          </p:cNvSpPr>
          <p:nvPr>
            <p:ph sz="half" idx="1"/>
          </p:nvPr>
        </p:nvSpPr>
        <p:spPr>
          <a:xfrm>
            <a:off x="1276441" y="1667015"/>
            <a:ext cx="7238909" cy="4942681"/>
          </a:xfrm>
        </p:spPr>
        <p:txBody>
          <a:bodyPr>
            <a:normAutofit/>
          </a:bodyPr>
          <a:lstStyle/>
          <a:p>
            <a:pPr marL="0" indent="0" algn="just">
              <a:buNone/>
            </a:pPr>
            <a:r>
              <a:rPr lang="en-US" dirty="0">
                <a:solidFill>
                  <a:schemeClr val="tx1"/>
                </a:solidFill>
              </a:rPr>
              <a:t>The egg, larvae and pupae stages of the mosquito life cycle are dependent on water. The GLOBE mosquito larvae protocol focuses on collecting and </a:t>
            </a:r>
            <a:r>
              <a:rPr lang="en-US" b="1" dirty="0"/>
              <a:t>identifying mosquito larvae in standing water.</a:t>
            </a:r>
          </a:p>
          <a:p>
            <a:pPr marL="0" indent="0" algn="just">
              <a:buNone/>
            </a:pPr>
            <a:endParaRPr lang="en-US" b="1" dirty="0"/>
          </a:p>
          <a:p>
            <a:pPr marL="0" indent="0" algn="just">
              <a:buNone/>
            </a:pPr>
            <a:r>
              <a:rPr lang="en-US" b="1" dirty="0">
                <a:solidFill>
                  <a:srgbClr val="FF0000"/>
                </a:solidFill>
              </a:rPr>
              <a:t>Note that handling of eggs and the larvae is safe: the eggs and larvae do not transmit pathogens that result in disease. Only the bites of female mosquitoes transmit pathogens that can cause disease.  </a:t>
            </a:r>
          </a:p>
          <a:p>
            <a:pPr marL="0" indent="0" algn="just">
              <a:buNone/>
            </a:pPr>
            <a:endParaRPr lang="en-US" sz="2000" b="1" dirty="0"/>
          </a:p>
          <a:p>
            <a:endParaRPr lang="en-US" dirty="0"/>
          </a:p>
        </p:txBody>
      </p:sp>
      <p:pic>
        <p:nvPicPr>
          <p:cNvPr id="9" name="Content Placeholder 8" descr="Diagram of the mosquito life cycle, showing an egg raft floating on top of the water surface, a 4th instar larva breathing through its siphon on the water surface, a pupa, and an adult mosquito out of the water.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333591" y="3853371"/>
            <a:ext cx="7181759" cy="2685542"/>
          </a:xfrm>
          <a:prstGeom prst="rect">
            <a:avLst/>
          </a:prstGeom>
        </p:spPr>
      </p:pic>
    </p:spTree>
    <p:extLst>
      <p:ext uri="{BB962C8B-B14F-4D97-AF65-F5344CB8AC3E}">
        <p14:creationId xmlns:p14="http://schemas.microsoft.com/office/powerpoint/2010/main" val="15703075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49</a:t>
            </a:fld>
            <a:endParaRPr lang="en-US" dirty="0"/>
          </a:p>
        </p:txBody>
      </p:sp>
      <p:pic>
        <p:nvPicPr>
          <p:cNvPr id="17" name="Picture 16" descr="Banner:  Hydrosphere-Mosquito Protocol">
            <a:extLst>
              <a:ext uri="{FF2B5EF4-FFF2-40B4-BE49-F238E27FC236}">
                <a16:creationId xmlns:a16="http://schemas.microsoft.com/office/drawing/2014/main" xmlns="" id="{AC4A3056-9647-AF4B-8B27-3F318B4CB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740" y="-44969"/>
            <a:ext cx="7953270" cy="1056292"/>
          </a:xfrm>
          <a:prstGeom prst="rect">
            <a:avLst/>
          </a:prstGeom>
        </p:spPr>
      </p:pic>
      <p:pic>
        <p:nvPicPr>
          <p:cNvPr id="6" name="Picture 5" descr="Menu: Entering data on GLOBE Websi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970"/>
            <a:ext cx="1190730" cy="7015396"/>
          </a:xfrm>
          <a:prstGeom prst="rect">
            <a:avLst/>
          </a:prstGeom>
        </p:spPr>
      </p:pic>
      <p:sp>
        <p:nvSpPr>
          <p:cNvPr id="2" name="Title 1"/>
          <p:cNvSpPr>
            <a:spLocks noGrp="1"/>
          </p:cNvSpPr>
          <p:nvPr>
            <p:ph type="title"/>
          </p:nvPr>
        </p:nvSpPr>
        <p:spPr/>
        <p:txBody>
          <a:bodyPr>
            <a:normAutofit/>
          </a:bodyPr>
          <a:lstStyle/>
          <a:p>
            <a:r>
              <a:rPr lang="en-US" sz="2800" b="1" dirty="0"/>
              <a:t>Photograph Larvae</a:t>
            </a:r>
          </a:p>
        </p:txBody>
      </p:sp>
      <p:sp>
        <p:nvSpPr>
          <p:cNvPr id="7" name="TextBox 6">
            <a:extLst>
              <a:ext uri="{FF2B5EF4-FFF2-40B4-BE49-F238E27FC236}">
                <a16:creationId xmlns:a16="http://schemas.microsoft.com/office/drawing/2014/main" xmlns="" id="{7E0777EB-E493-D945-BBE7-902C51C71F43}"/>
              </a:ext>
            </a:extLst>
          </p:cNvPr>
          <p:cNvSpPr txBox="1"/>
          <p:nvPr/>
        </p:nvSpPr>
        <p:spPr>
          <a:xfrm>
            <a:off x="4606402" y="1181474"/>
            <a:ext cx="4162099" cy="3416320"/>
          </a:xfrm>
          <a:prstGeom prst="rect">
            <a:avLst/>
          </a:prstGeom>
          <a:noFill/>
        </p:spPr>
        <p:txBody>
          <a:bodyPr wrap="square" rtlCol="0">
            <a:spAutoFit/>
          </a:bodyPr>
          <a:lstStyle/>
          <a:p>
            <a:r>
              <a:rPr lang="en-US" dirty="0"/>
              <a:t>The app will ask you to take photographs of a representative larval specimen. The app provides a guide how to best photograph your larva. You can make up to 9 photos of your specimen. You will also be asked to photograph the terminal end of the abdomen where diagnostic features for identification can be observed. </a:t>
            </a:r>
          </a:p>
          <a:p>
            <a:endParaRPr lang="en-US" dirty="0"/>
          </a:p>
          <a:p>
            <a:endParaRPr lang="en-US" dirty="0"/>
          </a:p>
          <a:p>
            <a:endParaRPr lang="en-US" dirty="0"/>
          </a:p>
          <a:p>
            <a:r>
              <a:rPr lang="en-US" dirty="0"/>
              <a:t> </a:t>
            </a:r>
          </a:p>
        </p:txBody>
      </p:sp>
      <p:pic>
        <p:nvPicPr>
          <p:cNvPr id="9" name="Picture 8" descr="GLOBE Observer screen to &quot;Photograph Larva&quot;.">
            <a:extLst>
              <a:ext uri="{FF2B5EF4-FFF2-40B4-BE49-F238E27FC236}">
                <a16:creationId xmlns:a16="http://schemas.microsoft.com/office/drawing/2014/main" xmlns="" id="{8652750A-04A6-0544-853F-8A15853B3A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4302" y="1673009"/>
            <a:ext cx="2257045" cy="4635730"/>
          </a:xfrm>
          <a:prstGeom prst="rect">
            <a:avLst/>
          </a:prstGeom>
          <a:ln>
            <a:noFill/>
          </a:ln>
          <a:effectLst>
            <a:outerShdw blurRad="292100" dist="139700" dir="2700000" algn="tl" rotWithShape="0">
              <a:srgbClr val="333333">
                <a:alpha val="65000"/>
              </a:srgbClr>
            </a:outerShdw>
          </a:effectLst>
        </p:spPr>
      </p:pic>
      <p:pic>
        <p:nvPicPr>
          <p:cNvPr id="10" name="Picture 9" descr="Diagram showing comb scales of larva.">
            <a:extLst>
              <a:ext uri="{FF2B5EF4-FFF2-40B4-BE49-F238E27FC236}">
                <a16:creationId xmlns:a16="http://schemas.microsoft.com/office/drawing/2014/main" xmlns="" id="{1F816E76-255B-8049-AAA5-59F57BFBEBC9}"/>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897085" y="3602813"/>
            <a:ext cx="2618265" cy="2040359"/>
          </a:xfrm>
          <a:prstGeom prst="rect">
            <a:avLst/>
          </a:prstGeom>
        </p:spPr>
      </p:pic>
      <p:sp>
        <p:nvSpPr>
          <p:cNvPr id="5" name="TextBox 4">
            <a:extLst>
              <a:ext uri="{FF2B5EF4-FFF2-40B4-BE49-F238E27FC236}">
                <a16:creationId xmlns:a16="http://schemas.microsoft.com/office/drawing/2014/main" xmlns="" id="{EF1FD8E3-D82A-7441-91C1-F0870F5E324B}"/>
              </a:ext>
            </a:extLst>
          </p:cNvPr>
          <p:cNvSpPr txBox="1"/>
          <p:nvPr/>
        </p:nvSpPr>
        <p:spPr>
          <a:xfrm>
            <a:off x="4348793" y="5706228"/>
            <a:ext cx="4795207" cy="923330"/>
          </a:xfrm>
          <a:prstGeom prst="rect">
            <a:avLst/>
          </a:prstGeom>
          <a:noFill/>
        </p:spPr>
        <p:txBody>
          <a:bodyPr wrap="square" rtlCol="0">
            <a:spAutoFit/>
          </a:bodyPr>
          <a:lstStyle/>
          <a:p>
            <a:r>
              <a:rPr lang="en-US" b="1" dirty="0">
                <a:solidFill>
                  <a:srgbClr val="FF0000"/>
                </a:solidFill>
              </a:rPr>
              <a:t>Tip: These photos serve as photo voucher specimens and will be uploaded as metadata, so scientists can check the data.</a:t>
            </a:r>
          </a:p>
        </p:txBody>
      </p:sp>
    </p:spTree>
    <p:extLst>
      <p:ext uri="{BB962C8B-B14F-4D97-AF65-F5344CB8AC3E}">
        <p14:creationId xmlns:p14="http://schemas.microsoft.com/office/powerpoint/2010/main" val="19148641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50</a:t>
            </a:fld>
            <a:endParaRPr lang="en-US" dirty="0"/>
          </a:p>
        </p:txBody>
      </p:sp>
      <p:pic>
        <p:nvPicPr>
          <p:cNvPr id="17" name="Picture 16" descr="Banner:  Hydrosphere-Mosquito Protocol">
            <a:extLst>
              <a:ext uri="{FF2B5EF4-FFF2-40B4-BE49-F238E27FC236}">
                <a16:creationId xmlns:a16="http://schemas.microsoft.com/office/drawing/2014/main" xmlns="" id="{AC4A3056-9647-AF4B-8B27-3F318B4CB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740" y="-44969"/>
            <a:ext cx="7953270" cy="1056292"/>
          </a:xfrm>
          <a:prstGeom prst="rect">
            <a:avLst/>
          </a:prstGeom>
        </p:spPr>
      </p:pic>
      <p:pic>
        <p:nvPicPr>
          <p:cNvPr id="6" name="Picture 5" descr="Menu: Entering data on GLOBE Websi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970"/>
            <a:ext cx="1190730" cy="7015396"/>
          </a:xfrm>
          <a:prstGeom prst="rect">
            <a:avLst/>
          </a:prstGeom>
        </p:spPr>
      </p:pic>
      <p:sp>
        <p:nvSpPr>
          <p:cNvPr id="2" name="Title 1"/>
          <p:cNvSpPr>
            <a:spLocks noGrp="1"/>
          </p:cNvSpPr>
          <p:nvPr>
            <p:ph type="title"/>
          </p:nvPr>
        </p:nvSpPr>
        <p:spPr>
          <a:xfrm>
            <a:off x="1175740" y="673555"/>
            <a:ext cx="7886700" cy="1325563"/>
          </a:xfrm>
        </p:spPr>
        <p:txBody>
          <a:bodyPr>
            <a:normAutofit/>
          </a:bodyPr>
          <a:lstStyle/>
          <a:p>
            <a:r>
              <a:rPr lang="en-US" sz="2800" b="1" dirty="0"/>
              <a:t>Identify Larvae </a:t>
            </a:r>
          </a:p>
        </p:txBody>
      </p:sp>
      <p:sp>
        <p:nvSpPr>
          <p:cNvPr id="7" name="TextBox 6">
            <a:extLst>
              <a:ext uri="{FF2B5EF4-FFF2-40B4-BE49-F238E27FC236}">
                <a16:creationId xmlns:a16="http://schemas.microsoft.com/office/drawing/2014/main" xmlns="" id="{7E0777EB-E493-D945-BBE7-902C51C71F43}"/>
              </a:ext>
            </a:extLst>
          </p:cNvPr>
          <p:cNvSpPr txBox="1"/>
          <p:nvPr/>
        </p:nvSpPr>
        <p:spPr>
          <a:xfrm>
            <a:off x="4606402" y="1181474"/>
            <a:ext cx="4162099" cy="2031325"/>
          </a:xfrm>
          <a:prstGeom prst="rect">
            <a:avLst/>
          </a:prstGeom>
          <a:noFill/>
        </p:spPr>
        <p:txBody>
          <a:bodyPr wrap="square" rtlCol="0">
            <a:spAutoFit/>
          </a:bodyPr>
          <a:lstStyle/>
          <a:p>
            <a:r>
              <a:rPr lang="en-US" dirty="0"/>
              <a:t>Your photograph is uploaded in to the app and you can compare your specimen with descriptions and diagrams.</a:t>
            </a:r>
          </a:p>
          <a:p>
            <a:endParaRPr lang="en-US" dirty="0"/>
          </a:p>
          <a:p>
            <a:endParaRPr lang="en-US" dirty="0"/>
          </a:p>
          <a:p>
            <a:endParaRPr lang="en-US" dirty="0"/>
          </a:p>
          <a:p>
            <a:r>
              <a:rPr lang="en-US" dirty="0"/>
              <a:t> </a:t>
            </a:r>
          </a:p>
        </p:txBody>
      </p:sp>
      <p:pic>
        <p:nvPicPr>
          <p:cNvPr id="11" name="Picture 10" descr="GLOBE observer screen when uploading photo of larva.">
            <a:extLst>
              <a:ext uri="{FF2B5EF4-FFF2-40B4-BE49-F238E27FC236}">
                <a16:creationId xmlns:a16="http://schemas.microsoft.com/office/drawing/2014/main" xmlns="" id="{0488A861-816B-914F-8094-2B00CCFAE5A4}"/>
              </a:ext>
            </a:extLst>
          </p:cNvPr>
          <p:cNvPicPr>
            <a:picLocks noChangeAspect="1"/>
          </p:cNvPicPr>
          <p:nvPr/>
        </p:nvPicPr>
        <p:blipFill>
          <a:blip r:embed="rId5"/>
          <a:stretch>
            <a:fillRect/>
          </a:stretch>
        </p:blipFill>
        <p:spPr>
          <a:xfrm>
            <a:off x="1500218" y="1729846"/>
            <a:ext cx="2516595" cy="4365911"/>
          </a:xfrm>
          <a:prstGeom prst="rect">
            <a:avLst/>
          </a:prstGeom>
          <a:ln>
            <a:noFill/>
          </a:ln>
          <a:effectLst>
            <a:outerShdw blurRad="292100" dist="139700" dir="2700000" algn="tl" rotWithShape="0">
              <a:srgbClr val="333333">
                <a:alpha val="65000"/>
              </a:srgbClr>
            </a:outerShdw>
          </a:effectLst>
        </p:spPr>
      </p:pic>
      <p:pic>
        <p:nvPicPr>
          <p:cNvPr id="12" name="Picture 11" descr="Mosquito larvae.">
            <a:extLst>
              <a:ext uri="{FF2B5EF4-FFF2-40B4-BE49-F238E27FC236}">
                <a16:creationId xmlns:a16="http://schemas.microsoft.com/office/drawing/2014/main" xmlns="" id="{2CC2C83C-1E1A-F344-806D-8A36D76292EC}"/>
              </a:ext>
            </a:extLst>
          </p:cNvPr>
          <p:cNvPicPr>
            <a:picLocks noChangeAspect="1"/>
          </p:cNvPicPr>
          <p:nvPr/>
        </p:nvPicPr>
        <p:blipFill>
          <a:blip r:embed="rId6"/>
          <a:stretch>
            <a:fillRect/>
          </a:stretch>
        </p:blipFill>
        <p:spPr>
          <a:xfrm>
            <a:off x="1925019" y="4868286"/>
            <a:ext cx="1715652" cy="1244099"/>
          </a:xfrm>
          <a:prstGeom prst="rect">
            <a:avLst/>
          </a:prstGeom>
        </p:spPr>
      </p:pic>
      <p:pic>
        <p:nvPicPr>
          <p:cNvPr id="13" name="Picture 12" descr="GLOBE Observer screen showing a picture of Siphon Shape with description: The mosquito larvae siphon can take different shapes. Some are modified for piercing (pointed), others are cylindrical or spindle-shaped. Examine the shape of the siphon in your photographs and determine if the siphon is pointed, or if it is cylindrical or spindle-shaped.">
            <a:extLst>
              <a:ext uri="{FF2B5EF4-FFF2-40B4-BE49-F238E27FC236}">
                <a16:creationId xmlns:a16="http://schemas.microsoft.com/office/drawing/2014/main" xmlns="" id="{7F1B128D-2F7E-6E41-93FB-B6C6C5819D84}"/>
              </a:ext>
            </a:extLst>
          </p:cNvPr>
          <p:cNvPicPr>
            <a:picLocks noChangeAspect="1"/>
          </p:cNvPicPr>
          <p:nvPr/>
        </p:nvPicPr>
        <p:blipFill>
          <a:blip r:embed="rId7"/>
          <a:stretch>
            <a:fillRect/>
          </a:stretch>
        </p:blipFill>
        <p:spPr>
          <a:xfrm>
            <a:off x="5775650" y="2197136"/>
            <a:ext cx="1823601" cy="3190160"/>
          </a:xfrm>
          <a:prstGeom prst="rect">
            <a:avLst/>
          </a:prstGeom>
          <a:ln>
            <a:noFill/>
          </a:ln>
          <a:effectLst>
            <a:outerShdw blurRad="292100" dist="139700" dir="2700000" algn="tl" rotWithShape="0">
              <a:srgbClr val="333333">
                <a:alpha val="65000"/>
              </a:srgbClr>
            </a:outerShdw>
          </a:effectLst>
        </p:spPr>
      </p:pic>
      <p:cxnSp>
        <p:nvCxnSpPr>
          <p:cNvPr id="14" name="Straight Arrow Connector 13" descr="Arrow pointing to larva photo uploaded on GLOBE Observer screen.">
            <a:extLst>
              <a:ext uri="{FF2B5EF4-FFF2-40B4-BE49-F238E27FC236}">
                <a16:creationId xmlns:a16="http://schemas.microsoft.com/office/drawing/2014/main" xmlns="" id="{EE9C9C59-0B7F-574D-A6DC-2B006B9AD85C}"/>
              </a:ext>
            </a:extLst>
          </p:cNvPr>
          <p:cNvCxnSpPr/>
          <p:nvPr/>
        </p:nvCxnSpPr>
        <p:spPr>
          <a:xfrm flipH="1">
            <a:off x="3382176" y="2121434"/>
            <a:ext cx="2191446" cy="336890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131F98E9-7D8C-5242-A132-4B2F0437FFA0}"/>
              </a:ext>
            </a:extLst>
          </p:cNvPr>
          <p:cNvSpPr txBox="1"/>
          <p:nvPr/>
        </p:nvSpPr>
        <p:spPr>
          <a:xfrm>
            <a:off x="4310425" y="5528865"/>
            <a:ext cx="4754050" cy="1200329"/>
          </a:xfrm>
          <a:prstGeom prst="rect">
            <a:avLst/>
          </a:prstGeom>
          <a:noFill/>
        </p:spPr>
        <p:txBody>
          <a:bodyPr wrap="square" rtlCol="0">
            <a:spAutoFit/>
          </a:bodyPr>
          <a:lstStyle/>
          <a:p>
            <a:r>
              <a:rPr lang="en-US" dirty="0"/>
              <a:t>In the example to the left, the uploaded photograph has a cylindrical long siphon, indicative of </a:t>
            </a:r>
            <a:r>
              <a:rPr lang="en-US" i="1" dirty="0"/>
              <a:t>Culex, </a:t>
            </a:r>
            <a:r>
              <a:rPr lang="en-US" dirty="0"/>
              <a:t>not spindle shaped, like the example photo.</a:t>
            </a:r>
          </a:p>
        </p:txBody>
      </p:sp>
    </p:spTree>
    <p:extLst>
      <p:ext uri="{BB962C8B-B14F-4D97-AF65-F5344CB8AC3E}">
        <p14:creationId xmlns:p14="http://schemas.microsoft.com/office/powerpoint/2010/main" val="16541461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51</a:t>
            </a:fld>
            <a:endParaRPr lang="en-US" dirty="0"/>
          </a:p>
        </p:txBody>
      </p:sp>
      <p:pic>
        <p:nvPicPr>
          <p:cNvPr id="17" name="Picture 16" descr="Banner:  Hydrosphere-Mosquito Protocol">
            <a:extLst>
              <a:ext uri="{FF2B5EF4-FFF2-40B4-BE49-F238E27FC236}">
                <a16:creationId xmlns:a16="http://schemas.microsoft.com/office/drawing/2014/main" xmlns="" id="{AC4A3056-9647-AF4B-8B27-3F318B4CB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740" y="-44969"/>
            <a:ext cx="7953270" cy="1056292"/>
          </a:xfrm>
          <a:prstGeom prst="rect">
            <a:avLst/>
          </a:prstGeom>
        </p:spPr>
      </p:pic>
      <p:pic>
        <p:nvPicPr>
          <p:cNvPr id="6" name="Picture 5"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970"/>
            <a:ext cx="1190730" cy="7015396"/>
          </a:xfrm>
          <a:prstGeom prst="rect">
            <a:avLst/>
          </a:prstGeom>
        </p:spPr>
      </p:pic>
      <p:sp>
        <p:nvSpPr>
          <p:cNvPr id="2" name="Title 1"/>
          <p:cNvSpPr>
            <a:spLocks noGrp="1"/>
          </p:cNvSpPr>
          <p:nvPr>
            <p:ph type="title"/>
          </p:nvPr>
        </p:nvSpPr>
        <p:spPr/>
        <p:txBody>
          <a:bodyPr>
            <a:normAutofit/>
          </a:bodyPr>
          <a:lstStyle/>
          <a:p>
            <a:r>
              <a:rPr lang="en-US" sz="2800" b="1" dirty="0"/>
              <a:t>Site mitigation</a:t>
            </a:r>
          </a:p>
        </p:txBody>
      </p:sp>
      <p:sp>
        <p:nvSpPr>
          <p:cNvPr id="7" name="TextBox 6">
            <a:extLst>
              <a:ext uri="{FF2B5EF4-FFF2-40B4-BE49-F238E27FC236}">
                <a16:creationId xmlns:a16="http://schemas.microsoft.com/office/drawing/2014/main" xmlns="" id="{7E0777EB-E493-D945-BBE7-902C51C71F43}"/>
              </a:ext>
            </a:extLst>
          </p:cNvPr>
          <p:cNvSpPr txBox="1"/>
          <p:nvPr/>
        </p:nvSpPr>
        <p:spPr>
          <a:xfrm>
            <a:off x="4376900" y="1162088"/>
            <a:ext cx="4360700" cy="5632311"/>
          </a:xfrm>
          <a:prstGeom prst="rect">
            <a:avLst/>
          </a:prstGeom>
          <a:noFill/>
        </p:spPr>
        <p:txBody>
          <a:bodyPr wrap="square" rtlCol="0">
            <a:spAutoFit/>
          </a:bodyPr>
          <a:lstStyle/>
          <a:p>
            <a:r>
              <a:rPr lang="en-US" dirty="0"/>
              <a:t>Every site that is taken out of use by users is recorded in the app. </a:t>
            </a:r>
          </a:p>
          <a:p>
            <a:endParaRPr lang="en-US" dirty="0"/>
          </a:p>
          <a:p>
            <a:r>
              <a:rPr lang="en-US" dirty="0"/>
              <a:t>If it is a container site, you can take it out of use by mother mosquitoes by dumping out the water and picking up trash. </a:t>
            </a:r>
          </a:p>
          <a:p>
            <a:endParaRPr lang="en-US" dirty="0"/>
          </a:p>
          <a:p>
            <a:r>
              <a:rPr lang="en-US" dirty="0"/>
              <a:t>For water storage containers  you can cover the opening with a net or a lid. </a:t>
            </a:r>
          </a:p>
          <a:p>
            <a:endParaRPr lang="en-US" dirty="0"/>
          </a:p>
          <a:p>
            <a:r>
              <a:rPr lang="en-US" dirty="0"/>
              <a:t>For natural breeding sites, such as a pond or lake, you do not mitigate. If you have found a natural habitat with mosquito vectors you can contact your mosquito control agency. </a:t>
            </a:r>
          </a:p>
          <a:p>
            <a:endParaRPr lang="en-US" dirty="0"/>
          </a:p>
          <a:p>
            <a:r>
              <a:rPr lang="en-US" dirty="0"/>
              <a:t>Remember that most mosquito species do not transmit pathogens- they play a vital role in the ecosystem- feeding birds, bats and amphibians, as well as pollenating plants!</a:t>
            </a:r>
          </a:p>
          <a:p>
            <a:endParaRPr lang="en-US" dirty="0"/>
          </a:p>
        </p:txBody>
      </p:sp>
      <p:pic>
        <p:nvPicPr>
          <p:cNvPr id="15" name="Picture 14" descr="GLOBE Observer screen for Step 4 - Eliminate Breeding Grounds.">
            <a:extLst>
              <a:ext uri="{FF2B5EF4-FFF2-40B4-BE49-F238E27FC236}">
                <a16:creationId xmlns:a16="http://schemas.microsoft.com/office/drawing/2014/main" xmlns="" id="{48892CB0-F35E-0341-82E5-D0FB7391C1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7488" y="1661598"/>
            <a:ext cx="2375548" cy="46947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45384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52</a:t>
            </a:fld>
            <a:endParaRPr lang="en-US" dirty="0"/>
          </a:p>
        </p:txBody>
      </p:sp>
      <p:pic>
        <p:nvPicPr>
          <p:cNvPr id="6" name="Picture 5"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800" y="-14991"/>
            <a:ext cx="7950200" cy="1028677"/>
          </a:xfrm>
          <a:prstGeom prst="rect">
            <a:avLst/>
          </a:prstGeom>
        </p:spPr>
      </p:pic>
      <p:pic>
        <p:nvPicPr>
          <p:cNvPr id="5" name="Picture 4"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0"/>
            <a:ext cx="1214203" cy="6929842"/>
          </a:xfrm>
          <a:prstGeom prst="rect">
            <a:avLst/>
          </a:prstGeom>
        </p:spPr>
      </p:pic>
      <p:sp>
        <p:nvSpPr>
          <p:cNvPr id="2" name="Title 1"/>
          <p:cNvSpPr>
            <a:spLocks noGrp="1"/>
          </p:cNvSpPr>
          <p:nvPr>
            <p:ph type="title"/>
          </p:nvPr>
        </p:nvSpPr>
        <p:spPr>
          <a:xfrm>
            <a:off x="1362726" y="1278470"/>
            <a:ext cx="7886700" cy="1325563"/>
          </a:xfrm>
        </p:spPr>
        <p:txBody>
          <a:bodyPr>
            <a:normAutofit fontScale="90000"/>
          </a:bodyPr>
          <a:lstStyle/>
          <a:p>
            <a:r>
              <a:rPr lang="en-US" b="1" dirty="0">
                <a:solidFill>
                  <a:srgbClr val="000072"/>
                </a:solidFill>
              </a:rPr>
              <a:t>Visualize and Retrieve Data-1</a:t>
            </a:r>
            <a:br>
              <a:rPr lang="en-US" b="1" dirty="0">
                <a:solidFill>
                  <a:srgbClr val="00007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endParaRPr lang="en-US" dirty="0"/>
          </a:p>
        </p:txBody>
      </p:sp>
      <p:sp>
        <p:nvSpPr>
          <p:cNvPr id="7" name="TextBox 6"/>
          <p:cNvSpPr txBox="1"/>
          <p:nvPr/>
        </p:nvSpPr>
        <p:spPr>
          <a:xfrm>
            <a:off x="1456856" y="1435410"/>
            <a:ext cx="7349214" cy="1508105"/>
          </a:xfrm>
          <a:prstGeom prst="rect">
            <a:avLst/>
          </a:prstGeom>
          <a:noFill/>
        </p:spPr>
        <p:txBody>
          <a:bodyPr wrap="square" rtlCol="0">
            <a:spAutoFit/>
          </a:bodyPr>
          <a:lstStyle/>
          <a:p>
            <a:pPr lvl="0"/>
            <a:endParaRPr lang="en-US" sz="2000" dirty="0"/>
          </a:p>
          <a:p>
            <a:pPr algn="just">
              <a:spcAft>
                <a:spcPts val="600"/>
              </a:spcAft>
            </a:pPr>
            <a:r>
              <a:rPr lang="en-US" dirty="0"/>
              <a:t>GLOBE provides the ability to view and interact with data measured across the world. Select our </a:t>
            </a:r>
            <a:r>
              <a:rPr lang="en-US" dirty="0">
                <a:hlinkClick r:id="rId4"/>
              </a:rPr>
              <a:t>visualization tool</a:t>
            </a:r>
            <a:r>
              <a:rPr lang="en-US" dirty="0"/>
              <a:t> to map, graph, filter and export data that have been measured across GLOBE protocols since 1995. Here are screenshots of the steps you will use when you use the visualization tool.</a:t>
            </a:r>
          </a:p>
        </p:txBody>
      </p:sp>
      <p:pic>
        <p:nvPicPr>
          <p:cNvPr id="14" name="Content Placeholder 13" descr="GLOBE Visualization System screen showing world measurements for breeding sites mitigated, genera and habitats.">
            <a:extLst>
              <a:ext uri="{FF2B5EF4-FFF2-40B4-BE49-F238E27FC236}">
                <a16:creationId xmlns:a16="http://schemas.microsoft.com/office/drawing/2014/main" xmlns="" id="{FBF2152D-47E1-8143-BA36-3704F3975AFB}"/>
              </a:ext>
            </a:extLst>
          </p:cNvPr>
          <p:cNvPicPr>
            <a:picLocks noGrp="1" noChangeAspect="1"/>
          </p:cNvPicPr>
          <p:nvPr>
            <p:ph sz="half" idx="2"/>
          </p:nvPr>
        </p:nvPicPr>
        <p:blipFill>
          <a:blip r:embed="rId5"/>
          <a:stretch>
            <a:fillRect/>
          </a:stretch>
        </p:blipFill>
        <p:spPr>
          <a:xfrm>
            <a:off x="2072217" y="2968039"/>
            <a:ext cx="5310716" cy="2870181"/>
          </a:xfrm>
          <a:prstGeom prst="rect">
            <a:avLst/>
          </a:prstGeom>
        </p:spPr>
      </p:pic>
      <p:sp>
        <p:nvSpPr>
          <p:cNvPr id="9" name="Rectangle 8"/>
          <p:cNvSpPr/>
          <p:nvPr/>
        </p:nvSpPr>
        <p:spPr>
          <a:xfrm>
            <a:off x="1456855" y="5987019"/>
            <a:ext cx="7209514" cy="369332"/>
          </a:xfrm>
          <a:prstGeom prst="rect">
            <a:avLst/>
          </a:prstGeom>
        </p:spPr>
        <p:txBody>
          <a:bodyPr wrap="square">
            <a:spAutoFit/>
          </a:bodyPr>
          <a:lstStyle/>
          <a:p>
            <a:r>
              <a:rPr lang="en-US" dirty="0">
                <a:hlinkClick r:id="rId6"/>
              </a:rPr>
              <a:t>Link</a:t>
            </a:r>
            <a:r>
              <a:rPr lang="en-US" dirty="0"/>
              <a:t> to step-by-step tutorial on using the GLOBE Data Visualization Tool</a:t>
            </a:r>
          </a:p>
        </p:txBody>
      </p:sp>
    </p:spTree>
    <p:extLst>
      <p:ext uri="{BB962C8B-B14F-4D97-AF65-F5344CB8AC3E}">
        <p14:creationId xmlns:p14="http://schemas.microsoft.com/office/powerpoint/2010/main" val="20661492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53</a:t>
            </a:fld>
            <a:endParaRPr lang="en-US" dirty="0"/>
          </a:p>
        </p:txBody>
      </p:sp>
      <p:pic>
        <p:nvPicPr>
          <p:cNvPr id="6" name="Picture 5"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800" y="-14991"/>
            <a:ext cx="7950200" cy="1028677"/>
          </a:xfrm>
          <a:prstGeom prst="rect">
            <a:avLst/>
          </a:prstGeom>
        </p:spPr>
      </p:pic>
      <p:pic>
        <p:nvPicPr>
          <p:cNvPr id="5" name="Picture 4"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0"/>
            <a:ext cx="1214203" cy="6929842"/>
          </a:xfrm>
          <a:prstGeom prst="rect">
            <a:avLst/>
          </a:prstGeom>
        </p:spPr>
      </p:pic>
      <p:sp>
        <p:nvSpPr>
          <p:cNvPr id="2" name="Title 1"/>
          <p:cNvSpPr>
            <a:spLocks noGrp="1"/>
          </p:cNvSpPr>
          <p:nvPr>
            <p:ph type="title"/>
          </p:nvPr>
        </p:nvSpPr>
        <p:spPr>
          <a:xfrm>
            <a:off x="1456855" y="1318552"/>
            <a:ext cx="7886700" cy="1325563"/>
          </a:xfrm>
        </p:spPr>
        <p:txBody>
          <a:bodyPr>
            <a:normAutofit fontScale="90000"/>
          </a:bodyPr>
          <a:lstStyle/>
          <a:p>
            <a:r>
              <a:rPr lang="en-US" b="1" dirty="0">
                <a:solidFill>
                  <a:srgbClr val="000072"/>
                </a:solidFill>
              </a:rPr>
              <a:t>Visualize and Retrieve Data-2</a:t>
            </a:r>
            <a:br>
              <a:rPr lang="en-US" b="1" dirty="0">
                <a:solidFill>
                  <a:srgbClr val="00007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endParaRPr lang="en-US" dirty="0"/>
          </a:p>
        </p:txBody>
      </p:sp>
      <p:sp>
        <p:nvSpPr>
          <p:cNvPr id="7" name="TextBox 6"/>
          <p:cNvSpPr txBox="1"/>
          <p:nvPr/>
        </p:nvSpPr>
        <p:spPr>
          <a:xfrm>
            <a:off x="1456855" y="1690008"/>
            <a:ext cx="7349214" cy="954107"/>
          </a:xfrm>
          <a:prstGeom prst="rect">
            <a:avLst/>
          </a:prstGeom>
          <a:noFill/>
        </p:spPr>
        <p:txBody>
          <a:bodyPr wrap="square" rtlCol="0">
            <a:spAutoFit/>
          </a:bodyPr>
          <a:lstStyle/>
          <a:p>
            <a:r>
              <a:rPr lang="en-US" dirty="0"/>
              <a:t>Go to globe.gov and on the menu, select GLOBE data and click on “Visualize Data”.</a:t>
            </a:r>
          </a:p>
          <a:p>
            <a:pPr lvl="0"/>
            <a:endParaRPr lang="en-US" sz="2000" dirty="0"/>
          </a:p>
        </p:txBody>
      </p:sp>
      <p:pic>
        <p:nvPicPr>
          <p:cNvPr id="12" name="Content Placeholder 11" descr="GLOBE web site home page with drop-down menu for GLOBE Data selected.">
            <a:extLst>
              <a:ext uri="{FF2B5EF4-FFF2-40B4-BE49-F238E27FC236}">
                <a16:creationId xmlns:a16="http://schemas.microsoft.com/office/drawing/2014/main" xmlns="" id="{3C96F845-6E61-3146-A198-3F1B4FAA42DD}"/>
              </a:ext>
            </a:extLst>
          </p:cNvPr>
          <p:cNvPicPr>
            <a:picLocks noGrp="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940560" y="2468880"/>
            <a:ext cx="6351214" cy="3744913"/>
          </a:xfrm>
          <a:prstGeom prst="rect">
            <a:avLst/>
          </a:prstGeom>
        </p:spPr>
      </p:pic>
    </p:spTree>
    <p:extLst>
      <p:ext uri="{BB962C8B-B14F-4D97-AF65-F5344CB8AC3E}">
        <p14:creationId xmlns:p14="http://schemas.microsoft.com/office/powerpoint/2010/main" val="4532604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54</a:t>
            </a:fld>
            <a:endParaRPr lang="en-US" dirty="0"/>
          </a:p>
        </p:txBody>
      </p:sp>
      <p:pic>
        <p:nvPicPr>
          <p:cNvPr id="6" name="Picture 5"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800" y="-14991"/>
            <a:ext cx="7950200" cy="1028677"/>
          </a:xfrm>
          <a:prstGeom prst="rect">
            <a:avLst/>
          </a:prstGeom>
        </p:spPr>
      </p:pic>
      <p:pic>
        <p:nvPicPr>
          <p:cNvPr id="5" name="Picture 4"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0"/>
            <a:ext cx="1214203" cy="6929842"/>
          </a:xfrm>
          <a:prstGeom prst="rect">
            <a:avLst/>
          </a:prstGeom>
        </p:spPr>
      </p:pic>
      <p:sp>
        <p:nvSpPr>
          <p:cNvPr id="2" name="Title 1"/>
          <p:cNvSpPr>
            <a:spLocks noGrp="1"/>
          </p:cNvSpPr>
          <p:nvPr>
            <p:ph type="title"/>
          </p:nvPr>
        </p:nvSpPr>
        <p:spPr>
          <a:xfrm>
            <a:off x="1456855" y="1318552"/>
            <a:ext cx="7886700" cy="1325563"/>
          </a:xfrm>
        </p:spPr>
        <p:txBody>
          <a:bodyPr>
            <a:normAutofit fontScale="90000"/>
          </a:bodyPr>
          <a:lstStyle/>
          <a:p>
            <a:r>
              <a:rPr lang="en-US" b="1" dirty="0">
                <a:solidFill>
                  <a:srgbClr val="000072"/>
                </a:solidFill>
              </a:rPr>
              <a:t>Visualize and Retrieve Data-3</a:t>
            </a:r>
            <a:br>
              <a:rPr lang="en-US" b="1" dirty="0">
                <a:solidFill>
                  <a:srgbClr val="00007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endParaRPr lang="en-US" dirty="0"/>
          </a:p>
        </p:txBody>
      </p:sp>
      <p:sp>
        <p:nvSpPr>
          <p:cNvPr id="7" name="TextBox 6"/>
          <p:cNvSpPr txBox="1"/>
          <p:nvPr/>
        </p:nvSpPr>
        <p:spPr>
          <a:xfrm>
            <a:off x="1456855" y="1690008"/>
            <a:ext cx="7349214" cy="1508105"/>
          </a:xfrm>
          <a:prstGeom prst="rect">
            <a:avLst/>
          </a:prstGeom>
          <a:noFill/>
        </p:spPr>
        <p:txBody>
          <a:bodyPr wrap="square" rtlCol="0">
            <a:spAutoFit/>
          </a:bodyPr>
          <a:lstStyle/>
          <a:p>
            <a:pPr lvl="0" fontAlgn="base"/>
            <a:r>
              <a:rPr lang="en-US" dirty="0"/>
              <a:t>Select the data layer icon, and you will see the protocol layers. Select Hydrosphere.</a:t>
            </a:r>
          </a:p>
          <a:p>
            <a:pPr lvl="0" fontAlgn="base"/>
            <a:r>
              <a:rPr lang="en-US" dirty="0"/>
              <a:t>Select “Data Counts” if you want to see all the data available within a range, or select a single day.</a:t>
            </a:r>
          </a:p>
          <a:p>
            <a:pPr lvl="0"/>
            <a:endParaRPr lang="en-US" sz="2000" dirty="0"/>
          </a:p>
        </p:txBody>
      </p:sp>
      <p:pic>
        <p:nvPicPr>
          <p:cNvPr id="10" name="Content Placeholder 9" descr="GLOBE Visualization system screen with Protocol Layers drop down menu selected.">
            <a:extLst>
              <a:ext uri="{FF2B5EF4-FFF2-40B4-BE49-F238E27FC236}">
                <a16:creationId xmlns:a16="http://schemas.microsoft.com/office/drawing/2014/main" xmlns="" id="{B40EAE99-15A0-1E4B-9B40-C71582C479B1}"/>
              </a:ext>
            </a:extLst>
          </p:cNvPr>
          <p:cNvPicPr>
            <a:picLocks noGrp="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456855" y="2851189"/>
            <a:ext cx="6618817" cy="3870287"/>
          </a:xfrm>
          <a:prstGeom prst="rect">
            <a:avLst/>
          </a:prstGeom>
        </p:spPr>
      </p:pic>
    </p:spTree>
    <p:extLst>
      <p:ext uri="{BB962C8B-B14F-4D97-AF65-F5344CB8AC3E}">
        <p14:creationId xmlns:p14="http://schemas.microsoft.com/office/powerpoint/2010/main" val="11108193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55</a:t>
            </a:fld>
            <a:endParaRPr lang="en-US" dirty="0"/>
          </a:p>
        </p:txBody>
      </p:sp>
      <p:pic>
        <p:nvPicPr>
          <p:cNvPr id="6" name="Picture 5"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800" y="-14991"/>
            <a:ext cx="7950200" cy="1028677"/>
          </a:xfrm>
          <a:prstGeom prst="rect">
            <a:avLst/>
          </a:prstGeom>
        </p:spPr>
      </p:pic>
      <p:pic>
        <p:nvPicPr>
          <p:cNvPr id="5" name="Picture 4"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0"/>
            <a:ext cx="1214203" cy="6929842"/>
          </a:xfrm>
          <a:prstGeom prst="rect">
            <a:avLst/>
          </a:prstGeom>
        </p:spPr>
      </p:pic>
      <p:sp>
        <p:nvSpPr>
          <p:cNvPr id="2" name="Title 1"/>
          <p:cNvSpPr>
            <a:spLocks noGrp="1"/>
          </p:cNvSpPr>
          <p:nvPr>
            <p:ph type="title"/>
          </p:nvPr>
        </p:nvSpPr>
        <p:spPr>
          <a:xfrm>
            <a:off x="1456855" y="1318552"/>
            <a:ext cx="7886700" cy="1325563"/>
          </a:xfrm>
        </p:spPr>
        <p:txBody>
          <a:bodyPr>
            <a:normAutofit fontScale="90000"/>
          </a:bodyPr>
          <a:lstStyle/>
          <a:p>
            <a:r>
              <a:rPr lang="en-US" b="1" dirty="0">
                <a:solidFill>
                  <a:srgbClr val="000072"/>
                </a:solidFill>
              </a:rPr>
              <a:t>Visualize and Retrieve Data-4</a:t>
            </a:r>
            <a:br>
              <a:rPr lang="en-US" b="1" dirty="0">
                <a:solidFill>
                  <a:srgbClr val="00007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endParaRPr lang="en-US" dirty="0"/>
          </a:p>
        </p:txBody>
      </p:sp>
      <p:sp>
        <p:nvSpPr>
          <p:cNvPr id="7" name="TextBox 6"/>
          <p:cNvSpPr txBox="1"/>
          <p:nvPr/>
        </p:nvSpPr>
        <p:spPr>
          <a:xfrm>
            <a:off x="1456855" y="1690008"/>
            <a:ext cx="7349214" cy="954107"/>
          </a:xfrm>
          <a:prstGeom prst="rect">
            <a:avLst/>
          </a:prstGeom>
          <a:noFill/>
        </p:spPr>
        <p:txBody>
          <a:bodyPr wrap="square" rtlCol="0">
            <a:spAutoFit/>
          </a:bodyPr>
          <a:lstStyle/>
          <a:p>
            <a:pPr lvl="0" fontAlgn="base"/>
            <a:r>
              <a:rPr lang="en-US" dirty="0"/>
              <a:t>In Hydrosphere, select Mosquito Habitat Mapper and the fields you want to examine. </a:t>
            </a:r>
          </a:p>
          <a:p>
            <a:pPr lvl="0"/>
            <a:endParaRPr lang="en-US" sz="2000" dirty="0"/>
          </a:p>
        </p:txBody>
      </p:sp>
      <p:pic>
        <p:nvPicPr>
          <p:cNvPr id="11" name="Content Placeholder 10" descr="GLOBE Visualization System screen with Protocol Layers drop-down menu selected and with Mosquito Habitat Mapper Protocol expanded, showing all three fields selected: Mosquito Habitats, Mosquito Genera and Mosquito Breeding Sites Mitigated.">
            <a:extLst>
              <a:ext uri="{FF2B5EF4-FFF2-40B4-BE49-F238E27FC236}">
                <a16:creationId xmlns:a16="http://schemas.microsoft.com/office/drawing/2014/main" xmlns="" id="{29296BD5-2D59-BE4F-8495-F5CC42FB429B}"/>
              </a:ext>
            </a:extLst>
          </p:cNvPr>
          <p:cNvPicPr>
            <a:picLocks noGrp="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710266" y="2380708"/>
            <a:ext cx="6517217" cy="3975643"/>
          </a:xfrm>
          <a:prstGeom prst="rect">
            <a:avLst/>
          </a:prstGeom>
        </p:spPr>
      </p:pic>
    </p:spTree>
    <p:extLst>
      <p:ext uri="{BB962C8B-B14F-4D97-AF65-F5344CB8AC3E}">
        <p14:creationId xmlns:p14="http://schemas.microsoft.com/office/powerpoint/2010/main" val="1881633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56</a:t>
            </a:fld>
            <a:endParaRPr lang="en-US" dirty="0"/>
          </a:p>
        </p:txBody>
      </p:sp>
      <p:pic>
        <p:nvPicPr>
          <p:cNvPr id="6" name="Picture 5"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800" y="-14991"/>
            <a:ext cx="7950200" cy="1028677"/>
          </a:xfrm>
          <a:prstGeom prst="rect">
            <a:avLst/>
          </a:prstGeom>
        </p:spPr>
      </p:pic>
      <p:pic>
        <p:nvPicPr>
          <p:cNvPr id="5" name="Picture 4"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0"/>
            <a:ext cx="1214203" cy="6929842"/>
          </a:xfrm>
          <a:prstGeom prst="rect">
            <a:avLst/>
          </a:prstGeom>
        </p:spPr>
      </p:pic>
      <p:sp>
        <p:nvSpPr>
          <p:cNvPr id="2" name="Title 1"/>
          <p:cNvSpPr>
            <a:spLocks noGrp="1"/>
          </p:cNvSpPr>
          <p:nvPr>
            <p:ph type="title"/>
          </p:nvPr>
        </p:nvSpPr>
        <p:spPr>
          <a:xfrm>
            <a:off x="1456855" y="1318552"/>
            <a:ext cx="7886700" cy="1325563"/>
          </a:xfrm>
        </p:spPr>
        <p:txBody>
          <a:bodyPr>
            <a:normAutofit fontScale="90000"/>
          </a:bodyPr>
          <a:lstStyle/>
          <a:p>
            <a:r>
              <a:rPr lang="en-US" b="1" dirty="0">
                <a:solidFill>
                  <a:srgbClr val="000072"/>
                </a:solidFill>
              </a:rPr>
              <a:t>Visualize and Retrieve Data-5</a:t>
            </a:r>
            <a:br>
              <a:rPr lang="en-US" b="1" dirty="0">
                <a:solidFill>
                  <a:srgbClr val="00007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endParaRPr lang="en-US" dirty="0"/>
          </a:p>
        </p:txBody>
      </p:sp>
      <p:sp>
        <p:nvSpPr>
          <p:cNvPr id="7" name="TextBox 6"/>
          <p:cNvSpPr txBox="1"/>
          <p:nvPr/>
        </p:nvSpPr>
        <p:spPr>
          <a:xfrm>
            <a:off x="1456855" y="1690008"/>
            <a:ext cx="7349214" cy="1231106"/>
          </a:xfrm>
          <a:prstGeom prst="rect">
            <a:avLst/>
          </a:prstGeom>
          <a:noFill/>
        </p:spPr>
        <p:txBody>
          <a:bodyPr wrap="square" rtlCol="0">
            <a:spAutoFit/>
          </a:bodyPr>
          <a:lstStyle/>
          <a:p>
            <a:pPr lvl="0" fontAlgn="base"/>
            <a:r>
              <a:rPr lang="en-US" dirty="0"/>
              <a:t>The data will populate the map. You can see the legend by clicking on the pull- out legend, lower right. You can zoom in and see on which street the data was found! </a:t>
            </a:r>
          </a:p>
          <a:p>
            <a:pPr lvl="0"/>
            <a:endParaRPr lang="en-US" sz="2000" dirty="0"/>
          </a:p>
        </p:txBody>
      </p:sp>
      <p:pic>
        <p:nvPicPr>
          <p:cNvPr id="10" name="Content Placeholder 9" descr="GLOBE Visualization System screen with Protocol Layers drop-down menu selected and measurements legend displayed.">
            <a:extLst>
              <a:ext uri="{FF2B5EF4-FFF2-40B4-BE49-F238E27FC236}">
                <a16:creationId xmlns:a16="http://schemas.microsoft.com/office/drawing/2014/main" xmlns="" id="{BADC163E-B9FE-6A47-8B01-005361333589}"/>
              </a:ext>
            </a:extLst>
          </p:cNvPr>
          <p:cNvPicPr>
            <a:picLocks noGrp="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991387" y="2644115"/>
            <a:ext cx="6280150" cy="3560080"/>
          </a:xfrm>
          <a:prstGeom prst="rect">
            <a:avLst/>
          </a:prstGeom>
        </p:spPr>
      </p:pic>
    </p:spTree>
    <p:extLst>
      <p:ext uri="{BB962C8B-B14F-4D97-AF65-F5344CB8AC3E}">
        <p14:creationId xmlns:p14="http://schemas.microsoft.com/office/powerpoint/2010/main" val="28101673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8408D40-E840-B649-8C1F-148E738ADDFC}" type="slidenum">
              <a:rPr lang="en-US" smtClean="0"/>
              <a:t>57</a:t>
            </a:fld>
            <a:endParaRPr lang="en-US" dirty="0"/>
          </a:p>
        </p:txBody>
      </p:sp>
      <p:pic>
        <p:nvPicPr>
          <p:cNvPr id="6" name="Picture 5"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800" y="-14991"/>
            <a:ext cx="7950200" cy="1028677"/>
          </a:xfrm>
          <a:prstGeom prst="rect">
            <a:avLst/>
          </a:prstGeom>
        </p:spPr>
      </p:pic>
      <p:pic>
        <p:nvPicPr>
          <p:cNvPr id="5" name="Picture 4"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0"/>
            <a:ext cx="1214203" cy="6929842"/>
          </a:xfrm>
          <a:prstGeom prst="rect">
            <a:avLst/>
          </a:prstGeom>
        </p:spPr>
      </p:pic>
      <p:sp>
        <p:nvSpPr>
          <p:cNvPr id="2" name="Title 1"/>
          <p:cNvSpPr>
            <a:spLocks noGrp="1"/>
          </p:cNvSpPr>
          <p:nvPr>
            <p:ph type="title"/>
          </p:nvPr>
        </p:nvSpPr>
        <p:spPr>
          <a:xfrm>
            <a:off x="1456855" y="1318552"/>
            <a:ext cx="7886700" cy="1325563"/>
          </a:xfrm>
        </p:spPr>
        <p:txBody>
          <a:bodyPr>
            <a:normAutofit fontScale="90000"/>
          </a:bodyPr>
          <a:lstStyle/>
          <a:p>
            <a:r>
              <a:rPr lang="en-US" b="1" dirty="0">
                <a:solidFill>
                  <a:srgbClr val="000072"/>
                </a:solidFill>
              </a:rPr>
              <a:t>Visualize and Retrieve Data-6</a:t>
            </a:r>
            <a:br>
              <a:rPr lang="en-US" b="1" dirty="0">
                <a:solidFill>
                  <a:srgbClr val="000072"/>
                </a:solidFill>
              </a:rPr>
            </a:br>
            <a:r>
              <a:rPr lang="en-US" b="1" dirty="0">
                <a:solidFill>
                  <a:schemeClr val="tx2"/>
                </a:solidFill>
              </a:rPr>
              <a:t/>
            </a:r>
            <a:br>
              <a:rPr lang="en-US" b="1" dirty="0">
                <a:solidFill>
                  <a:schemeClr val="tx2"/>
                </a:solidFill>
              </a:rPr>
            </a:br>
            <a:r>
              <a:rPr lang="en-US" b="1" dirty="0">
                <a:solidFill>
                  <a:schemeClr val="tx2"/>
                </a:solidFill>
              </a:rPr>
              <a:t/>
            </a:r>
            <a:br>
              <a:rPr lang="en-US" b="1" dirty="0">
                <a:solidFill>
                  <a:schemeClr val="tx2"/>
                </a:solidFill>
              </a:rPr>
            </a:br>
            <a:endParaRPr lang="en-US" dirty="0"/>
          </a:p>
        </p:txBody>
      </p:sp>
      <p:sp>
        <p:nvSpPr>
          <p:cNvPr id="12" name="Shape 169">
            <a:extLst>
              <a:ext uri="{FF2B5EF4-FFF2-40B4-BE49-F238E27FC236}">
                <a16:creationId xmlns:a16="http://schemas.microsoft.com/office/drawing/2014/main" xmlns="" id="{69452C6D-DBD6-6447-B184-13E6DF009F7E}"/>
              </a:ext>
            </a:extLst>
          </p:cNvPr>
          <p:cNvSpPr txBox="1"/>
          <p:nvPr/>
        </p:nvSpPr>
        <p:spPr>
          <a:xfrm>
            <a:off x="2918630" y="5687356"/>
            <a:ext cx="6024360" cy="11096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i="1" dirty="0">
                <a:solidFill>
                  <a:schemeClr val="dk1"/>
                </a:solidFill>
                <a:latin typeface="Calibri"/>
                <a:ea typeface="Calibri"/>
                <a:cs typeface="Calibri"/>
                <a:sym typeface="Calibri"/>
              </a:rPr>
              <a:t>Above: Data reported by citizen scientists since inception, using the GO MHM app, June-December 2017.  See inset image, Rio de Janeiro, Brazil data hub, where an intensive training pilot took place in May-June 2017.  N=1523. (</a:t>
            </a:r>
            <a:r>
              <a:rPr lang="en-US" sz="1400" i="1" u="sng" dirty="0">
                <a:solidFill>
                  <a:schemeClr val="hlink"/>
                </a:solidFill>
                <a:latin typeface="Calibri"/>
                <a:ea typeface="Calibri"/>
                <a:cs typeface="Calibri"/>
                <a:sym typeface="Calibri"/>
                <a:hlinkClick r:id="rId4"/>
              </a:rPr>
              <a:t>https://vis.globe.gov/GLOBE/)</a:t>
            </a:r>
            <a:endParaRPr sz="14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u="sng" dirty="0">
                <a:solidFill>
                  <a:schemeClr val="dk1"/>
                </a:solidFill>
                <a:latin typeface="Calibri"/>
                <a:ea typeface="Calibri"/>
                <a:cs typeface="Calibri"/>
                <a:sym typeface="Calibri"/>
              </a:rPr>
              <a:t/>
            </a:r>
            <a:br>
              <a:rPr lang="en-US" sz="1800" i="1" u="sng"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pic>
        <p:nvPicPr>
          <p:cNvPr id="13" name="Picture 12" descr="Zoomed in map of Rio de Janeiro with measurements of mosquito breeding sites,  genera and habitats.">
            <a:extLst>
              <a:ext uri="{FF2B5EF4-FFF2-40B4-BE49-F238E27FC236}">
                <a16:creationId xmlns:a16="http://schemas.microsoft.com/office/drawing/2014/main" xmlns="" id="{656BDC33-1657-D345-B76F-30D279B17572}"/>
              </a:ext>
            </a:extLst>
          </p:cNvPr>
          <p:cNvPicPr>
            <a:picLocks noChangeAspect="1"/>
          </p:cNvPicPr>
          <p:nvPr/>
        </p:nvPicPr>
        <p:blipFill>
          <a:blip r:embed="rId5"/>
          <a:stretch>
            <a:fillRect/>
          </a:stretch>
        </p:blipFill>
        <p:spPr>
          <a:xfrm>
            <a:off x="1663388" y="1890833"/>
            <a:ext cx="6324529" cy="3673263"/>
          </a:xfrm>
          <a:prstGeom prst="rect">
            <a:avLst/>
          </a:prstGeom>
        </p:spPr>
      </p:pic>
      <p:pic>
        <p:nvPicPr>
          <p:cNvPr id="14" name="Shape 168" descr="Zoomed out map showing Rio de Janeiro.">
            <a:extLst>
              <a:ext uri="{FF2B5EF4-FFF2-40B4-BE49-F238E27FC236}">
                <a16:creationId xmlns:a16="http://schemas.microsoft.com/office/drawing/2014/main" xmlns="" id="{B7D8E160-79FA-2148-83F8-138F47AD0599}"/>
              </a:ext>
            </a:extLst>
          </p:cNvPr>
          <p:cNvPicPr preferRelativeResize="0"/>
          <p:nvPr/>
        </p:nvPicPr>
        <p:blipFill rotWithShape="1">
          <a:blip r:embed="rId6">
            <a:alphaModFix/>
          </a:blip>
          <a:srcRect/>
          <a:stretch/>
        </p:blipFill>
        <p:spPr>
          <a:xfrm>
            <a:off x="1635682" y="4616450"/>
            <a:ext cx="2852080" cy="910705"/>
          </a:xfrm>
          <a:prstGeom prst="rect">
            <a:avLst/>
          </a:prstGeom>
          <a:noFill/>
          <a:ln w="9525" cap="flat" cmpd="sng">
            <a:solidFill>
              <a:srgbClr val="595959"/>
            </a:solidFill>
            <a:prstDash val="solid"/>
            <a:round/>
            <a:headEnd type="none" w="sm" len="sm"/>
            <a:tailEnd type="none" w="sm" len="sm"/>
          </a:ln>
        </p:spPr>
      </p:pic>
    </p:spTree>
    <p:extLst>
      <p:ext uri="{BB962C8B-B14F-4D97-AF65-F5344CB8AC3E}">
        <p14:creationId xmlns:p14="http://schemas.microsoft.com/office/powerpoint/2010/main" val="36685281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8408D40-E840-B649-8C1F-148E738ADDFC}" type="slidenum">
              <a:rPr lang="en-US" smtClean="0"/>
              <a:t>58</a:t>
            </a:fld>
            <a:endParaRPr lang="en-US" dirty="0"/>
          </a:p>
        </p:txBody>
      </p:sp>
      <p:pic>
        <p:nvPicPr>
          <p:cNvPr id="6" name="Picture 5"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800" y="-14991"/>
            <a:ext cx="7950200" cy="1028677"/>
          </a:xfrm>
          <a:prstGeom prst="rect">
            <a:avLst/>
          </a:prstGeom>
        </p:spPr>
      </p:pic>
      <p:pic>
        <p:nvPicPr>
          <p:cNvPr id="5" name="Picture 4"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0"/>
            <a:ext cx="1214203" cy="6929842"/>
          </a:xfrm>
          <a:prstGeom prst="rect">
            <a:avLst/>
          </a:prstGeom>
        </p:spPr>
      </p:pic>
      <p:sp>
        <p:nvSpPr>
          <p:cNvPr id="2" name="Title 1"/>
          <p:cNvSpPr>
            <a:spLocks noGrp="1"/>
          </p:cNvSpPr>
          <p:nvPr>
            <p:ph type="title"/>
          </p:nvPr>
        </p:nvSpPr>
        <p:spPr>
          <a:xfrm>
            <a:off x="1456855" y="1065965"/>
            <a:ext cx="7886700" cy="309900"/>
          </a:xfrm>
        </p:spPr>
        <p:txBody>
          <a:bodyPr>
            <a:normAutofit fontScale="90000"/>
          </a:bodyPr>
          <a:lstStyle/>
          <a:p>
            <a:r>
              <a:rPr lang="en-US" b="1" dirty="0">
                <a:solidFill>
                  <a:srgbClr val="000072"/>
                </a:solidFill>
              </a:rPr>
              <a:t>Visualize and Retrieve Data-7</a:t>
            </a:r>
            <a:endParaRPr lang="en-US" dirty="0"/>
          </a:p>
        </p:txBody>
      </p:sp>
      <p:sp>
        <p:nvSpPr>
          <p:cNvPr id="7" name="TextBox 6"/>
          <p:cNvSpPr txBox="1"/>
          <p:nvPr/>
        </p:nvSpPr>
        <p:spPr>
          <a:xfrm>
            <a:off x="1494293" y="1628452"/>
            <a:ext cx="7349214" cy="1323439"/>
          </a:xfrm>
          <a:prstGeom prst="rect">
            <a:avLst/>
          </a:prstGeom>
          <a:noFill/>
        </p:spPr>
        <p:txBody>
          <a:bodyPr wrap="square" rtlCol="0">
            <a:spAutoFit/>
          </a:bodyPr>
          <a:lstStyle/>
          <a:p>
            <a:r>
              <a:rPr lang="en-US" sz="2000" dirty="0"/>
              <a:t>Accuracy and data quality: voucher photo can be examined to ensure that the identifications are correct. Click on any data point to retrieve metadata  for that location.  </a:t>
            </a:r>
          </a:p>
          <a:p>
            <a:pPr lvl="0"/>
            <a:endParaRPr lang="en-US" sz="2000" dirty="0"/>
          </a:p>
        </p:txBody>
      </p:sp>
      <p:pic>
        <p:nvPicPr>
          <p:cNvPr id="10" name="Content Placeholder 9" descr="GLOBE Visualization System screen showing photos of a specific school: Escola Municipal Governador Carlos Lacerda.">
            <a:extLst>
              <a:ext uri="{FF2B5EF4-FFF2-40B4-BE49-F238E27FC236}">
                <a16:creationId xmlns:a16="http://schemas.microsoft.com/office/drawing/2014/main" xmlns="" id="{935E0BEE-1D0A-444B-8A05-5C6256255AAE}"/>
              </a:ext>
            </a:extLst>
          </p:cNvPr>
          <p:cNvPicPr>
            <a:picLocks noGrp="1" noChangeAspect="1"/>
          </p:cNvPicPr>
          <p:nvPr>
            <p:ph sz="half" idx="2"/>
          </p:nvPr>
        </p:nvPicPr>
        <p:blipFill>
          <a:blip r:embed="rId4"/>
          <a:stretch>
            <a:fillRect/>
          </a:stretch>
        </p:blipFill>
        <p:spPr>
          <a:xfrm>
            <a:off x="1918759" y="2689411"/>
            <a:ext cx="6295076" cy="3727977"/>
          </a:xfrm>
          <a:prstGeom prst="rect">
            <a:avLst/>
          </a:prstGeom>
        </p:spPr>
      </p:pic>
    </p:spTree>
    <p:extLst>
      <p:ext uri="{BB962C8B-B14F-4D97-AF65-F5344CB8AC3E}">
        <p14:creationId xmlns:p14="http://schemas.microsoft.com/office/powerpoint/2010/main" val="338520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18408D40-E840-B649-8C1F-148E738ADDFC}" type="slidenum">
              <a:rPr lang="en-US" smtClean="0"/>
              <a:t>5</a:t>
            </a:fld>
            <a:endParaRPr lang="en-US" dirty="0"/>
          </a:p>
        </p:txBody>
      </p:sp>
      <p:pic>
        <p:nvPicPr>
          <p:cNvPr id="5" name="Picture 4"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628" y="-1"/>
            <a:ext cx="8071371" cy="1010779"/>
          </a:xfrm>
          <a:prstGeom prst="rect">
            <a:avLst/>
          </a:prstGeom>
        </p:spPr>
      </p:pic>
      <p:pic>
        <p:nvPicPr>
          <p:cNvPr id="6" name="Picture 5" descr="Menu: Why collect mosquito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1"/>
            <a:ext cx="1174818" cy="6887981"/>
          </a:xfrm>
          <a:prstGeom prst="rect">
            <a:avLst/>
          </a:prstGeom>
        </p:spPr>
      </p:pic>
      <p:sp>
        <p:nvSpPr>
          <p:cNvPr id="2" name="Title 1"/>
          <p:cNvSpPr>
            <a:spLocks noGrp="1"/>
          </p:cNvSpPr>
          <p:nvPr>
            <p:ph type="title"/>
          </p:nvPr>
        </p:nvSpPr>
        <p:spPr>
          <a:xfrm>
            <a:off x="1288788" y="1010778"/>
            <a:ext cx="6518744" cy="537700"/>
          </a:xfrm>
        </p:spPr>
        <p:txBody>
          <a:bodyPr/>
          <a:lstStyle/>
          <a:p>
            <a:r>
              <a:rPr lang="en-US" b="1" dirty="0">
                <a:solidFill>
                  <a:srgbClr val="000072"/>
                </a:solidFill>
              </a:rPr>
              <a:t>Mosquitoes and Climate Change</a:t>
            </a:r>
            <a:endParaRPr lang="en-US" dirty="0"/>
          </a:p>
        </p:txBody>
      </p:sp>
      <p:sp>
        <p:nvSpPr>
          <p:cNvPr id="3" name="Content Placeholder 2"/>
          <p:cNvSpPr>
            <a:spLocks noGrp="1"/>
          </p:cNvSpPr>
          <p:nvPr>
            <p:ph sz="half" idx="1"/>
          </p:nvPr>
        </p:nvSpPr>
        <p:spPr>
          <a:xfrm>
            <a:off x="1288788" y="1548478"/>
            <a:ext cx="7639050" cy="5709163"/>
          </a:xfrm>
        </p:spPr>
        <p:txBody>
          <a:bodyPr>
            <a:noAutofit/>
          </a:bodyPr>
          <a:lstStyle/>
          <a:p>
            <a:pPr marL="0" indent="0" algn="just">
              <a:buNone/>
            </a:pPr>
            <a:r>
              <a:rPr lang="en-US" sz="1600" dirty="0">
                <a:solidFill>
                  <a:schemeClr val="tx1"/>
                </a:solidFill>
              </a:rPr>
              <a:t>Climate models predict global average warming in the range from </a:t>
            </a:r>
            <a:r>
              <a:rPr lang="en-US" sz="1600" b="1" dirty="0"/>
              <a:t>2 to 4 °C </a:t>
            </a:r>
            <a:r>
              <a:rPr lang="en-US" sz="1600" dirty="0">
                <a:solidFill>
                  <a:schemeClr val="tx1"/>
                </a:solidFill>
              </a:rPr>
              <a:t>(2–8 °F) by 2100. Rising temperatures may spread insect-borne diseases into areas where reports of infection have been relatively rare. </a:t>
            </a:r>
          </a:p>
          <a:p>
            <a:pPr marL="0" indent="0" algn="just">
              <a:buNone/>
            </a:pPr>
            <a:r>
              <a:rPr lang="en-US" sz="1600" dirty="0">
                <a:solidFill>
                  <a:schemeClr val="tx1"/>
                </a:solidFill>
              </a:rPr>
              <a:t>In the Earth system, “Everything is connected to everything else,” and changes in climate also have metabolic consequences for organisms, including </a:t>
            </a:r>
            <a:r>
              <a:rPr lang="en-US" sz="1600" i="1" dirty="0">
                <a:solidFill>
                  <a:schemeClr val="tx1"/>
                </a:solidFill>
              </a:rPr>
              <a:t>Aedes aegypti</a:t>
            </a:r>
            <a:r>
              <a:rPr lang="en-US" sz="1600" dirty="0">
                <a:solidFill>
                  <a:schemeClr val="tx1"/>
                </a:solidFill>
              </a:rPr>
              <a:t>,  the mosquito that transmits the viruses responsible for </a:t>
            </a:r>
            <a:r>
              <a:rPr lang="en-US" sz="1600" b="1" dirty="0"/>
              <a:t>yellow fever, dengue, </a:t>
            </a:r>
            <a:r>
              <a:rPr lang="en-US" sz="1600" b="1" dirty="0" err="1"/>
              <a:t>chikungunya</a:t>
            </a:r>
            <a:r>
              <a:rPr lang="en-US" sz="1600" b="1" dirty="0"/>
              <a:t>, and </a:t>
            </a:r>
            <a:r>
              <a:rPr lang="en-US" sz="1600" b="1" dirty="0" err="1"/>
              <a:t>Zika</a:t>
            </a:r>
            <a:r>
              <a:rPr lang="en-US" sz="1600" b="1" dirty="0"/>
              <a:t> . </a:t>
            </a:r>
            <a:r>
              <a:rPr lang="en-US" sz="1600" dirty="0">
                <a:solidFill>
                  <a:schemeClr val="tx1"/>
                </a:solidFill>
              </a:rPr>
              <a:t>As the temperature rises, </a:t>
            </a:r>
            <a:r>
              <a:rPr lang="en-US" sz="1600" b="1" dirty="0"/>
              <a:t>nearly everything about the biology of the </a:t>
            </a:r>
            <a:r>
              <a:rPr lang="en-US" sz="1600" b="1" i="1" dirty="0"/>
              <a:t>Aedes aegypti </a:t>
            </a:r>
            <a:r>
              <a:rPr lang="en-US" sz="1600" b="1" dirty="0"/>
              <a:t>mosquito speeds up when it comes to spreading disease. </a:t>
            </a:r>
          </a:p>
          <a:p>
            <a:pPr marL="0" indent="0" algn="just">
              <a:buNone/>
            </a:pPr>
            <a:r>
              <a:rPr lang="en-US" sz="1600" dirty="0">
                <a:solidFill>
                  <a:schemeClr val="tx1"/>
                </a:solidFill>
              </a:rPr>
              <a:t>Bill Reisen, entomologist at University of California Davis,  explains: “With higher temperatures you have more mosquitoes feeding more frequently and having a greater chance of acquiring infection. And then the virus replicates faster because it's hotter, therefore the mosquitoes can transmit earlier in their life.” The thermodynamics of mosquitoes are "driven by temperature."</a:t>
            </a:r>
          </a:p>
          <a:p>
            <a:pPr marL="0" indent="0">
              <a:buNone/>
            </a:pPr>
            <a:r>
              <a:rPr lang="en-US" sz="1600" dirty="0">
                <a:solidFill>
                  <a:schemeClr val="tx1"/>
                </a:solidFill>
                <a:hlinkClick r:id="rId4"/>
              </a:rPr>
              <a:t>Read more here.</a:t>
            </a:r>
            <a:endParaRPr lang="en-US" sz="1600" dirty="0">
              <a:solidFill>
                <a:schemeClr val="tx1"/>
              </a:solidFill>
              <a:effectLst/>
            </a:endParaRPr>
          </a:p>
        </p:txBody>
      </p:sp>
      <p:pic>
        <p:nvPicPr>
          <p:cNvPr id="8" name="Picture 7" descr="Illustration of an adult female mosquit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0946" y="6031404"/>
            <a:ext cx="1344706" cy="799283"/>
          </a:xfrm>
          <a:prstGeom prst="rect">
            <a:avLst/>
          </a:prstGeom>
        </p:spPr>
      </p:pic>
      <p:sp>
        <p:nvSpPr>
          <p:cNvPr id="4" name="TextBox 3"/>
          <p:cNvSpPr txBox="1"/>
          <p:nvPr/>
        </p:nvSpPr>
        <p:spPr>
          <a:xfrm>
            <a:off x="6639641" y="6431045"/>
            <a:ext cx="1802610" cy="276999"/>
          </a:xfrm>
          <a:prstGeom prst="rect">
            <a:avLst/>
          </a:prstGeom>
          <a:noFill/>
        </p:spPr>
        <p:txBody>
          <a:bodyPr wrap="square" rtlCol="0">
            <a:spAutoFit/>
          </a:bodyPr>
          <a:lstStyle/>
          <a:p>
            <a:r>
              <a:rPr lang="en-US" sz="1200" i="1" dirty="0"/>
              <a:t>Image: CDC</a:t>
            </a:r>
            <a:r>
              <a:rPr lang="en-US" sz="1200" dirty="0"/>
              <a:t>.</a:t>
            </a:r>
          </a:p>
        </p:txBody>
      </p:sp>
    </p:spTree>
    <p:extLst>
      <p:ext uri="{BB962C8B-B14F-4D97-AF65-F5344CB8AC3E}">
        <p14:creationId xmlns:p14="http://schemas.microsoft.com/office/powerpoint/2010/main" val="3436987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8408D40-E840-B649-8C1F-148E738ADDFC}" type="slidenum">
              <a:rPr lang="en-US" smtClean="0"/>
              <a:t>59</a:t>
            </a:fld>
            <a:endParaRPr lang="en-US" dirty="0"/>
          </a:p>
        </p:txBody>
      </p:sp>
      <p:pic>
        <p:nvPicPr>
          <p:cNvPr id="6" name="Picture 5"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800" y="-14991"/>
            <a:ext cx="7950200" cy="1028677"/>
          </a:xfrm>
          <a:prstGeom prst="rect">
            <a:avLst/>
          </a:prstGeom>
        </p:spPr>
      </p:pic>
      <p:pic>
        <p:nvPicPr>
          <p:cNvPr id="5" name="Picture 4"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0"/>
            <a:ext cx="1214203" cy="6929842"/>
          </a:xfrm>
          <a:prstGeom prst="rect">
            <a:avLst/>
          </a:prstGeom>
        </p:spPr>
      </p:pic>
      <p:sp>
        <p:nvSpPr>
          <p:cNvPr id="7" name="Title 6">
            <a:extLst>
              <a:ext uri="{FF2B5EF4-FFF2-40B4-BE49-F238E27FC236}">
                <a16:creationId xmlns:a16="http://schemas.microsoft.com/office/drawing/2014/main" xmlns="" id="{973BFB28-D686-D143-9C99-05B0CC5F9F75}"/>
              </a:ext>
            </a:extLst>
          </p:cNvPr>
          <p:cNvSpPr>
            <a:spLocks noGrp="1"/>
          </p:cNvSpPr>
          <p:nvPr>
            <p:ph type="title"/>
          </p:nvPr>
        </p:nvSpPr>
        <p:spPr>
          <a:xfrm>
            <a:off x="1456855" y="1039851"/>
            <a:ext cx="7886700" cy="798690"/>
          </a:xfrm>
        </p:spPr>
        <p:txBody>
          <a:bodyPr>
            <a:normAutofit/>
          </a:bodyPr>
          <a:lstStyle/>
          <a:p>
            <a:r>
              <a:rPr lang="en-US" b="1" dirty="0"/>
              <a:t>Accuracy and data quality</a:t>
            </a:r>
          </a:p>
        </p:txBody>
      </p:sp>
      <p:sp>
        <p:nvSpPr>
          <p:cNvPr id="8" name="Rectangle 7">
            <a:extLst>
              <a:ext uri="{FF2B5EF4-FFF2-40B4-BE49-F238E27FC236}">
                <a16:creationId xmlns:a16="http://schemas.microsoft.com/office/drawing/2014/main" xmlns="" id="{50AF069B-187E-E442-BD3E-E03BC6742523}"/>
              </a:ext>
            </a:extLst>
          </p:cNvPr>
          <p:cNvSpPr/>
          <p:nvPr/>
        </p:nvSpPr>
        <p:spPr>
          <a:xfrm>
            <a:off x="1456855" y="1765579"/>
            <a:ext cx="7416211" cy="646331"/>
          </a:xfrm>
          <a:prstGeom prst="rect">
            <a:avLst/>
          </a:prstGeom>
        </p:spPr>
        <p:txBody>
          <a:bodyPr wrap="square">
            <a:spAutoFit/>
          </a:bodyPr>
          <a:lstStyle/>
          <a:p>
            <a:r>
              <a:rPr lang="en-US" dirty="0"/>
              <a:t>Accuracy and data quality: You can search by taxa, to see where different species or genera have been found.</a:t>
            </a:r>
          </a:p>
        </p:txBody>
      </p:sp>
      <p:pic>
        <p:nvPicPr>
          <p:cNvPr id="11" name="Content Placeholder 10" descr="GLOBE Visualization System with Mosquito Genera option expanded on the left and with Brazil Citizen Science photos of larvae on the right.">
            <a:extLst>
              <a:ext uri="{FF2B5EF4-FFF2-40B4-BE49-F238E27FC236}">
                <a16:creationId xmlns:a16="http://schemas.microsoft.com/office/drawing/2014/main" xmlns="" id="{E3D9F46E-9993-1548-8FAB-690E282B5EE4}"/>
              </a:ext>
            </a:extLst>
          </p:cNvPr>
          <p:cNvPicPr>
            <a:picLocks noGrp="1" noChangeAspect="1"/>
          </p:cNvPicPr>
          <p:nvPr>
            <p:ph sz="half" idx="2"/>
          </p:nvPr>
        </p:nvPicPr>
        <p:blipFill>
          <a:blip r:embed="rId4"/>
          <a:stretch>
            <a:fillRect/>
          </a:stretch>
        </p:blipFill>
        <p:spPr>
          <a:xfrm>
            <a:off x="1456856" y="2891110"/>
            <a:ext cx="5638211" cy="3303567"/>
          </a:xfrm>
          <a:prstGeom prst="rect">
            <a:avLst/>
          </a:prstGeom>
        </p:spPr>
      </p:pic>
    </p:spTree>
    <p:extLst>
      <p:ext uri="{BB962C8B-B14F-4D97-AF65-F5344CB8AC3E}">
        <p14:creationId xmlns:p14="http://schemas.microsoft.com/office/powerpoint/2010/main" val="41407963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40585"/>
            <a:ext cx="2057400" cy="365125"/>
          </a:xfrm>
        </p:spPr>
        <p:txBody>
          <a:bodyPr/>
          <a:lstStyle/>
          <a:p>
            <a:fld id="{18408D40-E840-B649-8C1F-148E738ADDFC}" type="slidenum">
              <a:rPr lang="en-US" smtClean="0"/>
              <a:t>60</a:t>
            </a:fld>
            <a:endParaRPr lang="en-US" dirty="0"/>
          </a:p>
        </p:txBody>
      </p:sp>
      <p:pic>
        <p:nvPicPr>
          <p:cNvPr id="6" name="Picture 5" descr="Banner:  Hydrosphere-Mosquito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800" y="-14991"/>
            <a:ext cx="7950200" cy="1028677"/>
          </a:xfrm>
          <a:prstGeom prst="rect">
            <a:avLst/>
          </a:prstGeom>
        </p:spPr>
      </p:pic>
      <p:pic>
        <p:nvPicPr>
          <p:cNvPr id="5" name="Picture 4" descr="Menu: Understand the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980"/>
            <a:ext cx="1214203" cy="6929842"/>
          </a:xfrm>
          <a:prstGeom prst="rect">
            <a:avLst/>
          </a:prstGeom>
        </p:spPr>
      </p:pic>
      <p:sp>
        <p:nvSpPr>
          <p:cNvPr id="21" name="Title 20">
            <a:extLst>
              <a:ext uri="{FF2B5EF4-FFF2-40B4-BE49-F238E27FC236}">
                <a16:creationId xmlns:a16="http://schemas.microsoft.com/office/drawing/2014/main" xmlns="" id="{3ACDE0FC-6564-4514-B371-994C84AC5B07}"/>
              </a:ext>
            </a:extLst>
          </p:cNvPr>
          <p:cNvSpPr>
            <a:spLocks noGrp="1"/>
          </p:cNvSpPr>
          <p:nvPr>
            <p:ph type="title"/>
          </p:nvPr>
        </p:nvSpPr>
        <p:spPr/>
        <p:txBody>
          <a:bodyPr>
            <a:normAutofit/>
          </a:bodyPr>
          <a:lstStyle/>
          <a:p>
            <a:r>
              <a:rPr lang="en-US" b="1" dirty="0"/>
              <a:t>Accuracy and data quality (Cont’d)</a:t>
            </a:r>
          </a:p>
        </p:txBody>
      </p:sp>
      <p:sp>
        <p:nvSpPr>
          <p:cNvPr id="8" name="Rectangle 7">
            <a:extLst>
              <a:ext uri="{FF2B5EF4-FFF2-40B4-BE49-F238E27FC236}">
                <a16:creationId xmlns:a16="http://schemas.microsoft.com/office/drawing/2014/main" xmlns="" id="{50AF069B-187E-E442-BD3E-E03BC6742523}"/>
              </a:ext>
            </a:extLst>
          </p:cNvPr>
          <p:cNvSpPr/>
          <p:nvPr/>
        </p:nvSpPr>
        <p:spPr>
          <a:xfrm>
            <a:off x="1456855" y="1560628"/>
            <a:ext cx="7416211" cy="923330"/>
          </a:xfrm>
          <a:prstGeom prst="rect">
            <a:avLst/>
          </a:prstGeom>
        </p:spPr>
        <p:txBody>
          <a:bodyPr wrap="square">
            <a:spAutoFit/>
          </a:bodyPr>
          <a:lstStyle/>
          <a:p>
            <a:pPr fontAlgn="base"/>
            <a:r>
              <a:rPr lang="en-US" dirty="0"/>
              <a:t> </a:t>
            </a:r>
          </a:p>
          <a:p>
            <a:pPr lvl="0" fontAlgn="base"/>
            <a:r>
              <a:rPr lang="en-US" dirty="0"/>
              <a:t>You can download data as a .csv or .</a:t>
            </a:r>
            <a:r>
              <a:rPr lang="en-US" dirty="0" err="1"/>
              <a:t>kmz</a:t>
            </a:r>
            <a:r>
              <a:rPr lang="en-US" dirty="0"/>
              <a:t> file by clicking on a data point and choosing the “Measurements” tab. Follow instructions to download. </a:t>
            </a:r>
          </a:p>
        </p:txBody>
      </p:sp>
      <p:pic>
        <p:nvPicPr>
          <p:cNvPr id="12" name="Content Placeholder 11" descr="GLOBE Visualization System showing screen to export data from a specific school.">
            <a:extLst>
              <a:ext uri="{FF2B5EF4-FFF2-40B4-BE49-F238E27FC236}">
                <a16:creationId xmlns:a16="http://schemas.microsoft.com/office/drawing/2014/main" xmlns="" id="{8132B46B-E9AB-9D4B-A13A-A05444081AD8}"/>
              </a:ext>
            </a:extLst>
          </p:cNvPr>
          <p:cNvPicPr>
            <a:picLocks noGrp="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1759620" y="2572340"/>
            <a:ext cx="5961980" cy="3784011"/>
          </a:xfrm>
          <a:prstGeom prst="rect">
            <a:avLst/>
          </a:prstGeom>
        </p:spPr>
      </p:pic>
    </p:spTree>
    <p:extLst>
      <p:ext uri="{BB962C8B-B14F-4D97-AF65-F5344CB8AC3E}">
        <p14:creationId xmlns:p14="http://schemas.microsoft.com/office/powerpoint/2010/main" val="14047600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61</a:t>
            </a:fld>
            <a:endParaRPr lang="en-US" dirty="0"/>
          </a:p>
        </p:txBody>
      </p:sp>
      <p:pic>
        <p:nvPicPr>
          <p:cNvPr id="5" name="Picture 4"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528" y="0"/>
            <a:ext cx="8076471" cy="1057988"/>
          </a:xfrm>
          <a:prstGeom prst="rect">
            <a:avLst/>
          </a:prstGeom>
        </p:spPr>
      </p:pic>
      <p:pic>
        <p:nvPicPr>
          <p:cNvPr id="6" name="Picture 5" descr="Menu: Quiz yoursel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3" y="0"/>
            <a:ext cx="1186962" cy="6970426"/>
          </a:xfrm>
          <a:prstGeom prst="rect">
            <a:avLst/>
          </a:prstGeom>
        </p:spPr>
      </p:pic>
      <p:sp>
        <p:nvSpPr>
          <p:cNvPr id="2" name="Title 1"/>
          <p:cNvSpPr>
            <a:spLocks noGrp="1"/>
          </p:cNvSpPr>
          <p:nvPr>
            <p:ph type="title"/>
          </p:nvPr>
        </p:nvSpPr>
        <p:spPr>
          <a:xfrm>
            <a:off x="1399706" y="823872"/>
            <a:ext cx="7223594" cy="1347828"/>
          </a:xfrm>
        </p:spPr>
        <p:txBody>
          <a:bodyPr>
            <a:normAutofit/>
          </a:bodyPr>
          <a:lstStyle/>
          <a:p>
            <a:r>
              <a:rPr lang="en-US" sz="2400" b="1" dirty="0">
                <a:solidFill>
                  <a:srgbClr val="000090"/>
                </a:solidFill>
              </a:rPr>
              <a:t>Review questions to help you prepare to conduct the Mosquito Protocol</a:t>
            </a:r>
            <a:r>
              <a:rPr lang="en-US" sz="2400" dirty="0"/>
              <a:t> </a:t>
            </a:r>
          </a:p>
        </p:txBody>
      </p:sp>
      <p:pic>
        <p:nvPicPr>
          <p:cNvPr id="7" name="Content Placeholder 8" descr="watermark Illustration of mosquito on water surface and larvae dangling under the water surface."/>
          <p:cNvPicPr>
            <a:picLocks noChangeAspect="1"/>
          </p:cNvPicPr>
          <p:nvPr/>
        </p:nvPicPr>
        <p:blipFill>
          <a:blip r:embed="rId4">
            <a:alphaModFix amt="19000"/>
            <a:extLst>
              <a:ext uri="{28A0092B-C50C-407E-A947-70E740481C1C}">
                <a14:useLocalDpi xmlns:a14="http://schemas.microsoft.com/office/drawing/2010/main" val="0"/>
              </a:ext>
            </a:extLst>
          </a:blip>
          <a:stretch>
            <a:fillRect/>
          </a:stretch>
        </p:blipFill>
        <p:spPr>
          <a:xfrm>
            <a:off x="1184184" y="1626004"/>
            <a:ext cx="7959816" cy="5218102"/>
          </a:xfrm>
          <a:prstGeom prst="rect">
            <a:avLst/>
          </a:prstGeom>
        </p:spPr>
      </p:pic>
      <p:sp>
        <p:nvSpPr>
          <p:cNvPr id="3" name="Content Placeholder 2"/>
          <p:cNvSpPr>
            <a:spLocks noGrp="1"/>
          </p:cNvSpPr>
          <p:nvPr>
            <p:ph sz="half" idx="1"/>
          </p:nvPr>
        </p:nvSpPr>
        <p:spPr>
          <a:xfrm>
            <a:off x="1456856" y="1915319"/>
            <a:ext cx="7166444" cy="4351338"/>
          </a:xfrm>
        </p:spPr>
        <p:txBody>
          <a:bodyPr>
            <a:normAutofit fontScale="85000" lnSpcReduction="20000"/>
          </a:bodyPr>
          <a:lstStyle/>
          <a:p>
            <a:pPr marL="342900" indent="-342900">
              <a:buFont typeface="+mj-lt"/>
              <a:buAutoNum type="arabicPeriod"/>
            </a:pPr>
            <a:r>
              <a:rPr lang="en-US" b="1" dirty="0"/>
              <a:t>How many samples of a non-container site should you take?</a:t>
            </a:r>
          </a:p>
          <a:p>
            <a:pPr marL="342900" indent="-342900">
              <a:buFont typeface="+mj-lt"/>
              <a:buAutoNum type="arabicPeriod"/>
            </a:pPr>
            <a:r>
              <a:rPr lang="en-US" b="1" dirty="0"/>
              <a:t>What are some of the safety precautions that you need to take when conducting the Mosquito Protocol?</a:t>
            </a:r>
          </a:p>
          <a:p>
            <a:pPr marL="342900" indent="-342900">
              <a:buFont typeface="+mj-lt"/>
              <a:buAutoNum type="arabicPeriod"/>
            </a:pPr>
            <a:r>
              <a:rPr lang="en-US" b="1" dirty="0"/>
              <a:t>Ideally, how often can you do the Mosquito Protocol?</a:t>
            </a:r>
          </a:p>
          <a:p>
            <a:pPr marL="342900" indent="-342900">
              <a:buFont typeface="+mj-lt"/>
              <a:buAutoNum type="arabicPeriod"/>
            </a:pPr>
            <a:r>
              <a:rPr lang="en-US" b="1" dirty="0"/>
              <a:t>What are some of the types of data that you will report to GLOBE when conducting the GLOBE Mosquito Protocol? </a:t>
            </a:r>
          </a:p>
          <a:p>
            <a:pPr marL="342900" indent="-342900">
              <a:buFont typeface="+mj-lt"/>
              <a:buAutoNum type="arabicPeriod"/>
            </a:pPr>
            <a:r>
              <a:rPr lang="en-US" b="1" dirty="0"/>
              <a:t>If you were designing a research investigation to identify the environmental conditions that support successful Mosquito breeding seasons, what other GLOBE data sets might you consult?</a:t>
            </a:r>
          </a:p>
          <a:p>
            <a:pPr marL="342900" indent="-342900">
              <a:buFont typeface="+mj-lt"/>
              <a:buAutoNum type="arabicPeriod"/>
            </a:pPr>
            <a:r>
              <a:rPr lang="en-US" b="1" dirty="0"/>
              <a:t>True or false: mosquitoes can hatch and develop in open container environments as well as natural water bodies.</a:t>
            </a:r>
          </a:p>
          <a:p>
            <a:pPr marL="342900" indent="-342900">
              <a:buFont typeface="+mj-lt"/>
              <a:buAutoNum type="arabicPeriod"/>
            </a:pPr>
            <a:r>
              <a:rPr lang="en-US" b="1" dirty="0"/>
              <a:t>Name three genera of mosquitoes that can potentially transmit pathogens that cause disease in humans. </a:t>
            </a:r>
          </a:p>
          <a:p>
            <a:pPr marL="342900" indent="-342900">
              <a:buFont typeface="+mj-lt"/>
              <a:buAutoNum type="arabicPeriod"/>
            </a:pPr>
            <a:r>
              <a:rPr lang="en-US" b="1" dirty="0"/>
              <a:t>Which genus of mosquitoes carries </a:t>
            </a:r>
            <a:r>
              <a:rPr lang="en-US" b="1" dirty="0" err="1"/>
              <a:t>Zika</a:t>
            </a:r>
            <a:r>
              <a:rPr lang="en-US" b="1" dirty="0"/>
              <a:t>? Malaria?</a:t>
            </a:r>
          </a:p>
          <a:p>
            <a:pPr marL="342900" indent="-342900">
              <a:buFont typeface="+mj-lt"/>
              <a:buAutoNum type="arabicPeriod"/>
            </a:pPr>
            <a:r>
              <a:rPr lang="en-US" b="1" dirty="0"/>
              <a:t>What are the three things that we can do to reduce risk of mosquito borne disease, when there is no vaccine available? How does GLOBE Observer Mosquito Habitat Mapper help? </a:t>
            </a:r>
          </a:p>
          <a:p>
            <a:pPr marL="342900" indent="-342900">
              <a:buFont typeface="+mj-lt"/>
              <a:buAutoNum type="arabicPeriod"/>
            </a:pPr>
            <a:r>
              <a:rPr lang="en-US" b="1" dirty="0"/>
              <a:t>How does GLOBE Observer Mosquito Habitat Mapper ensure that data uploaded by GLOBE Observer users is scientifically accurate and reliable? </a:t>
            </a:r>
          </a:p>
          <a:p>
            <a:pPr marL="342900" indent="-342900">
              <a:buFont typeface="+mj-lt"/>
              <a:buAutoNum type="arabicPeriod"/>
            </a:pPr>
            <a:endParaRPr lang="en-US" b="1" dirty="0"/>
          </a:p>
          <a:p>
            <a:pPr marL="342900" indent="-342900">
              <a:buFont typeface="+mj-lt"/>
              <a:buAutoNum type="arabicPeriod"/>
            </a:pPr>
            <a:endParaRPr lang="en-US" dirty="0"/>
          </a:p>
          <a:p>
            <a:pPr marL="342900" indent="-342900">
              <a:buFont typeface="+mj-lt"/>
              <a:buAutoNum type="arabicPeriod"/>
            </a:pPr>
            <a:endParaRPr lang="en-US" dirty="0"/>
          </a:p>
        </p:txBody>
      </p:sp>
    </p:spTree>
    <p:extLst>
      <p:ext uri="{BB962C8B-B14F-4D97-AF65-F5344CB8AC3E}">
        <p14:creationId xmlns:p14="http://schemas.microsoft.com/office/powerpoint/2010/main" val="528645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62</a:t>
            </a:fld>
            <a:endParaRPr lang="en-US" dirty="0"/>
          </a:p>
        </p:txBody>
      </p:sp>
      <p:pic>
        <p:nvPicPr>
          <p:cNvPr id="5" name="Picture 4"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528" y="0"/>
            <a:ext cx="8076471" cy="1057988"/>
          </a:xfrm>
          <a:prstGeom prst="rect">
            <a:avLst/>
          </a:prstGeom>
        </p:spPr>
      </p:pic>
      <p:pic>
        <p:nvPicPr>
          <p:cNvPr id="6" name="Picture 5" descr="Menu: Quiz yoursel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3" y="0"/>
            <a:ext cx="1186962" cy="6970426"/>
          </a:xfrm>
          <a:prstGeom prst="rect">
            <a:avLst/>
          </a:prstGeom>
        </p:spPr>
      </p:pic>
      <p:sp>
        <p:nvSpPr>
          <p:cNvPr id="2" name="Title 1"/>
          <p:cNvSpPr>
            <a:spLocks noGrp="1"/>
          </p:cNvSpPr>
          <p:nvPr>
            <p:ph type="title"/>
          </p:nvPr>
        </p:nvSpPr>
        <p:spPr>
          <a:xfrm>
            <a:off x="1219164" y="935971"/>
            <a:ext cx="7886700" cy="816026"/>
          </a:xfrm>
        </p:spPr>
        <p:txBody>
          <a:bodyPr>
            <a:normAutofit/>
          </a:bodyPr>
          <a:lstStyle/>
          <a:p>
            <a:r>
              <a:rPr lang="en-US" sz="2400" b="1" dirty="0">
                <a:solidFill>
                  <a:srgbClr val="000090"/>
                </a:solidFill>
              </a:rPr>
              <a:t>Are you ready to take your quiz?</a:t>
            </a:r>
            <a:r>
              <a:rPr lang="en-US" sz="2400" dirty="0"/>
              <a:t> </a:t>
            </a:r>
          </a:p>
        </p:txBody>
      </p:sp>
      <p:pic>
        <p:nvPicPr>
          <p:cNvPr id="7" name="Content Placeholder 8" descr="watermark Illustration of mosquito on water surface and larvae dangling under the water surface."/>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67528" y="1639898"/>
            <a:ext cx="7959816" cy="5218102"/>
          </a:xfrm>
          <a:prstGeom prst="rect">
            <a:avLst/>
          </a:prstGeom>
        </p:spPr>
      </p:pic>
      <p:sp>
        <p:nvSpPr>
          <p:cNvPr id="3" name="Content Placeholder 2"/>
          <p:cNvSpPr>
            <a:spLocks noGrp="1"/>
          </p:cNvSpPr>
          <p:nvPr>
            <p:ph sz="half" idx="1"/>
          </p:nvPr>
        </p:nvSpPr>
        <p:spPr>
          <a:xfrm>
            <a:off x="1362824" y="2802576"/>
            <a:ext cx="7485877" cy="4351338"/>
          </a:xfrm>
        </p:spPr>
        <p:txBody>
          <a:bodyPr>
            <a:normAutofit/>
          </a:bodyPr>
          <a:lstStyle/>
          <a:p>
            <a:pPr marL="0" indent="0">
              <a:buNone/>
            </a:pPr>
            <a:r>
              <a:rPr lang="en-US" sz="2000" b="1" dirty="0">
                <a:solidFill>
                  <a:srgbClr val="000000"/>
                </a:solidFill>
              </a:rPr>
              <a:t>You have now completed the slide set. If you are ready to take the quiz, sign on and take the quiz corresponding to </a:t>
            </a:r>
            <a:r>
              <a:rPr lang="en-US" sz="2000" b="1" dirty="0">
                <a:solidFill>
                  <a:srgbClr val="000072"/>
                </a:solidFill>
              </a:rPr>
              <a:t>Mosquito Larvae Protocol</a:t>
            </a:r>
            <a:r>
              <a:rPr lang="en-US" sz="2000" b="1" dirty="0">
                <a:solidFill>
                  <a:srgbClr val="055000"/>
                </a:solidFill>
              </a:rPr>
              <a:t>.</a:t>
            </a:r>
          </a:p>
          <a:p>
            <a:pPr marL="0" indent="0">
              <a:buNone/>
            </a:pPr>
            <a:endParaRPr lang="en-US" sz="2000" b="1" dirty="0">
              <a:solidFill>
                <a:srgbClr val="000000"/>
              </a:solidFill>
            </a:endParaRPr>
          </a:p>
          <a:p>
            <a:pPr marL="0" indent="0">
              <a:buNone/>
            </a:pPr>
            <a:r>
              <a:rPr lang="en-US" sz="2000" b="1" dirty="0">
                <a:solidFill>
                  <a:srgbClr val="000000"/>
                </a:solidFill>
              </a:rPr>
              <a:t>When you pass the quiz, you are ready to participate as a citizen scientist in the GLOBE Observer Mosquito Habitat Mapper network! </a:t>
            </a:r>
          </a:p>
        </p:txBody>
      </p:sp>
    </p:spTree>
    <p:extLst>
      <p:ext uri="{BB962C8B-B14F-4D97-AF65-F5344CB8AC3E}">
        <p14:creationId xmlns:p14="http://schemas.microsoft.com/office/powerpoint/2010/main" val="11355973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63</a:t>
            </a:fld>
            <a:endParaRPr lang="en-US" dirty="0"/>
          </a:p>
        </p:txBody>
      </p:sp>
      <p:pic>
        <p:nvPicPr>
          <p:cNvPr id="6" name="Picture 5"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4750" y="0"/>
            <a:ext cx="7969250" cy="1054754"/>
          </a:xfrm>
          <a:prstGeom prst="rect">
            <a:avLst/>
          </a:prstGeom>
        </p:spPr>
      </p:pic>
      <p:pic>
        <p:nvPicPr>
          <p:cNvPr id="5" name="Picture 4" descr="Menu: Additional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86962" cy="6970426"/>
          </a:xfrm>
          <a:prstGeom prst="rect">
            <a:avLst/>
          </a:prstGeom>
        </p:spPr>
      </p:pic>
      <p:sp>
        <p:nvSpPr>
          <p:cNvPr id="2" name="Title 1"/>
          <p:cNvSpPr>
            <a:spLocks noGrp="1"/>
          </p:cNvSpPr>
          <p:nvPr>
            <p:ph type="title"/>
          </p:nvPr>
        </p:nvSpPr>
        <p:spPr>
          <a:xfrm>
            <a:off x="1257300" y="732561"/>
            <a:ext cx="7886700" cy="1325563"/>
          </a:xfrm>
        </p:spPr>
        <p:txBody>
          <a:bodyPr/>
          <a:lstStyle/>
          <a:p>
            <a:r>
              <a:rPr lang="en-US" b="1" dirty="0">
                <a:solidFill>
                  <a:srgbClr val="000090"/>
                </a:solidFill>
              </a:rPr>
              <a:t>Frequently Asked Questions (FAQs)</a:t>
            </a:r>
          </a:p>
        </p:txBody>
      </p:sp>
      <p:sp>
        <p:nvSpPr>
          <p:cNvPr id="3" name="Content Placeholder 2"/>
          <p:cNvSpPr>
            <a:spLocks noGrp="1"/>
          </p:cNvSpPr>
          <p:nvPr>
            <p:ph sz="half" idx="1"/>
          </p:nvPr>
        </p:nvSpPr>
        <p:spPr>
          <a:xfrm>
            <a:off x="1302339" y="1787315"/>
            <a:ext cx="7587662" cy="4351338"/>
          </a:xfrm>
        </p:spPr>
        <p:txBody>
          <a:bodyPr>
            <a:noAutofit/>
          </a:bodyPr>
          <a:lstStyle/>
          <a:p>
            <a:pPr marL="0" lvl="0" indent="0" algn="just">
              <a:buNone/>
            </a:pPr>
            <a:r>
              <a:rPr lang="en-US" sz="1200" b="1" dirty="0">
                <a:solidFill>
                  <a:srgbClr val="000090"/>
                </a:solidFill>
              </a:rPr>
              <a:t>What is the mosquito life cycle? </a:t>
            </a:r>
          </a:p>
          <a:p>
            <a:pPr marL="0" lvl="0" indent="0" algn="just">
              <a:buNone/>
            </a:pPr>
            <a:r>
              <a:rPr lang="en-US" sz="1200" dirty="0">
                <a:solidFill>
                  <a:schemeClr val="tx1"/>
                </a:solidFill>
              </a:rPr>
              <a:t> Adult </a:t>
            </a:r>
            <a:r>
              <a:rPr lang="en-US" sz="1200" dirty="0">
                <a:solidFill>
                  <a:schemeClr val="tx1"/>
                </a:solidFill>
                <a:sym typeface="Wingdings"/>
              </a:rPr>
              <a:t></a:t>
            </a:r>
            <a:r>
              <a:rPr lang="en-US" sz="1200" dirty="0">
                <a:solidFill>
                  <a:schemeClr val="tx1"/>
                </a:solidFill>
              </a:rPr>
              <a:t> eggs (2 -3 days) </a:t>
            </a:r>
            <a:r>
              <a:rPr lang="en-US" sz="1200" dirty="0">
                <a:solidFill>
                  <a:schemeClr val="tx1"/>
                </a:solidFill>
                <a:sym typeface="Wingdings"/>
              </a:rPr>
              <a:t></a:t>
            </a:r>
            <a:r>
              <a:rPr lang="en-US" sz="1200" dirty="0">
                <a:solidFill>
                  <a:schemeClr val="tx1"/>
                </a:solidFill>
              </a:rPr>
              <a:t> larvae (4 -5 days) </a:t>
            </a:r>
            <a:r>
              <a:rPr lang="en-US" sz="1200" dirty="0">
                <a:solidFill>
                  <a:schemeClr val="tx1"/>
                </a:solidFill>
                <a:sym typeface="Wingdings"/>
              </a:rPr>
              <a:t></a:t>
            </a:r>
            <a:r>
              <a:rPr lang="en-US" sz="1200" dirty="0">
                <a:solidFill>
                  <a:schemeClr val="tx1"/>
                </a:solidFill>
              </a:rPr>
              <a:t> pupae (1- 2 days) </a:t>
            </a:r>
            <a:r>
              <a:rPr lang="en-US" sz="1200" dirty="0">
                <a:solidFill>
                  <a:schemeClr val="tx1"/>
                </a:solidFill>
                <a:sym typeface="Wingdings"/>
              </a:rPr>
              <a:t> A</a:t>
            </a:r>
            <a:r>
              <a:rPr lang="en-US" sz="1200" dirty="0">
                <a:solidFill>
                  <a:schemeClr val="tx1"/>
                </a:solidFill>
              </a:rPr>
              <a:t>dult. The times in each stage are environmentally dependent: in warmer temperatures, mosquito metabolism is faster. </a:t>
            </a:r>
          </a:p>
          <a:p>
            <a:pPr marL="0" lvl="0" indent="0" algn="just">
              <a:buNone/>
            </a:pPr>
            <a:r>
              <a:rPr lang="en-US" sz="1200" b="1" dirty="0">
                <a:solidFill>
                  <a:srgbClr val="000090"/>
                </a:solidFill>
              </a:rPr>
              <a:t>How do you identify which one is the </a:t>
            </a:r>
            <a:r>
              <a:rPr lang="en-US" sz="1200" b="1" i="1" dirty="0">
                <a:solidFill>
                  <a:srgbClr val="000090"/>
                </a:solidFill>
              </a:rPr>
              <a:t>Anopheles</a:t>
            </a:r>
            <a:r>
              <a:rPr lang="en-US" sz="1200" b="1" dirty="0">
                <a:solidFill>
                  <a:srgbClr val="000090"/>
                </a:solidFill>
              </a:rPr>
              <a:t>, </a:t>
            </a:r>
            <a:r>
              <a:rPr lang="en-US" sz="1200" b="1" i="1" dirty="0">
                <a:solidFill>
                  <a:srgbClr val="000090"/>
                </a:solidFill>
              </a:rPr>
              <a:t>Aedes</a:t>
            </a:r>
            <a:r>
              <a:rPr lang="en-US" sz="1200" b="1" dirty="0">
                <a:solidFill>
                  <a:srgbClr val="000090"/>
                </a:solidFill>
              </a:rPr>
              <a:t> or </a:t>
            </a:r>
            <a:r>
              <a:rPr lang="en-US" sz="1200" b="1" i="1" dirty="0">
                <a:solidFill>
                  <a:srgbClr val="000090"/>
                </a:solidFill>
              </a:rPr>
              <a:t>Culex</a:t>
            </a:r>
            <a:r>
              <a:rPr lang="en-US" sz="1200" b="1" dirty="0">
                <a:solidFill>
                  <a:srgbClr val="000090"/>
                </a:solidFill>
              </a:rPr>
              <a:t> larvae (identify with unaided eyes)?</a:t>
            </a:r>
          </a:p>
          <a:p>
            <a:pPr marL="0" lvl="0" indent="0" algn="just">
              <a:buNone/>
            </a:pPr>
            <a:r>
              <a:rPr lang="en-US" sz="1200" dirty="0">
                <a:solidFill>
                  <a:schemeClr val="tx1"/>
                </a:solidFill>
              </a:rPr>
              <a:t>We can see the characteristics of mosquito larvae: In the water, </a:t>
            </a:r>
            <a:r>
              <a:rPr lang="en-US" sz="1200" i="1" dirty="0">
                <a:solidFill>
                  <a:schemeClr val="tx1"/>
                </a:solidFill>
              </a:rPr>
              <a:t>Anopheles</a:t>
            </a:r>
            <a:r>
              <a:rPr lang="en-US" sz="1200" dirty="0">
                <a:solidFill>
                  <a:schemeClr val="tx1"/>
                </a:solidFill>
              </a:rPr>
              <a:t> larvae cling parallel with the water surface. On the other hand,</a:t>
            </a:r>
            <a:r>
              <a:rPr lang="en-US" sz="1200" i="1" dirty="0">
                <a:solidFill>
                  <a:schemeClr val="tx1"/>
                </a:solidFill>
              </a:rPr>
              <a:t> Aedes</a:t>
            </a:r>
            <a:r>
              <a:rPr lang="en-US" sz="1200" dirty="0">
                <a:solidFill>
                  <a:schemeClr val="tx1"/>
                </a:solidFill>
              </a:rPr>
              <a:t> and </a:t>
            </a:r>
            <a:r>
              <a:rPr lang="en-US" sz="1200" i="1" dirty="0">
                <a:solidFill>
                  <a:schemeClr val="tx1"/>
                </a:solidFill>
              </a:rPr>
              <a:t>Culex</a:t>
            </a:r>
            <a:r>
              <a:rPr lang="en-US" sz="1200" dirty="0">
                <a:solidFill>
                  <a:schemeClr val="tx1"/>
                </a:solidFill>
              </a:rPr>
              <a:t> larvae cling at an angle of 45</a:t>
            </a:r>
            <a:r>
              <a:rPr lang="th-TH" sz="1200" dirty="0">
                <a:solidFill>
                  <a:schemeClr val="tx1"/>
                </a:solidFill>
              </a:rPr>
              <a:t>° </a:t>
            </a:r>
            <a:r>
              <a:rPr lang="en-US" sz="1200" dirty="0">
                <a:solidFill>
                  <a:schemeClr val="tx1"/>
                </a:solidFill>
              </a:rPr>
              <a:t>with </a:t>
            </a:r>
            <a:r>
              <a:rPr lang="th-TH" sz="1200" dirty="0" err="1">
                <a:solidFill>
                  <a:schemeClr val="tx1"/>
                </a:solidFill>
              </a:rPr>
              <a:t>the</a:t>
            </a:r>
            <a:r>
              <a:rPr lang="th-TH" sz="1200" dirty="0">
                <a:solidFill>
                  <a:schemeClr val="tx1"/>
                </a:solidFill>
              </a:rPr>
              <a:t> </a:t>
            </a:r>
            <a:r>
              <a:rPr lang="th-TH" sz="1200" dirty="0" err="1">
                <a:solidFill>
                  <a:schemeClr val="tx1"/>
                </a:solidFill>
              </a:rPr>
              <a:t>side</a:t>
            </a:r>
            <a:r>
              <a:rPr lang="en-US" sz="1200" dirty="0">
                <a:solidFill>
                  <a:schemeClr val="tx1"/>
                </a:solidFill>
              </a:rPr>
              <a:t> of the container. </a:t>
            </a:r>
            <a:r>
              <a:rPr lang="en-US" sz="1200" i="1" dirty="0">
                <a:solidFill>
                  <a:schemeClr val="tx1"/>
                </a:solidFill>
              </a:rPr>
              <a:t>Aedes</a:t>
            </a:r>
            <a:r>
              <a:rPr lang="en-US" sz="1200" dirty="0">
                <a:solidFill>
                  <a:schemeClr val="tx1"/>
                </a:solidFill>
              </a:rPr>
              <a:t> larvae have shorter siphons, </a:t>
            </a:r>
            <a:r>
              <a:rPr lang="en-US" sz="1200" i="1" dirty="0">
                <a:solidFill>
                  <a:schemeClr val="tx1"/>
                </a:solidFill>
              </a:rPr>
              <a:t>Culex</a:t>
            </a:r>
            <a:r>
              <a:rPr lang="en-US" sz="1200" dirty="0">
                <a:solidFill>
                  <a:schemeClr val="tx1"/>
                </a:solidFill>
              </a:rPr>
              <a:t> larvae tend to have have longer siphons.</a:t>
            </a:r>
          </a:p>
          <a:p>
            <a:pPr marL="0" lvl="0" indent="0" algn="just">
              <a:buNone/>
            </a:pPr>
            <a:r>
              <a:rPr lang="en-US" sz="1200" b="1" dirty="0">
                <a:solidFill>
                  <a:srgbClr val="000090"/>
                </a:solidFill>
              </a:rPr>
              <a:t>What do the male mosquitoes feed on?</a:t>
            </a:r>
          </a:p>
          <a:p>
            <a:pPr marL="0" lvl="0" indent="0" algn="just">
              <a:buNone/>
            </a:pPr>
            <a:r>
              <a:rPr lang="en-US" sz="1200" dirty="0">
                <a:solidFill>
                  <a:schemeClr val="tx1"/>
                </a:solidFill>
              </a:rPr>
              <a:t>Male mosquitoes feed on any sugar source, including flowers, fruit, nectar and other insects.</a:t>
            </a:r>
            <a:endParaRPr lang="en-US" sz="1200" b="1" dirty="0">
              <a:solidFill>
                <a:srgbClr val="000090"/>
              </a:solidFill>
            </a:endParaRPr>
          </a:p>
          <a:p>
            <a:pPr marL="0" lvl="0" indent="0" algn="just">
              <a:buNone/>
            </a:pPr>
            <a:r>
              <a:rPr lang="en-US" sz="1200" b="1" dirty="0">
                <a:solidFill>
                  <a:srgbClr val="000090"/>
                </a:solidFill>
              </a:rPr>
              <a:t>At what seasons of the year are greater percentages of mosquito larvae found?</a:t>
            </a:r>
          </a:p>
          <a:p>
            <a:pPr marL="0" lvl="0" indent="0" algn="just">
              <a:buNone/>
            </a:pPr>
            <a:r>
              <a:rPr lang="en-US" sz="1200" dirty="0">
                <a:solidFill>
                  <a:schemeClr val="tx1"/>
                </a:solidFill>
              </a:rPr>
              <a:t>Most often they are found in the rainy season or shortly after the end of the  rainy season.</a:t>
            </a:r>
          </a:p>
          <a:p>
            <a:pPr marL="0" lvl="0" indent="0" algn="just">
              <a:buNone/>
            </a:pPr>
            <a:r>
              <a:rPr lang="en-US" sz="1200" b="1" dirty="0">
                <a:solidFill>
                  <a:srgbClr val="000090"/>
                </a:solidFill>
              </a:rPr>
              <a:t>What if I want to collect mosquito data and do not have a mobile device? </a:t>
            </a:r>
          </a:p>
          <a:p>
            <a:pPr marL="0" lvl="0" indent="0" algn="just">
              <a:buNone/>
            </a:pPr>
            <a:r>
              <a:rPr lang="en-US" sz="1200" dirty="0">
                <a:solidFill>
                  <a:schemeClr val="tx1"/>
                </a:solidFill>
              </a:rPr>
              <a:t>It is still possible to collect mosquito data. You will need to use the GLOBE Mosquito Protocol data form, and enter the data manually to the GLOBE data portal. </a:t>
            </a:r>
          </a:p>
          <a:p>
            <a:pPr marL="0" lvl="0" indent="0" algn="just">
              <a:buNone/>
            </a:pPr>
            <a:r>
              <a:rPr lang="en-US" sz="1200" b="1" dirty="0">
                <a:solidFill>
                  <a:srgbClr val="000090"/>
                </a:solidFill>
              </a:rPr>
              <a:t>What if I want to collect mosquito data and do not have a clip-on macro lens to use with my mobile device? </a:t>
            </a:r>
          </a:p>
          <a:p>
            <a:pPr marL="0" lvl="0" indent="0" algn="just">
              <a:buNone/>
            </a:pPr>
            <a:r>
              <a:rPr lang="en-US" sz="1200" dirty="0">
                <a:solidFill>
                  <a:schemeClr val="tx1"/>
                </a:solidFill>
              </a:rPr>
              <a:t>You can use a hand lens. It is possible to take a picture of the larvae through the lens and upload it to the website. You can also use a school microscope, if available. </a:t>
            </a:r>
          </a:p>
        </p:txBody>
      </p:sp>
    </p:spTree>
    <p:extLst>
      <p:ext uri="{BB962C8B-B14F-4D97-AF65-F5344CB8AC3E}">
        <p14:creationId xmlns:p14="http://schemas.microsoft.com/office/powerpoint/2010/main" val="12566381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64</a:t>
            </a:fld>
            <a:endParaRPr lang="en-US" dirty="0"/>
          </a:p>
        </p:txBody>
      </p:sp>
      <p:pic>
        <p:nvPicPr>
          <p:cNvPr id="6" name="Picture 5"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475" y="4860"/>
            <a:ext cx="7969250" cy="1054754"/>
          </a:xfrm>
          <a:prstGeom prst="rect">
            <a:avLst/>
          </a:prstGeom>
        </p:spPr>
      </p:pic>
      <p:pic>
        <p:nvPicPr>
          <p:cNvPr id="5" name="Picture 4" descr="Menu: Additional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86962" cy="6970426"/>
          </a:xfrm>
          <a:prstGeom prst="rect">
            <a:avLst/>
          </a:prstGeom>
        </p:spPr>
      </p:pic>
      <p:sp>
        <p:nvSpPr>
          <p:cNvPr id="2" name="Title 1"/>
          <p:cNvSpPr>
            <a:spLocks noGrp="1"/>
          </p:cNvSpPr>
          <p:nvPr>
            <p:ph type="title"/>
          </p:nvPr>
        </p:nvSpPr>
        <p:spPr>
          <a:xfrm>
            <a:off x="1201493" y="680742"/>
            <a:ext cx="7886700" cy="1325563"/>
          </a:xfrm>
        </p:spPr>
        <p:txBody>
          <a:bodyPr>
            <a:normAutofit fontScale="90000"/>
          </a:bodyPr>
          <a:lstStyle/>
          <a:p>
            <a:r>
              <a:rPr lang="en-US" sz="4000" dirty="0"/>
              <a:t/>
            </a:r>
            <a:br>
              <a:rPr lang="en-US" sz="4000" dirty="0"/>
            </a:br>
            <a:r>
              <a:rPr lang="en-US" sz="2700" b="1" dirty="0">
                <a:solidFill>
                  <a:srgbClr val="000072"/>
                </a:solidFill>
                <a:latin typeface="+mn-lt"/>
              </a:rPr>
              <a:t>We want your Feedback! </a:t>
            </a:r>
            <a:r>
              <a:rPr lang="en-US" sz="2700" dirty="0"/>
              <a:t/>
            </a:r>
            <a:br>
              <a:rPr lang="en-US" sz="2700" dirty="0"/>
            </a:br>
            <a:r>
              <a:rPr lang="en-US" sz="2700" dirty="0"/>
              <a:t/>
            </a:r>
            <a:br>
              <a:rPr lang="en-US" sz="2700" dirty="0"/>
            </a:br>
            <a:endParaRPr lang="en-US" sz="2000" b="1" dirty="0">
              <a:solidFill>
                <a:srgbClr val="000090"/>
              </a:solidFill>
            </a:endParaRPr>
          </a:p>
        </p:txBody>
      </p:sp>
      <p:pic>
        <p:nvPicPr>
          <p:cNvPr id="8" name="Content Placeholder 8" descr="watermark Illustration of mosquito on water surface and larvae dangling under the water surface."/>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86962" y="1719274"/>
            <a:ext cx="7959816" cy="5218102"/>
          </a:xfrm>
          <a:prstGeom prst="rect">
            <a:avLst/>
          </a:prstGeom>
        </p:spPr>
      </p:pic>
      <p:sp>
        <p:nvSpPr>
          <p:cNvPr id="3" name="Content Placeholder 2"/>
          <p:cNvSpPr>
            <a:spLocks noGrp="1"/>
          </p:cNvSpPr>
          <p:nvPr>
            <p:ph sz="half" idx="1"/>
          </p:nvPr>
        </p:nvSpPr>
        <p:spPr>
          <a:xfrm>
            <a:off x="1133475" y="1546652"/>
            <a:ext cx="7229944" cy="4351338"/>
          </a:xfrm>
        </p:spPr>
        <p:txBody>
          <a:bodyPr>
            <a:noAutofit/>
          </a:bodyPr>
          <a:lstStyle/>
          <a:p>
            <a:pPr marL="0" indent="0">
              <a:buNone/>
            </a:pPr>
            <a:r>
              <a:rPr lang="en-US" sz="1600" dirty="0"/>
              <a:t>Please provide us with feedback about this module. This is a community project and we welcome your comments, suggestions and edits! Comment here:</a:t>
            </a:r>
            <a:br>
              <a:rPr lang="en-US" sz="1600" dirty="0"/>
            </a:br>
            <a:r>
              <a:rPr lang="en-US" sz="1600" dirty="0" err="1">
                <a:hlinkClick r:id="rId5"/>
              </a:rPr>
              <a:t>eTraining</a:t>
            </a:r>
            <a:r>
              <a:rPr lang="en-US" sz="1600" dirty="0">
                <a:hlinkClick r:id="rId5"/>
              </a:rPr>
              <a:t> Feedback</a:t>
            </a:r>
            <a:endParaRPr lang="en-US" sz="1600" dirty="0"/>
          </a:p>
          <a:p>
            <a:pPr marL="0" indent="0">
              <a:buNone/>
            </a:pPr>
            <a:r>
              <a:rPr lang="en-US" sz="1600" dirty="0"/>
              <a:t>Questions about module content? Contact GLOBE: </a:t>
            </a:r>
            <a:r>
              <a:rPr lang="en-US" sz="1600" dirty="0">
                <a:hlinkClick r:id="rId6"/>
              </a:rPr>
              <a:t>help@globe.gov</a:t>
            </a:r>
            <a:endParaRPr lang="en-US" sz="1600" dirty="0">
              <a:solidFill>
                <a:schemeClr val="tx1"/>
              </a:solidFill>
            </a:endParaRPr>
          </a:p>
          <a:p>
            <a:pPr marL="0" indent="0">
              <a:buNone/>
            </a:pPr>
            <a:r>
              <a:rPr lang="en-US" sz="1600" b="1" dirty="0">
                <a:solidFill>
                  <a:schemeClr val="tx1"/>
                </a:solidFill>
              </a:rPr>
              <a:t>Slides:  </a:t>
            </a:r>
          </a:p>
          <a:p>
            <a:pPr marL="0" indent="0">
              <a:buNone/>
            </a:pPr>
            <a:r>
              <a:rPr lang="en-US" sz="1600" dirty="0">
                <a:solidFill>
                  <a:schemeClr val="tx1"/>
                </a:solidFill>
              </a:rPr>
              <a:t>Russanne Low, Ph.D., Institute for Global Environmental Strategies, Arlington VA</a:t>
            </a:r>
          </a:p>
          <a:p>
            <a:pPr marL="0" indent="0">
              <a:buNone/>
            </a:pPr>
            <a:r>
              <a:rPr lang="en-US" sz="1600" dirty="0">
                <a:solidFill>
                  <a:schemeClr val="tx1"/>
                </a:solidFill>
              </a:rPr>
              <a:t>Rebecca Boger, Ph.D., Brooklyn College, NYC, USA</a:t>
            </a:r>
          </a:p>
          <a:p>
            <a:pPr marL="0" indent="0">
              <a:buNone/>
            </a:pPr>
            <a:r>
              <a:rPr lang="en-US" sz="1600" b="1" dirty="0">
                <a:solidFill>
                  <a:schemeClr val="tx1"/>
                </a:solidFill>
              </a:rPr>
              <a:t>Photos: </a:t>
            </a:r>
            <a:r>
              <a:rPr lang="en-US" sz="1600" dirty="0" err="1">
                <a:solidFill>
                  <a:schemeClr val="tx1"/>
                </a:solidFill>
              </a:rPr>
              <a:t>Russanne</a:t>
            </a:r>
            <a:r>
              <a:rPr lang="en-US" sz="1600" dirty="0">
                <a:solidFill>
                  <a:schemeClr val="tx1"/>
                </a:solidFill>
              </a:rPr>
              <a:t> Low</a:t>
            </a:r>
          </a:p>
          <a:p>
            <a:pPr marL="0" indent="0">
              <a:buNone/>
            </a:pPr>
            <a:r>
              <a:rPr lang="en-US" sz="1600" b="1" dirty="0">
                <a:solidFill>
                  <a:schemeClr val="tx1"/>
                </a:solidFill>
              </a:rPr>
              <a:t>Cover Art: </a:t>
            </a:r>
            <a:r>
              <a:rPr lang="en-US" sz="1600" dirty="0" err="1">
                <a:solidFill>
                  <a:schemeClr val="tx1"/>
                </a:solidFill>
              </a:rPr>
              <a:t>Jenn</a:t>
            </a:r>
            <a:r>
              <a:rPr lang="en-US" sz="1600" dirty="0">
                <a:solidFill>
                  <a:schemeClr val="tx1"/>
                </a:solidFill>
              </a:rPr>
              <a:t> Glaser, </a:t>
            </a:r>
            <a:r>
              <a:rPr lang="en-US" sz="1600" i="1" dirty="0">
                <a:solidFill>
                  <a:schemeClr val="tx1"/>
                </a:solidFill>
              </a:rPr>
              <a:t>ScribeArts</a:t>
            </a:r>
            <a:endParaRPr lang="en-US" sz="1600" dirty="0">
              <a:solidFill>
                <a:schemeClr val="tx1"/>
              </a:solidFill>
            </a:endParaRPr>
          </a:p>
          <a:p>
            <a:pPr marL="0" indent="0">
              <a:buNone/>
            </a:pPr>
            <a:r>
              <a:rPr lang="en-US" sz="1600" b="1" dirty="0">
                <a:solidFill>
                  <a:schemeClr val="tx1"/>
                </a:solidFill>
              </a:rPr>
              <a:t>More Information:</a:t>
            </a:r>
          </a:p>
          <a:p>
            <a:pPr marL="0" indent="0">
              <a:buNone/>
            </a:pPr>
            <a:r>
              <a:rPr lang="en-US" sz="1600" b="1" dirty="0">
                <a:solidFill>
                  <a:schemeClr val="tx1"/>
                </a:solidFill>
                <a:hlinkClick r:id="rId7"/>
              </a:rPr>
              <a:t>The GLOBE Program</a:t>
            </a:r>
            <a:r>
              <a:rPr lang="en-US" sz="1600" b="1" dirty="0">
                <a:solidFill>
                  <a:schemeClr val="tx1"/>
                </a:solidFill>
              </a:rPr>
              <a:t>, </a:t>
            </a:r>
            <a:r>
              <a:rPr lang="en-US" sz="1600" b="1" dirty="0">
                <a:solidFill>
                  <a:schemeClr val="tx1"/>
                </a:solidFill>
                <a:hlinkClick r:id="rId8"/>
              </a:rPr>
              <a:t>NASA Earth Science </a:t>
            </a:r>
            <a:endParaRPr lang="en-US" sz="1600" b="1" dirty="0">
              <a:solidFill>
                <a:schemeClr val="tx1"/>
              </a:solidFill>
            </a:endParaRPr>
          </a:p>
          <a:p>
            <a:pPr marL="0" indent="0">
              <a:buNone/>
            </a:pPr>
            <a:r>
              <a:rPr lang="en-US" sz="1600" b="1" dirty="0">
                <a:solidFill>
                  <a:schemeClr val="tx1"/>
                </a:solidFill>
                <a:hlinkClick r:id="rId9"/>
              </a:rPr>
              <a:t>NASA Global Climate Change: Vital Signs of the Planet</a:t>
            </a:r>
            <a:endParaRPr lang="en-US" sz="1600" b="1" dirty="0">
              <a:solidFill>
                <a:schemeClr val="tx1"/>
              </a:solidFill>
            </a:endParaRPr>
          </a:p>
          <a:p>
            <a:pPr marL="0" indent="0">
              <a:buNone/>
            </a:pPr>
            <a:r>
              <a:rPr lang="en-US" sz="1600" b="1" dirty="0">
                <a:solidFill>
                  <a:schemeClr val="tx1"/>
                </a:solidFill>
              </a:rPr>
              <a:t>The GLOBE Program is sponsored by these organizations: </a:t>
            </a:r>
          </a:p>
          <a:p>
            <a:pPr marL="0" indent="0">
              <a:buNone/>
            </a:pPr>
            <a:endParaRPr lang="en-US" sz="1600" b="1" dirty="0">
              <a:solidFill>
                <a:schemeClr val="tx1"/>
              </a:solidFill>
            </a:endParaRPr>
          </a:p>
          <a:p>
            <a:pPr marL="0" indent="0">
              <a:buNone/>
            </a:pPr>
            <a:r>
              <a:rPr lang="en-US" altLang="en-US" sz="1200" i="1" dirty="0">
                <a:solidFill>
                  <a:srgbClr val="000000"/>
                </a:solidFill>
              </a:rPr>
              <a:t>Version 5/6/2020. If you edit and modify this slide set for use for educational purposes,  please note “modified by (and your name and date)“ on this page. Thank you.</a:t>
            </a:r>
            <a:endParaRPr lang="en-US" sz="1200" b="1" dirty="0"/>
          </a:p>
          <a:p>
            <a:endParaRPr lang="en-US" sz="1600" i="1" dirty="0"/>
          </a:p>
          <a:p>
            <a:pPr marL="0" indent="0">
              <a:buNone/>
            </a:pPr>
            <a:endParaRPr lang="en-US" sz="1600" b="1" dirty="0">
              <a:solidFill>
                <a:schemeClr val="tx1"/>
              </a:solidFill>
            </a:endParaRPr>
          </a:p>
        </p:txBody>
      </p:sp>
      <p:pic>
        <p:nvPicPr>
          <p:cNvPr id="7" name="Picture 6" descr="Logos for NASA, NOAA, NSF and the U.S. Department of Stat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37466" y="5721308"/>
            <a:ext cx="1688514" cy="353364"/>
          </a:xfrm>
          <a:prstGeom prst="rect">
            <a:avLst/>
          </a:prstGeom>
        </p:spPr>
      </p:pic>
    </p:spTree>
    <p:extLst>
      <p:ext uri="{BB962C8B-B14F-4D97-AF65-F5344CB8AC3E}">
        <p14:creationId xmlns:p14="http://schemas.microsoft.com/office/powerpoint/2010/main" val="34166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6</a:t>
            </a:fld>
            <a:endParaRPr lang="en-US" dirty="0"/>
          </a:p>
        </p:txBody>
      </p:sp>
      <p:pic>
        <p:nvPicPr>
          <p:cNvPr id="5" name="Picture 4"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628" y="-1"/>
            <a:ext cx="8071371" cy="1010779"/>
          </a:xfrm>
          <a:prstGeom prst="rect">
            <a:avLst/>
          </a:prstGeom>
        </p:spPr>
      </p:pic>
      <p:pic>
        <p:nvPicPr>
          <p:cNvPr id="6" name="Picture 5" descr="Menu: Why collect mosquito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1"/>
            <a:ext cx="1174818" cy="6887981"/>
          </a:xfrm>
          <a:prstGeom prst="rect">
            <a:avLst/>
          </a:prstGeom>
        </p:spPr>
      </p:pic>
      <p:sp>
        <p:nvSpPr>
          <p:cNvPr id="2" name="Title 1"/>
          <p:cNvSpPr>
            <a:spLocks noGrp="1"/>
          </p:cNvSpPr>
          <p:nvPr>
            <p:ph type="title"/>
          </p:nvPr>
        </p:nvSpPr>
        <p:spPr>
          <a:xfrm>
            <a:off x="1216059" y="662828"/>
            <a:ext cx="7886700" cy="1325563"/>
          </a:xfrm>
        </p:spPr>
        <p:txBody>
          <a:bodyPr/>
          <a:lstStyle/>
          <a:p>
            <a:r>
              <a:rPr lang="en-US" b="1" dirty="0">
                <a:solidFill>
                  <a:srgbClr val="000072"/>
                </a:solidFill>
              </a:rPr>
              <a:t>Why Collect Mosquito Data?</a:t>
            </a:r>
            <a:endParaRPr lang="en-US" dirty="0"/>
          </a:p>
        </p:txBody>
      </p:sp>
      <p:sp>
        <p:nvSpPr>
          <p:cNvPr id="3" name="Content Placeholder 2"/>
          <p:cNvSpPr>
            <a:spLocks noGrp="1"/>
          </p:cNvSpPr>
          <p:nvPr>
            <p:ph sz="half" idx="1"/>
          </p:nvPr>
        </p:nvSpPr>
        <p:spPr>
          <a:xfrm>
            <a:off x="1390871" y="1673607"/>
            <a:ext cx="4380069" cy="5144387"/>
          </a:xfrm>
        </p:spPr>
        <p:txBody>
          <a:bodyPr>
            <a:normAutofit/>
          </a:bodyPr>
          <a:lstStyle/>
          <a:p>
            <a:pPr marL="0" indent="0" algn="just">
              <a:buNone/>
            </a:pPr>
            <a:r>
              <a:rPr lang="en-US" sz="1600" dirty="0">
                <a:solidFill>
                  <a:schemeClr val="tx1"/>
                </a:solidFill>
              </a:rPr>
              <a:t>The life cycle of mosquitoes is closely related to their environment. By collecting mosquito and environmental data, students can contribute to better understanding the relationship between mosquitoes, the pathogens they may carry, and the environment. This kind of information can be used locally to determine when outbreaks of disease such as malaria or dengue most likely will occur, or when chemical or other controls will be most effective. </a:t>
            </a:r>
          </a:p>
          <a:p>
            <a:pPr marL="0" indent="0" algn="just">
              <a:buNone/>
            </a:pPr>
            <a:r>
              <a:rPr lang="en-US" sz="1600" dirty="0">
                <a:solidFill>
                  <a:schemeClr val="tx1"/>
                </a:solidFill>
              </a:rPr>
              <a:t>Globally, there is a major effort to use data from satellites to predict the onset, decline, and spread of vector-borne diseases. Reliable ground-based data are helpful for the development of realistic computer models based on satellite data. </a:t>
            </a:r>
          </a:p>
          <a:p>
            <a:pPr marL="0" indent="0" algn="just">
              <a:buNone/>
            </a:pPr>
            <a:r>
              <a:rPr lang="en-US" sz="1600" b="1" dirty="0"/>
              <a:t>In many parts of the world, sufficient "ground-truth" data are simply not available- so GLOBE observations are critically important to tracking and controlling disease. </a:t>
            </a:r>
          </a:p>
        </p:txBody>
      </p:sp>
      <p:pic>
        <p:nvPicPr>
          <p:cNvPr id="10" name="Content Placeholder 9" descr="Student rinsing mosquito larvae off the sampling net into the bucket. "/>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865968" y="1767738"/>
            <a:ext cx="3031511" cy="2279828"/>
          </a:xfrm>
        </p:spPr>
      </p:pic>
    </p:spTree>
    <p:extLst>
      <p:ext uri="{BB962C8B-B14F-4D97-AF65-F5344CB8AC3E}">
        <p14:creationId xmlns:p14="http://schemas.microsoft.com/office/powerpoint/2010/main" val="887627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7</a:t>
            </a:fld>
            <a:endParaRPr lang="en-US" dirty="0"/>
          </a:p>
        </p:txBody>
      </p:sp>
      <p:pic>
        <p:nvPicPr>
          <p:cNvPr id="5" name="Picture 4"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628" y="-1"/>
            <a:ext cx="8071371" cy="1010779"/>
          </a:xfrm>
          <a:prstGeom prst="rect">
            <a:avLst/>
          </a:prstGeom>
        </p:spPr>
      </p:pic>
      <p:pic>
        <p:nvPicPr>
          <p:cNvPr id="6" name="Picture 5" descr="Menu: Why collect mosquito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1"/>
            <a:ext cx="1174818" cy="6887981"/>
          </a:xfrm>
          <a:prstGeom prst="rect">
            <a:avLst/>
          </a:prstGeom>
        </p:spPr>
      </p:pic>
      <p:sp>
        <p:nvSpPr>
          <p:cNvPr id="2" name="Title 1"/>
          <p:cNvSpPr>
            <a:spLocks noGrp="1"/>
          </p:cNvSpPr>
          <p:nvPr>
            <p:ph type="title"/>
          </p:nvPr>
        </p:nvSpPr>
        <p:spPr>
          <a:xfrm>
            <a:off x="1216059" y="662828"/>
            <a:ext cx="7886700" cy="1325563"/>
          </a:xfrm>
        </p:spPr>
        <p:txBody>
          <a:bodyPr/>
          <a:lstStyle/>
          <a:p>
            <a:r>
              <a:rPr lang="en-US" b="1" dirty="0">
                <a:solidFill>
                  <a:srgbClr val="000072"/>
                </a:solidFill>
              </a:rPr>
              <a:t>Why Collect Mosquito Data? (Cont’d)</a:t>
            </a:r>
            <a:endParaRPr lang="en-US" dirty="0"/>
          </a:p>
        </p:txBody>
      </p:sp>
      <p:sp>
        <p:nvSpPr>
          <p:cNvPr id="3" name="Content Placeholder 2"/>
          <p:cNvSpPr>
            <a:spLocks noGrp="1"/>
          </p:cNvSpPr>
          <p:nvPr>
            <p:ph sz="half" idx="1"/>
          </p:nvPr>
        </p:nvSpPr>
        <p:spPr>
          <a:xfrm>
            <a:off x="1390871" y="1673607"/>
            <a:ext cx="7352296" cy="5144387"/>
          </a:xfrm>
        </p:spPr>
        <p:txBody>
          <a:bodyPr>
            <a:normAutofit/>
          </a:bodyPr>
          <a:lstStyle/>
          <a:p>
            <a:pPr marL="0" indent="0" algn="just">
              <a:buNone/>
            </a:pPr>
            <a:r>
              <a:rPr lang="en-US" sz="1600" dirty="0">
                <a:solidFill>
                  <a:schemeClr val="tx1"/>
                </a:solidFill>
              </a:rPr>
              <a:t>Vaccines are not available for most mosquito diseases, including dangerous diseases such as Zika, chikungunya, malaria, and West Nile virus.</a:t>
            </a:r>
          </a:p>
          <a:p>
            <a:pPr marL="0" indent="0" algn="just">
              <a:buNone/>
            </a:pPr>
            <a:r>
              <a:rPr lang="en-US" sz="1600" b="1" dirty="0">
                <a:solidFill>
                  <a:schemeClr val="tx1"/>
                </a:solidFill>
              </a:rPr>
              <a:t>Where there are no vaccines available, there are only 3 ways to protect a community from mosquito vector borne disease. These are:</a:t>
            </a:r>
          </a:p>
          <a:p>
            <a:pPr marL="0" indent="0" algn="just">
              <a:buNone/>
            </a:pPr>
            <a:endParaRPr lang="en-US" sz="1600" b="1" dirty="0">
              <a:solidFill>
                <a:srgbClr val="000072"/>
              </a:solidFill>
            </a:endParaRPr>
          </a:p>
          <a:p>
            <a:pPr algn="just"/>
            <a:r>
              <a:rPr lang="en-US" sz="2000" b="1" dirty="0">
                <a:solidFill>
                  <a:srgbClr val="000072"/>
                </a:solidFill>
              </a:rPr>
              <a:t>Surveillance</a:t>
            </a:r>
          </a:p>
          <a:p>
            <a:pPr algn="just"/>
            <a:r>
              <a:rPr lang="en-US" sz="2000" b="1" dirty="0">
                <a:solidFill>
                  <a:srgbClr val="000072"/>
                </a:solidFill>
              </a:rPr>
              <a:t>Habitat mitigation</a:t>
            </a:r>
          </a:p>
          <a:p>
            <a:pPr algn="just"/>
            <a:r>
              <a:rPr lang="en-US" sz="2000" b="1" dirty="0">
                <a:solidFill>
                  <a:srgbClr val="000072"/>
                </a:solidFill>
              </a:rPr>
              <a:t>Public education </a:t>
            </a:r>
          </a:p>
          <a:p>
            <a:pPr algn="just"/>
            <a:endParaRPr lang="en-US" sz="1600" b="1" dirty="0">
              <a:solidFill>
                <a:schemeClr val="tx1"/>
              </a:solidFill>
            </a:endParaRPr>
          </a:p>
          <a:p>
            <a:pPr algn="just"/>
            <a:endParaRPr lang="en-US" sz="1600" b="1" dirty="0">
              <a:solidFill>
                <a:schemeClr val="tx1"/>
              </a:solidFill>
            </a:endParaRPr>
          </a:p>
          <a:p>
            <a:pPr algn="just"/>
            <a:endParaRPr lang="en-US" sz="1600" b="1" dirty="0">
              <a:solidFill>
                <a:schemeClr val="tx1"/>
              </a:solidFill>
            </a:endParaRPr>
          </a:p>
          <a:p>
            <a:pPr algn="just"/>
            <a:endParaRPr lang="en-US" sz="1600" b="1" dirty="0">
              <a:solidFill>
                <a:schemeClr val="tx1"/>
              </a:solidFill>
            </a:endParaRPr>
          </a:p>
          <a:p>
            <a:pPr marL="0" indent="0" algn="just">
              <a:buNone/>
            </a:pPr>
            <a:endParaRPr lang="en-US" sz="2000" b="1" dirty="0">
              <a:solidFill>
                <a:srgbClr val="000072"/>
              </a:solidFill>
            </a:endParaRPr>
          </a:p>
          <a:p>
            <a:pPr marL="0" indent="0" algn="just">
              <a:buNone/>
            </a:pPr>
            <a:r>
              <a:rPr lang="en-US" sz="2000" b="1" dirty="0">
                <a:solidFill>
                  <a:srgbClr val="000072"/>
                </a:solidFill>
              </a:rPr>
              <a:t>The GLOBE Observer Mosquito Habitat Mapper supports all three!</a:t>
            </a:r>
          </a:p>
        </p:txBody>
      </p:sp>
      <p:pic>
        <p:nvPicPr>
          <p:cNvPr id="14" name="Content Placeholder 13" descr="GLOBE Observer Mosquito Habitat Mapper on laptop screen.">
            <a:extLst>
              <a:ext uri="{FF2B5EF4-FFF2-40B4-BE49-F238E27FC236}">
                <a16:creationId xmlns:a16="http://schemas.microsoft.com/office/drawing/2014/main" xmlns="" id="{AC5F47E0-4FDB-3747-BDC3-726586E22F4D}"/>
              </a:ext>
            </a:extLst>
          </p:cNvPr>
          <p:cNvPicPr>
            <a:picLocks noGrp="1" noChangeAspect="1"/>
          </p:cNvPicPr>
          <p:nvPr>
            <p:ph sz="half" idx="1"/>
          </p:nvPr>
        </p:nvPicPr>
        <p:blipFill>
          <a:blip r:embed="rId4"/>
          <a:stretch>
            <a:fillRect/>
          </a:stretch>
        </p:blipFill>
        <p:spPr>
          <a:xfrm>
            <a:off x="3936304" y="2862155"/>
            <a:ext cx="4579046" cy="2516583"/>
          </a:xfrm>
        </p:spPr>
      </p:pic>
    </p:spTree>
    <p:extLst>
      <p:ext uri="{BB962C8B-B14F-4D97-AF65-F5344CB8AC3E}">
        <p14:creationId xmlns:p14="http://schemas.microsoft.com/office/powerpoint/2010/main" val="1553039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8</a:t>
            </a:fld>
            <a:endParaRPr lang="en-US" dirty="0"/>
          </a:p>
        </p:txBody>
      </p:sp>
      <p:pic>
        <p:nvPicPr>
          <p:cNvPr id="5" name="Picture 4" descr="Banner:  Hydrosphere-Mosquito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628" y="-1"/>
            <a:ext cx="8071371" cy="1010779"/>
          </a:xfrm>
          <a:prstGeom prst="rect">
            <a:avLst/>
          </a:prstGeom>
        </p:spPr>
      </p:pic>
      <p:pic>
        <p:nvPicPr>
          <p:cNvPr id="6" name="Picture 5" descr="Menu: Why collect mosquito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81"/>
            <a:ext cx="1174818" cy="6887981"/>
          </a:xfrm>
          <a:prstGeom prst="rect">
            <a:avLst/>
          </a:prstGeom>
        </p:spPr>
      </p:pic>
      <p:sp>
        <p:nvSpPr>
          <p:cNvPr id="2" name="Title 1"/>
          <p:cNvSpPr>
            <a:spLocks noGrp="1"/>
          </p:cNvSpPr>
          <p:nvPr>
            <p:ph type="title"/>
          </p:nvPr>
        </p:nvSpPr>
        <p:spPr/>
        <p:txBody>
          <a:bodyPr/>
          <a:lstStyle/>
          <a:p>
            <a:r>
              <a:rPr lang="en-US" b="1" dirty="0">
                <a:solidFill>
                  <a:srgbClr val="000072"/>
                </a:solidFill>
              </a:rPr>
              <a:t>Mosquitoes and Zika Virus</a:t>
            </a:r>
            <a:endParaRPr lang="en-US" dirty="0"/>
          </a:p>
        </p:txBody>
      </p:sp>
      <p:sp>
        <p:nvSpPr>
          <p:cNvPr id="3" name="Content Placeholder 2"/>
          <p:cNvSpPr>
            <a:spLocks noGrp="1"/>
          </p:cNvSpPr>
          <p:nvPr>
            <p:ph sz="half" idx="1"/>
          </p:nvPr>
        </p:nvSpPr>
        <p:spPr>
          <a:xfrm>
            <a:off x="1456857" y="1765004"/>
            <a:ext cx="4981498" cy="3949995"/>
          </a:xfrm>
        </p:spPr>
        <p:txBody>
          <a:bodyPr>
            <a:normAutofit lnSpcReduction="10000"/>
          </a:bodyPr>
          <a:lstStyle/>
          <a:p>
            <a:pPr marL="0" indent="0">
              <a:buNone/>
            </a:pPr>
            <a:r>
              <a:rPr lang="en-US" dirty="0">
                <a:solidFill>
                  <a:schemeClr val="tx1"/>
                </a:solidFill>
              </a:rPr>
              <a:t>The explosive spread of Zika throughout the Americas is raising questions about the best ways to predict and control outbreaks of mosquito-borne diseases. </a:t>
            </a:r>
            <a:r>
              <a:rPr lang="en-US" dirty="0" err="1">
                <a:solidFill>
                  <a:schemeClr val="tx1"/>
                </a:solidFill>
              </a:rPr>
              <a:t>Zika</a:t>
            </a:r>
            <a:r>
              <a:rPr lang="en-US" dirty="0">
                <a:solidFill>
                  <a:schemeClr val="tx1"/>
                </a:solidFill>
              </a:rPr>
              <a:t> is transmitted by the mosquito </a:t>
            </a:r>
            <a:r>
              <a:rPr lang="en-US" b="1" i="1" dirty="0" err="1"/>
              <a:t>Aedes</a:t>
            </a:r>
            <a:r>
              <a:rPr lang="en-US" b="1" i="1" dirty="0"/>
              <a:t> </a:t>
            </a:r>
            <a:r>
              <a:rPr lang="en-US" b="1" i="1" dirty="0" err="1"/>
              <a:t>aegypti</a:t>
            </a:r>
            <a:r>
              <a:rPr lang="en-US" b="1" i="1" dirty="0"/>
              <a:t> </a:t>
            </a:r>
            <a:r>
              <a:rPr lang="en-US" i="1" dirty="0">
                <a:solidFill>
                  <a:schemeClr val="tx1"/>
                </a:solidFill>
              </a:rPr>
              <a:t>and</a:t>
            </a:r>
            <a:r>
              <a:rPr lang="en-US" b="1" i="1" dirty="0"/>
              <a:t> </a:t>
            </a:r>
            <a:r>
              <a:rPr lang="en-US" b="1" i="1" dirty="0" err="1"/>
              <a:t>Aedes</a:t>
            </a:r>
            <a:r>
              <a:rPr lang="en-US" b="1" i="1" dirty="0"/>
              <a:t> </a:t>
            </a:r>
            <a:r>
              <a:rPr lang="en-US" b="1" i="1" dirty="0" err="1"/>
              <a:t>albopictus</a:t>
            </a:r>
            <a:r>
              <a:rPr lang="en-US" dirty="0">
                <a:solidFill>
                  <a:schemeClr val="tx1"/>
                </a:solidFill>
              </a:rPr>
              <a:t>. These mosquitoes are a serious health problem because they have evolved and adapted to human environments. They preferentially breed in manufactured containers that contain standing water. They are also found in natural containers, such as water pooled inside a bromeliad plant, cut bases of bamboo, and shells and husks of nuts. </a:t>
            </a:r>
          </a:p>
          <a:p>
            <a:pPr marL="0" indent="0">
              <a:buNone/>
            </a:pPr>
            <a:r>
              <a:rPr lang="en-US" dirty="0">
                <a:solidFill>
                  <a:schemeClr val="tx1"/>
                </a:solidFill>
              </a:rPr>
              <a:t>These two species can also transmit other pathogens that cause a number of dangerous diseases, including dengue, chikungunya, and yellow fever. </a:t>
            </a:r>
          </a:p>
          <a:p>
            <a:pPr marL="0" indent="0">
              <a:buNone/>
            </a:pPr>
            <a:endParaRPr lang="en-US" dirty="0">
              <a:solidFill>
                <a:schemeClr val="tx1"/>
              </a:solidFill>
            </a:endParaRPr>
          </a:p>
          <a:p>
            <a:pPr marL="0" indent="0" algn="just">
              <a:buNone/>
            </a:pPr>
            <a:endParaRPr lang="en-US" dirty="0">
              <a:solidFill>
                <a:schemeClr val="tx1"/>
              </a:solidFill>
            </a:endParaRPr>
          </a:p>
        </p:txBody>
      </p:sp>
      <p:pic>
        <p:nvPicPr>
          <p:cNvPr id="8" name="Picture 7" descr="Mosquito on a leaf.">
            <a:extLst>
              <a:ext uri="{FF2B5EF4-FFF2-40B4-BE49-F238E27FC236}">
                <a16:creationId xmlns:a16="http://schemas.microsoft.com/office/drawing/2014/main" xmlns="" id="{1792EB8B-502B-8045-B25B-BB3F951766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8037" y="1377863"/>
            <a:ext cx="1447847" cy="1064712"/>
          </a:xfrm>
          <a:prstGeom prst="rect">
            <a:avLst/>
          </a:prstGeom>
        </p:spPr>
      </p:pic>
      <p:pic>
        <p:nvPicPr>
          <p:cNvPr id="21" name="Content Placeholder 20" descr="Photos showing different sampling environments. The first photo is of kids with a water sample in the spare tire. The second image is of a animal trough built during the colonial period. Now abandoned, it collects water during the wet season. The third image is of open water containers. "/>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6720393" y="2442575"/>
            <a:ext cx="1577836" cy="4165024"/>
          </a:xfrm>
        </p:spPr>
      </p:pic>
    </p:spTree>
    <p:extLst>
      <p:ext uri="{BB962C8B-B14F-4D97-AF65-F5344CB8AC3E}">
        <p14:creationId xmlns:p14="http://schemas.microsoft.com/office/powerpoint/2010/main" val="186641624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3473</TotalTime>
  <Words>5525</Words>
  <Application>Microsoft Office PowerPoint</Application>
  <PresentationFormat>Presentación en pantalla (4:3)</PresentationFormat>
  <Paragraphs>486</Paragraphs>
  <Slides>65</Slides>
  <Notes>9</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65</vt:i4>
      </vt:variant>
    </vt:vector>
  </HeadingPairs>
  <TitlesOfParts>
    <vt:vector size="73" baseType="lpstr">
      <vt:lpstr>Arial</vt:lpstr>
      <vt:lpstr>Calibri</vt:lpstr>
      <vt:lpstr>Calibri Light</vt:lpstr>
      <vt:lpstr>Cordia New</vt:lpstr>
      <vt:lpstr>ＭＳ 明朝</vt:lpstr>
      <vt:lpstr>Times New Roman</vt:lpstr>
      <vt:lpstr>Wingdings</vt:lpstr>
      <vt:lpstr>Office Theme</vt:lpstr>
      <vt:lpstr>Slide One</vt:lpstr>
      <vt:lpstr>Overview</vt:lpstr>
      <vt:lpstr>The Hydrosphere</vt:lpstr>
      <vt:lpstr>Hydrosphere Protocols</vt:lpstr>
      <vt:lpstr>Hydrosphere-Biosphere Connection</vt:lpstr>
      <vt:lpstr>Mosquitoes and Climate Change</vt:lpstr>
      <vt:lpstr>Why Collect Mosquito Data?</vt:lpstr>
      <vt:lpstr>Why Collect Mosquito Data? (Cont’d)</vt:lpstr>
      <vt:lpstr>Mosquitoes and Zika Virus</vt:lpstr>
      <vt:lpstr>Mosquitoes and Malaria</vt:lpstr>
      <vt:lpstr>Culex Mosquitoes</vt:lpstr>
      <vt:lpstr>How Your Data Can Help</vt:lpstr>
      <vt:lpstr>Satellite Data and Ground Verification</vt:lpstr>
      <vt:lpstr>Summary so Far…</vt:lpstr>
      <vt:lpstr>Let’s do a quick review before moving onto data collection! Question 1</vt:lpstr>
      <vt:lpstr>Let’s do a quick review before moving onto data collection! Answer to Question 1</vt:lpstr>
      <vt:lpstr>Let’s do a quick review before moving onto data collection! Question 2</vt:lpstr>
      <vt:lpstr>Let’s do a quick review before moving onto data collection!  Answer to Question 2</vt:lpstr>
      <vt:lpstr>Let’s do a quick review before moving onto data collection! Question 3</vt:lpstr>
      <vt:lpstr>Let’s do a quick review before moving onto data collection! Answer to Question 3</vt:lpstr>
      <vt:lpstr>Let’s do a quick review before moving onto data collection! Question 4</vt:lpstr>
      <vt:lpstr>Let’s do a quick review before moving onto data collection! Answer to Question 4</vt:lpstr>
      <vt:lpstr>Mosquito Protocol: What do you need to start? </vt:lpstr>
      <vt:lpstr>Assemble Field Equipment</vt:lpstr>
      <vt:lpstr>Start your Fieldwork with Safety Steps   </vt:lpstr>
      <vt:lpstr>Identifying and Sampling  potential mosquito breeding sites</vt:lpstr>
      <vt:lpstr>Site Selection: Containers</vt:lpstr>
      <vt:lpstr>Site Selection: Non-container sampling sites</vt:lpstr>
      <vt:lpstr>Mosquito Larvae Sampling: Natural Hydrology Sites     </vt:lpstr>
      <vt:lpstr>Mosquito Larvae Sampling Method: Small Containers   </vt:lpstr>
      <vt:lpstr>Mosquito Larvae Sampling- washing 1      </vt:lpstr>
      <vt:lpstr>Mosquito Larvae Sampling 2      </vt:lpstr>
      <vt:lpstr>Mosquito Larvae Identification        </vt:lpstr>
      <vt:lpstr>Mosquito Larvae Identification          </vt:lpstr>
      <vt:lpstr>Mosquito Identification using a clip-on macro lens       </vt:lpstr>
      <vt:lpstr>Mosquito Identification using a clip-on macro lens (Cont’d)       </vt:lpstr>
      <vt:lpstr>Here are a few tips using the 100x macro lens       </vt:lpstr>
      <vt:lpstr>Recording your Data- using a macro lens        </vt:lpstr>
      <vt:lpstr>Let’s do a quick review before moving onto data entry: Question 5</vt:lpstr>
      <vt:lpstr>Let’s do a quick review before moving onto data entry:  Answer to Question 5</vt:lpstr>
      <vt:lpstr>Let’s do a quick review before moving onto data entry: Question 6</vt:lpstr>
      <vt:lpstr>Let’s do a quick review before moving onto data entry: Answer to Question 6</vt:lpstr>
      <vt:lpstr>Let’s do a quick review before moving onto data entry: Question 7</vt:lpstr>
      <vt:lpstr>Let’s do a quick review before moving onto data entry: Answer to Question 7</vt:lpstr>
      <vt:lpstr>Submitting your data to GLOBE</vt:lpstr>
      <vt:lpstr>These are the steps</vt:lpstr>
      <vt:lpstr>Provide the date, time and location of your sample</vt:lpstr>
      <vt:lpstr>Describe the mosquito larvae habitat site</vt:lpstr>
      <vt:lpstr>Count Larvae</vt:lpstr>
      <vt:lpstr>Photograph Larvae</vt:lpstr>
      <vt:lpstr>Identify Larvae </vt:lpstr>
      <vt:lpstr>Site mitigation</vt:lpstr>
      <vt:lpstr>Visualize and Retrieve Data-1   </vt:lpstr>
      <vt:lpstr>Visualize and Retrieve Data-2   </vt:lpstr>
      <vt:lpstr>Visualize and Retrieve Data-3   </vt:lpstr>
      <vt:lpstr>Visualize and Retrieve Data-4   </vt:lpstr>
      <vt:lpstr>Visualize and Retrieve Data-5   </vt:lpstr>
      <vt:lpstr>Visualize and Retrieve Data-6   </vt:lpstr>
      <vt:lpstr>Visualize and Retrieve Data-7</vt:lpstr>
      <vt:lpstr>Accuracy and data quality</vt:lpstr>
      <vt:lpstr>Accuracy and data quality (Cont’d)</vt:lpstr>
      <vt:lpstr>Review questions to help you prepare to conduct the Mosquito Protocol </vt:lpstr>
      <vt:lpstr>Are you ready to take your quiz? </vt:lpstr>
      <vt:lpstr>Frequently Asked Questions (FAQs)</vt:lpstr>
      <vt:lpstr> We want your Feedback!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Rosa Maria Fuertes Merayo</cp:lastModifiedBy>
  <cp:revision>239</cp:revision>
  <dcterms:created xsi:type="dcterms:W3CDTF">2016-04-06T19:04:51Z</dcterms:created>
  <dcterms:modified xsi:type="dcterms:W3CDTF">2020-09-14T12:16:23Z</dcterms:modified>
</cp:coreProperties>
</file>