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Shape 3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Shape 3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Shape 3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Shape 3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Shape 3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Shape 4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Shape 4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Shape 4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Shape 4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Shape 4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Shape 4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Shape 5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Shape 5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Shape 5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ITLE_AND_BOD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ITLE_AND_TWO_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542700" y="620100"/>
            <a:ext cx="7580999" cy="1915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s" sz="5000">
                <a:latin typeface="Slackey"/>
                <a:ea typeface="Slackey"/>
                <a:cs typeface="Slackey"/>
                <a:sym typeface="Slackey"/>
              </a:rPr>
              <a:t>SÁCATE EL CARNÉ… DE BICICLETA</a:t>
            </a:r>
          </a:p>
        </p:txBody>
      </p:sp>
      <p:sp>
        <p:nvSpPr>
          <p:cNvPr id="80" name="Shape 80"/>
          <p:cNvSpPr/>
          <p:nvPr/>
        </p:nvSpPr>
        <p:spPr>
          <a:xfrm>
            <a:off x="3290125" y="2964950"/>
            <a:ext cx="5470750" cy="37384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ctrTitle"/>
          </p:nvPr>
        </p:nvSpPr>
        <p:spPr>
          <a:xfrm>
            <a:off x="427450" y="176450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189" name="Shape 189"/>
          <p:cNvSpPr txBox="1"/>
          <p:nvPr/>
        </p:nvSpPr>
        <p:spPr>
          <a:xfrm>
            <a:off x="608450" y="676950"/>
            <a:ext cx="1328999" cy="367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HÍBRIDA</a:t>
            </a:r>
          </a:p>
        </p:txBody>
      </p:sp>
      <p:sp>
        <p:nvSpPr>
          <p:cNvPr id="190" name="Shape 190"/>
          <p:cNvSpPr txBox="1"/>
          <p:nvPr/>
        </p:nvSpPr>
        <p:spPr>
          <a:xfrm>
            <a:off x="890625" y="1044450"/>
            <a:ext cx="7172399" cy="1293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ES MIXTA, CON LLANTAS DE GROSOR MEDIANO Y CUADRO LIGERO. ES RÁPIDA, MANIOBRABLE Y CÓMODA, Y GENERALMENTE VA EQUIPADA CON SILLÍN MÁS ANCHO, GUARDABARROS Y PARRILLA.</a:t>
            </a:r>
          </a:p>
        </p:txBody>
      </p:sp>
      <p:sp>
        <p:nvSpPr>
          <p:cNvPr id="191" name="Shape 191"/>
          <p:cNvSpPr/>
          <p:nvPr/>
        </p:nvSpPr>
        <p:spPr>
          <a:xfrm>
            <a:off x="1685150" y="1560475"/>
            <a:ext cx="7320299" cy="5228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ctrTitle"/>
          </p:nvPr>
        </p:nvSpPr>
        <p:spPr>
          <a:xfrm>
            <a:off x="418200" y="204225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197" name="Shape 197"/>
          <p:cNvSpPr txBox="1"/>
          <p:nvPr/>
        </p:nvSpPr>
        <p:spPr>
          <a:xfrm>
            <a:off x="661100" y="692450"/>
            <a:ext cx="1493999" cy="412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PLEGABLE</a:t>
            </a:r>
          </a:p>
        </p:txBody>
      </p:sp>
      <p:sp>
        <p:nvSpPr>
          <p:cNvPr id="198" name="Shape 198"/>
          <p:cNvSpPr txBox="1"/>
          <p:nvPr/>
        </p:nvSpPr>
        <p:spPr>
          <a:xfrm>
            <a:off x="874650" y="1211350"/>
            <a:ext cx="7394700" cy="1851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DISEÑADA PARA LA CIUDAD Y PARA COMBINARSE CON TRANSPORTE PÚBLICO. SE DOBLA FÁCILMENTE EN UN TAMAÑO REDUCIDO Y ES POSIBLE METERLA EN CUALQUIER LUGAR. SON MUY RESISTENTES Y CÓMODAS, EQUIPADAS COMO UNA BICICLETA URBANA.</a:t>
            </a:r>
          </a:p>
        </p:txBody>
      </p:sp>
      <p:sp>
        <p:nvSpPr>
          <p:cNvPr id="199" name="Shape 199"/>
          <p:cNvSpPr/>
          <p:nvPr/>
        </p:nvSpPr>
        <p:spPr>
          <a:xfrm>
            <a:off x="215300" y="3169050"/>
            <a:ext cx="4564150" cy="3355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00" name="Shape 200"/>
          <p:cNvSpPr/>
          <p:nvPr/>
        </p:nvSpPr>
        <p:spPr>
          <a:xfrm>
            <a:off x="4579850" y="3239300"/>
            <a:ext cx="4564150" cy="33550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ctrTitle"/>
          </p:nvPr>
        </p:nvSpPr>
        <p:spPr>
          <a:xfrm>
            <a:off x="390425" y="130150"/>
            <a:ext cx="7320299" cy="566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06" name="Shape 206"/>
          <p:cNvSpPr txBox="1"/>
          <p:nvPr/>
        </p:nvSpPr>
        <p:spPr>
          <a:xfrm>
            <a:off x="598400" y="697150"/>
            <a:ext cx="2378099" cy="407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DE PIÑÓN FIJO</a:t>
            </a:r>
          </a:p>
        </p:txBody>
      </p:sp>
      <p:sp>
        <p:nvSpPr>
          <p:cNvPr id="207" name="Shape 207"/>
          <p:cNvSpPr txBox="1"/>
          <p:nvPr/>
        </p:nvSpPr>
        <p:spPr>
          <a:xfrm>
            <a:off x="911850" y="1034900"/>
            <a:ext cx="7320299" cy="1529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PARA CICLISTAS AVANZADOS CON MUCHA HABILIDAD Y FUERZA EN LAS PIERNAS. SE USA EN LAS PRUEBAS DE VELOCIDAD. ESTÁN HECHAS CON MATERIALES MUY LIGEROS Y DESPROVISTOS DE CUALQUIER ACCESORIO.</a:t>
            </a:r>
          </a:p>
        </p:txBody>
      </p:sp>
      <p:sp>
        <p:nvSpPr>
          <p:cNvPr id="208" name="Shape 208"/>
          <p:cNvSpPr/>
          <p:nvPr/>
        </p:nvSpPr>
        <p:spPr>
          <a:xfrm>
            <a:off x="2639475" y="2673975"/>
            <a:ext cx="6368649" cy="41262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ctrTitle"/>
          </p:nvPr>
        </p:nvSpPr>
        <p:spPr>
          <a:xfrm>
            <a:off x="418200" y="204225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14" name="Shape 214"/>
          <p:cNvSpPr txBox="1"/>
          <p:nvPr/>
        </p:nvSpPr>
        <p:spPr>
          <a:xfrm>
            <a:off x="631600" y="629425"/>
            <a:ext cx="922199" cy="401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FIXIE</a:t>
            </a:r>
          </a:p>
        </p:txBody>
      </p:sp>
      <p:sp>
        <p:nvSpPr>
          <p:cNvPr id="215" name="Shape 215"/>
          <p:cNvSpPr txBox="1"/>
          <p:nvPr/>
        </p:nvSpPr>
        <p:spPr>
          <a:xfrm>
            <a:off x="1057225" y="957500"/>
            <a:ext cx="6821700" cy="2612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SURGIDA DE LA ANTERIOR PERO PARA USARSE EN LA CIUDAD. “FIXIE” SIGNIFICA “MARCHA FIJA”: NO TIENE CAMBIOS Y SU ÚNICO PIÑÓN FIJO HACE QUE NO SE PUEDA DEJAR DE PEDALEAR NI SIQUIERA CUESTA ABAJO, QUE SE PUEDA PEDALEAR MARCHA ATRÁS Y QUE ESTE MOVIMIENTO FRENE LA BICI, POR LO QUE NO NECESITA FRENO TRASERO. ESTÁ DE MODA TUNEARLAS.</a:t>
            </a:r>
          </a:p>
        </p:txBody>
      </p:sp>
      <p:sp>
        <p:nvSpPr>
          <p:cNvPr id="216" name="Shape 216"/>
          <p:cNvSpPr/>
          <p:nvPr/>
        </p:nvSpPr>
        <p:spPr>
          <a:xfrm>
            <a:off x="2812774" y="3506300"/>
            <a:ext cx="3896374" cy="23717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17" name="Shape 217"/>
          <p:cNvSpPr/>
          <p:nvPr/>
        </p:nvSpPr>
        <p:spPr>
          <a:xfrm>
            <a:off x="245175" y="4865375"/>
            <a:ext cx="2111474" cy="20376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18" name="Shape 218"/>
          <p:cNvSpPr/>
          <p:nvPr/>
        </p:nvSpPr>
        <p:spPr>
          <a:xfrm>
            <a:off x="7001862" y="4910400"/>
            <a:ext cx="2005375" cy="194759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219" name="Shape 219"/>
          <p:cNvSpPr/>
          <p:nvPr/>
        </p:nvSpPr>
        <p:spPr>
          <a:xfrm>
            <a:off x="129350" y="3448775"/>
            <a:ext cx="2227299" cy="137157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220" name="Shape 220"/>
          <p:cNvSpPr/>
          <p:nvPr/>
        </p:nvSpPr>
        <p:spPr>
          <a:xfrm>
            <a:off x="3461750" y="5950475"/>
            <a:ext cx="2598400" cy="90752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  <p:sp>
        <p:nvSpPr>
          <p:cNvPr id="221" name="Shape 221"/>
          <p:cNvSpPr/>
          <p:nvPr/>
        </p:nvSpPr>
        <p:spPr>
          <a:xfrm>
            <a:off x="7172812" y="3322912"/>
            <a:ext cx="1663450" cy="162329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08950" y="232000"/>
            <a:ext cx="7320299" cy="539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27" name="Shape 227"/>
          <p:cNvSpPr txBox="1"/>
          <p:nvPr/>
        </p:nvSpPr>
        <p:spPr>
          <a:xfrm>
            <a:off x="594725" y="673950"/>
            <a:ext cx="1377300" cy="415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DE RUTA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594725" y="1019750"/>
            <a:ext cx="7247099" cy="1018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ES LA BICICLETA IDEAL PARA RECORRIDOS LARGOS (LA QUE SE USA EN ETAPAS DE LARGA DISTANCIA). EL CICLISTA VA INCLINADO AL FRENTE.</a:t>
            </a:r>
          </a:p>
        </p:txBody>
      </p:sp>
      <p:sp>
        <p:nvSpPr>
          <p:cNvPr id="229" name="Shape 229"/>
          <p:cNvSpPr/>
          <p:nvPr/>
        </p:nvSpPr>
        <p:spPr>
          <a:xfrm>
            <a:off x="1453025" y="2165375"/>
            <a:ext cx="7523625" cy="44859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ctrTitle"/>
          </p:nvPr>
        </p:nvSpPr>
        <p:spPr>
          <a:xfrm>
            <a:off x="427450" y="176450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35" name="Shape 235"/>
          <p:cNvSpPr txBox="1"/>
          <p:nvPr/>
        </p:nvSpPr>
        <p:spPr>
          <a:xfrm>
            <a:off x="642600" y="683475"/>
            <a:ext cx="2009700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DE TRIATLÓN</a:t>
            </a:r>
          </a:p>
        </p:txBody>
      </p:sp>
      <p:sp>
        <p:nvSpPr>
          <p:cNvPr id="236" name="Shape 236"/>
          <p:cNvSpPr txBox="1"/>
          <p:nvPr/>
        </p:nvSpPr>
        <p:spPr>
          <a:xfrm>
            <a:off x="1244600" y="1009400"/>
            <a:ext cx="6856500" cy="1773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ESTÁ MUY PERFECCIONADA Y ES INCREÍBLEMENTE AERODINÁMICA (MANILLAR MÁS BAJO CON COMPONENTE PARA QUE EL CICLISTA SE ACOPLE). SE USA EN LA ÚLTIMA PRUEBA DE ESTE DEPORTE TAN EN AUGE, Y TAMBIÉN EN LA CONTRARRELOJ DEL CICLISMO CONVENCIONAL.</a:t>
            </a:r>
          </a:p>
        </p:txBody>
      </p:sp>
      <p:sp>
        <p:nvSpPr>
          <p:cNvPr id="237" name="Shape 237"/>
          <p:cNvSpPr/>
          <p:nvPr/>
        </p:nvSpPr>
        <p:spPr>
          <a:xfrm>
            <a:off x="2029750" y="2149975"/>
            <a:ext cx="6856499" cy="46391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ctrTitle"/>
          </p:nvPr>
        </p:nvSpPr>
        <p:spPr>
          <a:xfrm>
            <a:off x="427450" y="176450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635450" y="651950"/>
            <a:ext cx="7778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BMX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333275" y="1004700"/>
            <a:ext cx="7634699" cy="1024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DE PEQUEÑO TAMAÑO, MUY MANEJABLES PARA HACER ACROBACIAS, EN GENERAL SIN FRENOS, Y DIFERENTES EN FUNCIÓN DE LA MODALIDAD EN QUE SE USE:</a:t>
            </a:r>
          </a:p>
        </p:txBody>
      </p:sp>
      <p:sp>
        <p:nvSpPr>
          <p:cNvPr id="245" name="Shape 245"/>
          <p:cNvSpPr txBox="1"/>
          <p:nvPr/>
        </p:nvSpPr>
        <p:spPr>
          <a:xfrm>
            <a:off x="1119725" y="1925075"/>
            <a:ext cx="41486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RACE: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 PISTA DE TIERRA SECA.</a:t>
            </a:r>
          </a:p>
          <a:p>
            <a:endParaRPr/>
          </a:p>
        </p:txBody>
      </p:sp>
      <p:sp>
        <p:nvSpPr>
          <p:cNvPr id="246" name="Shape 246"/>
          <p:cNvSpPr txBox="1"/>
          <p:nvPr/>
        </p:nvSpPr>
        <p:spPr>
          <a:xfrm>
            <a:off x="1832300" y="2280850"/>
            <a:ext cx="5517900" cy="2080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FREESTYLE: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 DIRT JUMP (RAMPAS DE TIERRA), FLATLAND (TERRENO PAVIMENTADO), PARK (RAMPAS Y OBSTÁCULOS DE CEMENTO O MADERA), VERT (RAMPA CON SECCIÓN FINAL VERTICAL), STREET (OBSTÁCULOS DE LA CALLE).</a:t>
            </a:r>
          </a:p>
        </p:txBody>
      </p:sp>
      <p:sp>
        <p:nvSpPr>
          <p:cNvPr id="247" name="Shape 247"/>
          <p:cNvSpPr/>
          <p:nvPr/>
        </p:nvSpPr>
        <p:spPr>
          <a:xfrm>
            <a:off x="3293450" y="3140375"/>
            <a:ext cx="5850548" cy="37176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ctrTitle"/>
          </p:nvPr>
        </p:nvSpPr>
        <p:spPr>
          <a:xfrm>
            <a:off x="427450" y="176450"/>
            <a:ext cx="7320299" cy="57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253" name="Shape 253"/>
          <p:cNvSpPr txBox="1"/>
          <p:nvPr/>
        </p:nvSpPr>
        <p:spPr>
          <a:xfrm>
            <a:off x="635450" y="651950"/>
            <a:ext cx="19877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ESPECIALES</a:t>
            </a:r>
          </a:p>
        </p:txBody>
      </p:sp>
      <p:sp>
        <p:nvSpPr>
          <p:cNvPr id="254" name="Shape 254"/>
          <p:cNvSpPr txBox="1"/>
          <p:nvPr/>
        </p:nvSpPr>
        <p:spPr>
          <a:xfrm>
            <a:off x="5302800" y="1149125"/>
            <a:ext cx="13253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TÁNDEM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353875" y="4444625"/>
            <a:ext cx="5651400" cy="709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BICI PARA</a:t>
            </a:r>
          </a:p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DISCAPACITADOS</a:t>
            </a:r>
          </a:p>
        </p:txBody>
      </p:sp>
      <p:sp>
        <p:nvSpPr>
          <p:cNvPr id="256" name="Shape 256"/>
          <p:cNvSpPr txBox="1"/>
          <p:nvPr/>
        </p:nvSpPr>
        <p:spPr>
          <a:xfrm>
            <a:off x="1571900" y="1239775"/>
            <a:ext cx="19877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MONOCICLO</a:t>
            </a:r>
          </a:p>
        </p:txBody>
      </p:sp>
      <p:sp>
        <p:nvSpPr>
          <p:cNvPr id="257" name="Shape 257"/>
          <p:cNvSpPr/>
          <p:nvPr/>
        </p:nvSpPr>
        <p:spPr>
          <a:xfrm>
            <a:off x="3766225" y="559575"/>
            <a:ext cx="5001501" cy="35752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58" name="Shape 258"/>
          <p:cNvSpPr/>
          <p:nvPr/>
        </p:nvSpPr>
        <p:spPr>
          <a:xfrm>
            <a:off x="1006200" y="1827612"/>
            <a:ext cx="3268250" cy="24242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59" name="Shape 259"/>
          <p:cNvSpPr/>
          <p:nvPr/>
        </p:nvSpPr>
        <p:spPr>
          <a:xfrm>
            <a:off x="4598548" y="4251873"/>
            <a:ext cx="4400199" cy="25062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ctrTitle"/>
          </p:nvPr>
        </p:nvSpPr>
        <p:spPr>
          <a:xfrm>
            <a:off x="1129600" y="166825"/>
            <a:ext cx="5690100" cy="914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COMPLEMENTOS PARA LA BICICLETA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263825" y="1080925"/>
            <a:ext cx="6081599" cy="50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RELACIONADOS CON LA SEGURIDAD</a:t>
            </a:r>
          </a:p>
        </p:txBody>
      </p:sp>
      <p:sp>
        <p:nvSpPr>
          <p:cNvPr id="266" name="Shape 266"/>
          <p:cNvSpPr/>
          <p:nvPr/>
        </p:nvSpPr>
        <p:spPr>
          <a:xfrm>
            <a:off x="0" y="1379375"/>
            <a:ext cx="3602875" cy="32962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67" name="Shape 267"/>
          <p:cNvSpPr/>
          <p:nvPr/>
        </p:nvSpPr>
        <p:spPr>
          <a:xfrm>
            <a:off x="3592375" y="3962225"/>
            <a:ext cx="2513599" cy="12313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68" name="Shape 268"/>
          <p:cNvSpPr/>
          <p:nvPr/>
        </p:nvSpPr>
        <p:spPr>
          <a:xfrm>
            <a:off x="5829825" y="814425"/>
            <a:ext cx="3475800" cy="423627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269" name="Shape 269"/>
          <p:cNvSpPr/>
          <p:nvPr/>
        </p:nvSpPr>
        <p:spPr>
          <a:xfrm rot="-7320000">
            <a:off x="2889038" y="1338437"/>
            <a:ext cx="2112925" cy="158239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270" name="Shape 270"/>
          <p:cNvSpPr/>
          <p:nvPr/>
        </p:nvSpPr>
        <p:spPr>
          <a:xfrm>
            <a:off x="5176312" y="1587925"/>
            <a:ext cx="902424" cy="10229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  <p:sp>
        <p:nvSpPr>
          <p:cNvPr id="271" name="Shape 271"/>
          <p:cNvSpPr/>
          <p:nvPr/>
        </p:nvSpPr>
        <p:spPr>
          <a:xfrm>
            <a:off x="-29925" y="4249850"/>
            <a:ext cx="1945224" cy="129732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</p:sp>
      <p:sp>
        <p:nvSpPr>
          <p:cNvPr id="272" name="Shape 272"/>
          <p:cNvSpPr/>
          <p:nvPr/>
        </p:nvSpPr>
        <p:spPr>
          <a:xfrm>
            <a:off x="-67725" y="5547175"/>
            <a:ext cx="1983024" cy="136665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</p:sp>
      <p:sp>
        <p:nvSpPr>
          <p:cNvPr id="273" name="Shape 273"/>
          <p:cNvSpPr/>
          <p:nvPr/>
        </p:nvSpPr>
        <p:spPr>
          <a:xfrm>
            <a:off x="3658125" y="2939325"/>
            <a:ext cx="2316650" cy="102289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</p:sp>
      <p:sp>
        <p:nvSpPr>
          <p:cNvPr id="274" name="Shape 274"/>
          <p:cNvSpPr/>
          <p:nvPr/>
        </p:nvSpPr>
        <p:spPr>
          <a:xfrm>
            <a:off x="5523125" y="4594775"/>
            <a:ext cx="3984200" cy="2820399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</p:sp>
      <p:sp>
        <p:nvSpPr>
          <p:cNvPr id="275" name="Shape 275"/>
          <p:cNvSpPr/>
          <p:nvPr/>
        </p:nvSpPr>
        <p:spPr>
          <a:xfrm>
            <a:off x="1801850" y="4508350"/>
            <a:ext cx="4543574" cy="290682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ctrTitle"/>
          </p:nvPr>
        </p:nvSpPr>
        <p:spPr>
          <a:xfrm>
            <a:off x="1129600" y="166825"/>
            <a:ext cx="5690100" cy="914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COMPLEMENTOS PARA LA BICICLETA</a:t>
            </a:r>
          </a:p>
        </p:txBody>
      </p:sp>
      <p:sp>
        <p:nvSpPr>
          <p:cNvPr id="281" name="Shape 281"/>
          <p:cNvSpPr txBox="1"/>
          <p:nvPr/>
        </p:nvSpPr>
        <p:spPr>
          <a:xfrm>
            <a:off x="300300" y="1080925"/>
            <a:ext cx="6170399" cy="554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RELACIONADOS CON LA CONDUCCIÓN</a:t>
            </a:r>
          </a:p>
        </p:txBody>
      </p:sp>
      <p:sp>
        <p:nvSpPr>
          <p:cNvPr id="282" name="Shape 282"/>
          <p:cNvSpPr/>
          <p:nvPr/>
        </p:nvSpPr>
        <p:spPr>
          <a:xfrm>
            <a:off x="1547525" y="1634900"/>
            <a:ext cx="1653999" cy="16302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83" name="Shape 283"/>
          <p:cNvSpPr/>
          <p:nvPr/>
        </p:nvSpPr>
        <p:spPr>
          <a:xfrm>
            <a:off x="855587" y="3355100"/>
            <a:ext cx="3037875" cy="34729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84" name="Shape 284"/>
          <p:cNvSpPr/>
          <p:nvPr/>
        </p:nvSpPr>
        <p:spPr>
          <a:xfrm>
            <a:off x="5051800" y="1496350"/>
            <a:ext cx="2696225" cy="303927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285" name="Shape 285"/>
          <p:cNvSpPr/>
          <p:nvPr/>
        </p:nvSpPr>
        <p:spPr>
          <a:xfrm>
            <a:off x="3452525" y="1409775"/>
            <a:ext cx="2490350" cy="23402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286" name="Shape 286"/>
          <p:cNvSpPr/>
          <p:nvPr/>
        </p:nvSpPr>
        <p:spPr>
          <a:xfrm>
            <a:off x="110375" y="3385000"/>
            <a:ext cx="1587725" cy="34132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  <p:sp>
        <p:nvSpPr>
          <p:cNvPr id="287" name="Shape 287"/>
          <p:cNvSpPr/>
          <p:nvPr/>
        </p:nvSpPr>
        <p:spPr>
          <a:xfrm>
            <a:off x="6574650" y="1170400"/>
            <a:ext cx="2673250" cy="565770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</p:sp>
      <p:sp>
        <p:nvSpPr>
          <p:cNvPr id="288" name="Shape 288"/>
          <p:cNvSpPr/>
          <p:nvPr/>
        </p:nvSpPr>
        <p:spPr>
          <a:xfrm>
            <a:off x="3037749" y="3632000"/>
            <a:ext cx="2824300" cy="138789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</p:sp>
      <p:sp>
        <p:nvSpPr>
          <p:cNvPr id="289" name="Shape 289"/>
          <p:cNvSpPr/>
          <p:nvPr/>
        </p:nvSpPr>
        <p:spPr>
          <a:xfrm>
            <a:off x="4816075" y="5516350"/>
            <a:ext cx="2003625" cy="1214000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</p:sp>
      <p:sp>
        <p:nvSpPr>
          <p:cNvPr id="290" name="Shape 290"/>
          <p:cNvSpPr/>
          <p:nvPr/>
        </p:nvSpPr>
        <p:spPr>
          <a:xfrm>
            <a:off x="3112700" y="4927975"/>
            <a:ext cx="725650" cy="45787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</p:sp>
      <p:sp>
        <p:nvSpPr>
          <p:cNvPr id="291" name="Shape 291"/>
          <p:cNvSpPr/>
          <p:nvPr/>
        </p:nvSpPr>
        <p:spPr>
          <a:xfrm>
            <a:off x="3201525" y="5307225"/>
            <a:ext cx="1514550" cy="1490975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</p:sp>
      <p:sp>
        <p:nvSpPr>
          <p:cNvPr id="292" name="Shape 292"/>
          <p:cNvSpPr/>
          <p:nvPr/>
        </p:nvSpPr>
        <p:spPr>
          <a:xfrm>
            <a:off x="5252950" y="4508912"/>
            <a:ext cx="1514550" cy="116535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1696200" y="1628300"/>
            <a:ext cx="4764299" cy="1592100"/>
          </a:xfrm>
          <a:prstGeom prst="wedgeRoundRectCallout">
            <a:avLst>
              <a:gd name="adj1" fmla="val -1862"/>
              <a:gd name="adj2" fmla="val 90175"/>
              <a:gd name="adj3" fmla="val 0"/>
            </a:avLst>
          </a:prstGeom>
          <a:solidFill>
            <a:srgbClr val="D9D9D9"/>
          </a:solidFill>
          <a:ln w="381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ctrTitle"/>
          </p:nvPr>
        </p:nvSpPr>
        <p:spPr>
          <a:xfrm>
            <a:off x="418200" y="88525"/>
            <a:ext cx="7320299" cy="1557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¡¡QUEREMOS QUE SEÁIS UNOS GRANDES CONDUCTORES DE BICICLETA!!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1696200" y="1645700"/>
            <a:ext cx="4764299" cy="1557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3"/>
                </a:solidFill>
                <a:latin typeface="Slackey"/>
                <a:ea typeface="Slackey"/>
                <a:cs typeface="Slackey"/>
                <a:sym typeface="Slackey"/>
              </a:rPr>
              <a:t>YA SEA HACIENDO CICLISMO, TRIATLÓN, BMX, MTB… PERO SOBRE TODO, CICLOTURISMO</a:t>
            </a:r>
          </a:p>
        </p:txBody>
      </p:sp>
      <p:sp>
        <p:nvSpPr>
          <p:cNvPr id="88" name="Shape 88"/>
          <p:cNvSpPr/>
          <p:nvPr/>
        </p:nvSpPr>
        <p:spPr>
          <a:xfrm>
            <a:off x="5250675" y="3220400"/>
            <a:ext cx="3754649" cy="3637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ctrTitle"/>
          </p:nvPr>
        </p:nvSpPr>
        <p:spPr>
          <a:xfrm>
            <a:off x="306225" y="170800"/>
            <a:ext cx="7399500" cy="662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AJUSTE CORRECTO DE LA BICI</a:t>
            </a:r>
          </a:p>
        </p:txBody>
      </p:sp>
      <p:sp>
        <p:nvSpPr>
          <p:cNvPr id="298" name="Shape 298"/>
          <p:cNvSpPr txBox="1"/>
          <p:nvPr/>
        </p:nvSpPr>
        <p:spPr>
          <a:xfrm>
            <a:off x="687225" y="833500"/>
            <a:ext cx="28088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AJUSTE DEL SILLÍN</a:t>
            </a:r>
          </a:p>
        </p:txBody>
      </p:sp>
      <p:sp>
        <p:nvSpPr>
          <p:cNvPr id="299" name="Shape 299"/>
          <p:cNvSpPr txBox="1"/>
          <p:nvPr/>
        </p:nvSpPr>
        <p:spPr>
          <a:xfrm>
            <a:off x="1369600" y="1228600"/>
            <a:ext cx="7446000" cy="2003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1. </a:t>
            </a: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INCLINACIÓN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: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-Lo ideal es llevarlo paralelo al suelo o un poco inclinado hacia delante, pero sin hacerte resbalar hacia abajo.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-Asegúrate también de que no quede ladeado (céntralo siguiendo la línea del tubo superior del cuadro).</a:t>
            </a:r>
          </a:p>
        </p:txBody>
      </p:sp>
      <p:sp>
        <p:nvSpPr>
          <p:cNvPr id="300" name="Shape 300"/>
          <p:cNvSpPr/>
          <p:nvPr/>
        </p:nvSpPr>
        <p:spPr>
          <a:xfrm>
            <a:off x="3287100" y="3175900"/>
            <a:ext cx="5528499" cy="36820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ctrTitle"/>
          </p:nvPr>
        </p:nvSpPr>
        <p:spPr>
          <a:xfrm>
            <a:off x="306225" y="170800"/>
            <a:ext cx="7399500" cy="662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AJUSTE CORRECTO DE LA BICI</a:t>
            </a:r>
          </a:p>
        </p:txBody>
      </p:sp>
      <p:sp>
        <p:nvSpPr>
          <p:cNvPr id="306" name="Shape 306"/>
          <p:cNvSpPr txBox="1"/>
          <p:nvPr/>
        </p:nvSpPr>
        <p:spPr>
          <a:xfrm>
            <a:off x="687225" y="833500"/>
            <a:ext cx="2739300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AJUSTE DEL SILLÍN</a:t>
            </a:r>
          </a:p>
        </p:txBody>
      </p:sp>
      <p:sp>
        <p:nvSpPr>
          <p:cNvPr id="307" name="Shape 307"/>
          <p:cNvSpPr txBox="1"/>
          <p:nvPr/>
        </p:nvSpPr>
        <p:spPr>
          <a:xfrm>
            <a:off x="1433350" y="1228600"/>
            <a:ext cx="7531800" cy="2023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2. </a:t>
            </a: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ALTURA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: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-Pon el sillín horizontal y siéntate encima.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-Pon la biela en línea con la tija apoyando el talón de uno de tus pies en el pedal, estirando totalmente la pierna.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-Cuando estés en ruta y el pedal esté en el punto más bajo, notarás tu pierna ligeramente flexionada.</a:t>
            </a:r>
            <a:r>
              <a:rPr lang="es" sz="1100" b="1">
                <a:solidFill>
                  <a:srgbClr val="0A0A0A"/>
                </a:solidFill>
              </a:rPr>
              <a:t> </a:t>
            </a:r>
          </a:p>
          <a:p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1576100" y="3403550"/>
            <a:ext cx="3606249" cy="34544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09" name="Shape 309"/>
          <p:cNvSpPr/>
          <p:nvPr/>
        </p:nvSpPr>
        <p:spPr>
          <a:xfrm>
            <a:off x="5182350" y="3403550"/>
            <a:ext cx="3961649" cy="34544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ctrTitle"/>
          </p:nvPr>
        </p:nvSpPr>
        <p:spPr>
          <a:xfrm>
            <a:off x="306225" y="170800"/>
            <a:ext cx="7399500" cy="662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AJUSTE CORRECTO DE LA BICI</a:t>
            </a:r>
          </a:p>
        </p:txBody>
      </p:sp>
      <p:sp>
        <p:nvSpPr>
          <p:cNvPr id="315" name="Shape 315"/>
          <p:cNvSpPr txBox="1"/>
          <p:nvPr/>
        </p:nvSpPr>
        <p:spPr>
          <a:xfrm>
            <a:off x="687225" y="833500"/>
            <a:ext cx="2783399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AJUSTE DEL SILLÍN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1415975" y="1228600"/>
            <a:ext cx="7502999" cy="1455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3. </a:t>
            </a: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RETROCESO (ALANTE Y ATRÁS)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: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-Siéntate y pon los pedales paralelos al suelo.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-Si trazamos una línea vertical desde la rótula de la pierna más adelantada hasta el suelo, debe pasar por el centro del pedal.</a:t>
            </a:r>
          </a:p>
        </p:txBody>
      </p:sp>
      <p:sp>
        <p:nvSpPr>
          <p:cNvPr id="317" name="Shape 317"/>
          <p:cNvSpPr/>
          <p:nvPr/>
        </p:nvSpPr>
        <p:spPr>
          <a:xfrm>
            <a:off x="3637125" y="2818625"/>
            <a:ext cx="4311949" cy="40393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ctrTitle"/>
          </p:nvPr>
        </p:nvSpPr>
        <p:spPr>
          <a:xfrm>
            <a:off x="306225" y="170800"/>
            <a:ext cx="7399500" cy="662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AJUSTE CORRECTO DE LA BICI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687225" y="833500"/>
            <a:ext cx="6609600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AJUSTE DEL MANILLAR Y SUS COMPONENTES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1380975" y="1228600"/>
            <a:ext cx="7450799" cy="1845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1. </a:t>
            </a: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ALTURA Y DISTANCIA RESPECTO AL SILLÍN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: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-Siéntate en el sillín colocado.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-Lo ideal es tener los brazos y hombros relajados y los codos un poco doblados.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-Esto se consigue bajando un poco el manillar por debajo del sillín.</a:t>
            </a:r>
          </a:p>
        </p:txBody>
      </p:sp>
      <p:sp>
        <p:nvSpPr>
          <p:cNvPr id="325" name="Shape 325"/>
          <p:cNvSpPr/>
          <p:nvPr/>
        </p:nvSpPr>
        <p:spPr>
          <a:xfrm>
            <a:off x="3558550" y="3139975"/>
            <a:ext cx="5121799" cy="3718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ctrTitle"/>
          </p:nvPr>
        </p:nvSpPr>
        <p:spPr>
          <a:xfrm>
            <a:off x="306225" y="170800"/>
            <a:ext cx="7399500" cy="662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AJUSTE CORRECTO DE LA BICI</a:t>
            </a:r>
          </a:p>
        </p:txBody>
      </p:sp>
      <p:sp>
        <p:nvSpPr>
          <p:cNvPr id="331" name="Shape 331"/>
          <p:cNvSpPr txBox="1"/>
          <p:nvPr/>
        </p:nvSpPr>
        <p:spPr>
          <a:xfrm>
            <a:off x="687225" y="833500"/>
            <a:ext cx="6609600" cy="395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AJUSTE DEL MANILLAR Y SUS COMPONENTES</a:t>
            </a:r>
          </a:p>
        </p:txBody>
      </p:sp>
      <p:sp>
        <p:nvSpPr>
          <p:cNvPr id="332" name="Shape 332"/>
          <p:cNvSpPr txBox="1"/>
          <p:nvPr/>
        </p:nvSpPr>
        <p:spPr>
          <a:xfrm>
            <a:off x="1418800" y="1228600"/>
            <a:ext cx="7346999" cy="1763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2. </a:t>
            </a: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POSICIÓN DE LAS MANETAS DE CAMBIO Y FRENOS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: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-Siéntate en posición normal con los dedos extendidos puestos sobre las manetas.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-Ajusta su inclinación para que los dedos formen una línea recta con la muñeca y el antebrazo.</a:t>
            </a:r>
          </a:p>
        </p:txBody>
      </p:sp>
      <p:sp>
        <p:nvSpPr>
          <p:cNvPr id="333" name="Shape 333"/>
          <p:cNvSpPr/>
          <p:nvPr/>
        </p:nvSpPr>
        <p:spPr>
          <a:xfrm>
            <a:off x="536425" y="3386800"/>
            <a:ext cx="2691550" cy="2323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34" name="Shape 334"/>
          <p:cNvSpPr/>
          <p:nvPr/>
        </p:nvSpPr>
        <p:spPr>
          <a:xfrm>
            <a:off x="3227987" y="3386800"/>
            <a:ext cx="2827499" cy="23236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335" name="Shape 335"/>
          <p:cNvSpPr/>
          <p:nvPr/>
        </p:nvSpPr>
        <p:spPr>
          <a:xfrm>
            <a:off x="6055475" y="3386800"/>
            <a:ext cx="2592499" cy="232367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ctrTitle"/>
          </p:nvPr>
        </p:nvSpPr>
        <p:spPr>
          <a:xfrm>
            <a:off x="502525" y="159250"/>
            <a:ext cx="6972300" cy="605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LIMPIEZA BÁSICA DE LA BICI</a:t>
            </a:r>
          </a:p>
        </p:txBody>
      </p:sp>
      <p:sp>
        <p:nvSpPr>
          <p:cNvPr id="341" name="Shape 341"/>
          <p:cNvSpPr txBox="1"/>
          <p:nvPr/>
        </p:nvSpPr>
        <p:spPr>
          <a:xfrm>
            <a:off x="502525" y="822000"/>
            <a:ext cx="4179900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ELEMENTOS NECESARIOS:</a:t>
            </a:r>
          </a:p>
        </p:txBody>
      </p:sp>
      <p:sp>
        <p:nvSpPr>
          <p:cNvPr id="342" name="Shape 342"/>
          <p:cNvSpPr/>
          <p:nvPr/>
        </p:nvSpPr>
        <p:spPr>
          <a:xfrm>
            <a:off x="1922296" y="1604600"/>
            <a:ext cx="2987674" cy="21798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43" name="Shape 343"/>
          <p:cNvSpPr/>
          <p:nvPr/>
        </p:nvSpPr>
        <p:spPr>
          <a:xfrm rot="5399998">
            <a:off x="4699987" y="4676212"/>
            <a:ext cx="510700" cy="32444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344" name="Shape 344"/>
          <p:cNvSpPr/>
          <p:nvPr/>
        </p:nvSpPr>
        <p:spPr>
          <a:xfrm>
            <a:off x="5611050" y="1669525"/>
            <a:ext cx="2221499" cy="2050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345" name="Shape 345"/>
          <p:cNvSpPr/>
          <p:nvPr/>
        </p:nvSpPr>
        <p:spPr>
          <a:xfrm>
            <a:off x="2759349" y="4005550"/>
            <a:ext cx="3659075" cy="15119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346" name="Shape 346"/>
          <p:cNvSpPr/>
          <p:nvPr/>
        </p:nvSpPr>
        <p:spPr>
          <a:xfrm>
            <a:off x="7109675" y="3719525"/>
            <a:ext cx="1725800" cy="295645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ctrTitle"/>
          </p:nvPr>
        </p:nvSpPr>
        <p:spPr>
          <a:xfrm>
            <a:off x="502525" y="159250"/>
            <a:ext cx="6972300" cy="605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LIMPIEZA BÁSICA DE LA BICI</a:t>
            </a:r>
          </a:p>
        </p:txBody>
      </p:sp>
      <p:sp>
        <p:nvSpPr>
          <p:cNvPr id="352" name="Shape 352"/>
          <p:cNvSpPr txBox="1"/>
          <p:nvPr/>
        </p:nvSpPr>
        <p:spPr>
          <a:xfrm>
            <a:off x="1613800" y="719425"/>
            <a:ext cx="6192900" cy="1534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1. HUMEDECE LA ESPONJA, ESCÚRRELA EN LOS PIÑONES Y PÁSALA POR EL CUADRO.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2. PASA UN TRAPO PARA SECAR.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3. CEPILLA LOS PIÑONES Y LOS PLATOS.</a:t>
            </a:r>
          </a:p>
          <a:p>
            <a:pPr lvl="0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4. DA ACEITE A LA CADENA.</a:t>
            </a:r>
          </a:p>
        </p:txBody>
      </p:sp>
      <p:sp>
        <p:nvSpPr>
          <p:cNvPr id="353" name="Shape 353"/>
          <p:cNvSpPr txBox="1"/>
          <p:nvPr/>
        </p:nvSpPr>
        <p:spPr>
          <a:xfrm>
            <a:off x="135400" y="1251475"/>
            <a:ext cx="1478399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PASOS:</a:t>
            </a:r>
          </a:p>
        </p:txBody>
      </p:sp>
      <p:sp>
        <p:nvSpPr>
          <p:cNvPr id="354" name="Shape 354"/>
          <p:cNvSpPr/>
          <p:nvPr/>
        </p:nvSpPr>
        <p:spPr>
          <a:xfrm>
            <a:off x="3108925" y="4689275"/>
            <a:ext cx="2971699" cy="21687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55" name="Shape 355"/>
          <p:cNvSpPr/>
          <p:nvPr/>
        </p:nvSpPr>
        <p:spPr>
          <a:xfrm>
            <a:off x="0" y="2294987"/>
            <a:ext cx="3006975" cy="226803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356" name="Shape 356"/>
          <p:cNvSpPr/>
          <p:nvPr/>
        </p:nvSpPr>
        <p:spPr>
          <a:xfrm>
            <a:off x="3108925" y="2295000"/>
            <a:ext cx="2971699" cy="226802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357" name="Shape 357"/>
          <p:cNvSpPr/>
          <p:nvPr/>
        </p:nvSpPr>
        <p:spPr>
          <a:xfrm>
            <a:off x="6172300" y="4689275"/>
            <a:ext cx="2971699" cy="216872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358" name="Shape 358"/>
          <p:cNvSpPr txBox="1"/>
          <p:nvPr/>
        </p:nvSpPr>
        <p:spPr>
          <a:xfrm>
            <a:off x="2261700" y="4092925"/>
            <a:ext cx="745200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 b="1">
                <a:latin typeface="Slackey"/>
                <a:ea typeface="Slackey"/>
                <a:cs typeface="Slackey"/>
                <a:sym typeface="Slackey"/>
              </a:rPr>
              <a:t>1</a:t>
            </a:r>
          </a:p>
        </p:txBody>
      </p:sp>
      <p:sp>
        <p:nvSpPr>
          <p:cNvPr id="359" name="Shape 359"/>
          <p:cNvSpPr txBox="1"/>
          <p:nvPr/>
        </p:nvSpPr>
        <p:spPr>
          <a:xfrm>
            <a:off x="5335425" y="4092925"/>
            <a:ext cx="745200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 b="1">
                <a:latin typeface="Slackey"/>
                <a:ea typeface="Slackey"/>
                <a:cs typeface="Slackey"/>
                <a:sym typeface="Slackey"/>
              </a:rPr>
              <a:t>2</a:t>
            </a:r>
          </a:p>
        </p:txBody>
      </p:sp>
      <p:sp>
        <p:nvSpPr>
          <p:cNvPr id="360" name="Shape 360"/>
          <p:cNvSpPr txBox="1"/>
          <p:nvPr/>
        </p:nvSpPr>
        <p:spPr>
          <a:xfrm>
            <a:off x="5335425" y="6387900"/>
            <a:ext cx="745200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 b="1">
                <a:latin typeface="Slackey"/>
                <a:ea typeface="Slackey"/>
                <a:cs typeface="Slackey"/>
                <a:sym typeface="Slackey"/>
              </a:rPr>
              <a:t>3</a:t>
            </a:r>
          </a:p>
        </p:txBody>
      </p:sp>
      <p:sp>
        <p:nvSpPr>
          <p:cNvPr id="361" name="Shape 361"/>
          <p:cNvSpPr txBox="1"/>
          <p:nvPr/>
        </p:nvSpPr>
        <p:spPr>
          <a:xfrm>
            <a:off x="8398800" y="6387900"/>
            <a:ext cx="745200" cy="47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 b="1">
                <a:latin typeface="Slackey"/>
                <a:ea typeface="Slackey"/>
                <a:cs typeface="Slackey"/>
                <a:sym typeface="Slackey"/>
              </a:rPr>
              <a:t>4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ctrTitle"/>
          </p:nvPr>
        </p:nvSpPr>
        <p:spPr>
          <a:xfrm>
            <a:off x="964325" y="176575"/>
            <a:ext cx="6239099" cy="991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CÓMO ASEGURAR BIEN NUESTRA BICI</a:t>
            </a:r>
          </a:p>
        </p:txBody>
      </p:sp>
      <p:sp>
        <p:nvSpPr>
          <p:cNvPr id="367" name="Shape 367"/>
          <p:cNvSpPr txBox="1"/>
          <p:nvPr/>
        </p:nvSpPr>
        <p:spPr>
          <a:xfrm>
            <a:off x="1143750" y="1364575"/>
            <a:ext cx="6856500" cy="1542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EN LAS CIUDADES, CUANDO SE USA LA BICI PARA LOS DESPLAZAMIENTOS DIARIOS, ES MUY IMPORTANTE SABER PONER BIEN LOS CANDADOS PARA EVITAR QUE NOS LA ROBEN.</a:t>
            </a:r>
          </a:p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¡FÍJATE CÓMO SE HACE!</a:t>
            </a:r>
          </a:p>
        </p:txBody>
      </p:sp>
      <p:sp>
        <p:nvSpPr>
          <p:cNvPr id="368" name="Shape 368"/>
          <p:cNvSpPr/>
          <p:nvPr/>
        </p:nvSpPr>
        <p:spPr>
          <a:xfrm>
            <a:off x="3173600" y="3028325"/>
            <a:ext cx="5626475" cy="36188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>
            <a:spLocks noGrp="1"/>
          </p:cNvSpPr>
          <p:nvPr>
            <p:ph type="ctrTitle"/>
          </p:nvPr>
        </p:nvSpPr>
        <p:spPr>
          <a:xfrm>
            <a:off x="418200" y="227050"/>
            <a:ext cx="7320299" cy="1119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DIEZ BUENAS RAZONES</a:t>
            </a:r>
          </a:p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PARA USAR LA BICICLETA</a:t>
            </a:r>
          </a:p>
        </p:txBody>
      </p:sp>
      <p:sp>
        <p:nvSpPr>
          <p:cNvPr id="374" name="Shape 374"/>
          <p:cNvSpPr/>
          <p:nvPr/>
        </p:nvSpPr>
        <p:spPr>
          <a:xfrm>
            <a:off x="0" y="1702925"/>
            <a:ext cx="9143999" cy="4606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380" name="Shape 380"/>
          <p:cNvSpPr/>
          <p:nvPr/>
        </p:nvSpPr>
        <p:spPr>
          <a:xfrm>
            <a:off x="0" y="1732204"/>
            <a:ext cx="9143999" cy="51257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81" name="Shape 381"/>
          <p:cNvSpPr txBox="1">
            <a:spLocks noGrp="1"/>
          </p:cNvSpPr>
          <p:nvPr>
            <p:ph type="ctrTitle" idx="2"/>
          </p:nvPr>
        </p:nvSpPr>
        <p:spPr>
          <a:xfrm>
            <a:off x="243525" y="1157625"/>
            <a:ext cx="8146800" cy="535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¿POR DÓNDE CIRCULA EL CICLISTA?</a:t>
            </a:r>
          </a:p>
        </p:txBody>
      </p:sp>
      <p:sp>
        <p:nvSpPr>
          <p:cNvPr id="382" name="Shape 382"/>
          <p:cNvSpPr txBox="1"/>
          <p:nvPr/>
        </p:nvSpPr>
        <p:spPr>
          <a:xfrm>
            <a:off x="2174350" y="1732200"/>
            <a:ext cx="3063899" cy="2359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Por carretera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-Carril bici si hay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-Arcén si hay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-Siempre pegado al borde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-En fila india o columna se a dos como máximo si va en grupo</a:t>
            </a:r>
          </a:p>
        </p:txBody>
      </p:sp>
      <p:sp>
        <p:nvSpPr>
          <p:cNvPr id="383" name="Shape 383"/>
          <p:cNvSpPr txBox="1"/>
          <p:nvPr/>
        </p:nvSpPr>
        <p:spPr>
          <a:xfrm>
            <a:off x="5825050" y="2182475"/>
            <a:ext cx="2463600" cy="1072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u="sng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Por ciudad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-Próximo a la acera</a:t>
            </a:r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-Nunca por la acera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/>
        </p:nvSpPr>
        <p:spPr>
          <a:xfrm>
            <a:off x="1368125" y="1399662"/>
            <a:ext cx="6292500" cy="720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PORQUE EL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CICLOTURISMO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 ES MÁS ACCESIBLE PARA VOSOTROS.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ctrTitle"/>
          </p:nvPr>
        </p:nvSpPr>
        <p:spPr>
          <a:xfrm>
            <a:off x="418200" y="299450"/>
            <a:ext cx="7320299" cy="971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PERO, ¿POR QUÉ EL CICLOTURISMO?</a:t>
            </a:r>
          </a:p>
        </p:txBody>
      </p:sp>
      <p:sp>
        <p:nvSpPr>
          <p:cNvPr id="95" name="Shape 95"/>
          <p:cNvSpPr/>
          <p:nvPr/>
        </p:nvSpPr>
        <p:spPr>
          <a:xfrm>
            <a:off x="182424" y="2041400"/>
            <a:ext cx="4695550" cy="47011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6" name="Shape 96"/>
          <p:cNvSpPr txBox="1"/>
          <p:nvPr/>
        </p:nvSpPr>
        <p:spPr>
          <a:xfrm>
            <a:off x="4929925" y="2338150"/>
            <a:ext cx="3598499" cy="428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ES UNA ACTIVIDAD FÍSICA NO COMPETITIVA QUE COMBINA LA BICICLETA CON EL TURISMO Y SURGE DE LA NECESIDAD Y EL PLACER DE VIAJAR EN ESTE MEDIO DE TRANSPORTE PARA VISITAR LUGARES, DESPLAZARSE POR Y ENTRE PUEBLOS Y CIUDADES…</a:t>
            </a:r>
          </a:p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NO REQUIERE TANTA TÉCNICA, NI TANTO DINERO...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0" y="1832574"/>
            <a:ext cx="9144000" cy="50254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89" name="Shape 389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390" name="Shape 390"/>
          <p:cNvSpPr txBox="1"/>
          <p:nvPr/>
        </p:nvSpPr>
        <p:spPr>
          <a:xfrm>
            <a:off x="4105850" y="2001150"/>
            <a:ext cx="5038199" cy="1084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El ciclista tiene que adaptarse a las 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condiciones de la vía y del tráfico 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y ha de cumplir la</a:t>
            </a:r>
            <a:r>
              <a:rPr lang="es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normativa general</a:t>
            </a:r>
          </a:p>
        </p:txBody>
      </p:sp>
      <p:sp>
        <p:nvSpPr>
          <p:cNvPr id="391" name="Shape 391"/>
          <p:cNvSpPr txBox="1">
            <a:spLocks noGrp="1"/>
          </p:cNvSpPr>
          <p:nvPr>
            <p:ph type="ctrTitle" idx="2"/>
          </p:nvPr>
        </p:nvSpPr>
        <p:spPr>
          <a:xfrm>
            <a:off x="298400" y="1057750"/>
            <a:ext cx="7633199" cy="833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¿QUÉ NORMAS TIENE QUE CUMPLIR EL CICLISTA?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914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397" name="Shape 397"/>
          <p:cNvSpPr txBox="1">
            <a:spLocks noGrp="1"/>
          </p:cNvSpPr>
          <p:nvPr>
            <p:ph type="ctrTitle" idx="2"/>
          </p:nvPr>
        </p:nvSpPr>
        <p:spPr>
          <a:xfrm>
            <a:off x="70350" y="1059475"/>
            <a:ext cx="8072100" cy="8111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¿CÓMO CIRCULAR EN LAS INTERSECCIONES?</a:t>
            </a:r>
          </a:p>
        </p:txBody>
      </p:sp>
      <p:sp>
        <p:nvSpPr>
          <p:cNvPr id="398" name="Shape 398"/>
          <p:cNvSpPr/>
          <p:nvPr/>
        </p:nvSpPr>
        <p:spPr>
          <a:xfrm>
            <a:off x="0" y="1870675"/>
            <a:ext cx="9143999" cy="49873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99" name="Shape 399"/>
          <p:cNvSpPr txBox="1"/>
          <p:nvPr/>
        </p:nvSpPr>
        <p:spPr>
          <a:xfrm>
            <a:off x="2108400" y="1870675"/>
            <a:ext cx="7035600" cy="154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-Al aproximarse hay que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moderar la velocidad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y si es necesario, detenerse.</a:t>
            </a:r>
          </a:p>
          <a:p>
            <a:endParaRPr/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-El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ciclista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tiene </a:t>
            </a:r>
            <a:r>
              <a:rPr lang="es" sz="1800" b="1" u="sng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prioridad de paso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respecto a los vehículos a motor, pero tiene que extremar la precaución.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/>
          <p:nvPr/>
        </p:nvSpPr>
        <p:spPr>
          <a:xfrm>
            <a:off x="0" y="1737008"/>
            <a:ext cx="9143999" cy="51209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05" name="Shape 405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06" name="Shape 406"/>
          <p:cNvSpPr txBox="1">
            <a:spLocks noGrp="1"/>
          </p:cNvSpPr>
          <p:nvPr>
            <p:ph type="ctrTitle" idx="2"/>
          </p:nvPr>
        </p:nvSpPr>
        <p:spPr>
          <a:xfrm>
            <a:off x="318575" y="1059475"/>
            <a:ext cx="7621800" cy="614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¿CÓMO CIRCULAR EN LAS GLORIETAS?</a:t>
            </a:r>
          </a:p>
        </p:txBody>
      </p:sp>
      <p:sp>
        <p:nvSpPr>
          <p:cNvPr id="407" name="Shape 407"/>
          <p:cNvSpPr txBox="1"/>
          <p:nvPr/>
        </p:nvSpPr>
        <p:spPr>
          <a:xfrm>
            <a:off x="2108500" y="1810650"/>
            <a:ext cx="6683399" cy="17828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-Al aproximarse hay que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moderar la velocidad, 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proseguir la marcha si no se aproximan otros conductores, pero si vienen, detenerse.</a:t>
            </a:r>
          </a:p>
          <a:p>
            <a:endParaRPr/>
          </a:p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-Tiene </a:t>
            </a:r>
            <a:r>
              <a:rPr lang="es" sz="1800" b="1" u="sng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prioridad de paso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el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conductor que se encuentre dentro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/>
          <p:nvPr/>
        </p:nvSpPr>
        <p:spPr>
          <a:xfrm>
            <a:off x="0" y="1859625"/>
            <a:ext cx="9144001" cy="49983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13" name="Shape 413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14" name="Shape 414"/>
          <p:cNvSpPr txBox="1"/>
          <p:nvPr/>
        </p:nvSpPr>
        <p:spPr>
          <a:xfrm>
            <a:off x="2223950" y="2249350"/>
            <a:ext cx="6862499" cy="779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Es fundamental y obligatorio guardar la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distancia de seguridad 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 el conductor de delante para no chocar.</a:t>
            </a:r>
          </a:p>
        </p:txBody>
      </p:sp>
      <p:sp>
        <p:nvSpPr>
          <p:cNvPr id="415" name="Shape 415"/>
          <p:cNvSpPr txBox="1">
            <a:spLocks noGrp="1"/>
          </p:cNvSpPr>
          <p:nvPr>
            <p:ph type="ctrTitle" idx="2"/>
          </p:nvPr>
        </p:nvSpPr>
        <p:spPr>
          <a:xfrm>
            <a:off x="370525" y="1157625"/>
            <a:ext cx="7393800" cy="779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¿CÓMO CIRCULAR RESPECTO A OTROS CONDUCTORES?</a:t>
            </a:r>
          </a:p>
        </p:txBody>
      </p:sp>
      <p:sp>
        <p:nvSpPr>
          <p:cNvPr id="416" name="Shape 416"/>
          <p:cNvSpPr txBox="1"/>
          <p:nvPr/>
        </p:nvSpPr>
        <p:spPr>
          <a:xfrm>
            <a:off x="4156650" y="6468050"/>
            <a:ext cx="2088299" cy="289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Tiempo de frenada</a:t>
            </a:r>
          </a:p>
        </p:txBody>
      </p:sp>
      <p:sp>
        <p:nvSpPr>
          <p:cNvPr id="417" name="Shape 417"/>
          <p:cNvSpPr txBox="1"/>
          <p:nvPr/>
        </p:nvSpPr>
        <p:spPr>
          <a:xfrm>
            <a:off x="1301450" y="6468050"/>
            <a:ext cx="1972799" cy="289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Tiempo de reacción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/>
          <p:nvPr/>
        </p:nvSpPr>
        <p:spPr>
          <a:xfrm>
            <a:off x="0" y="1724022"/>
            <a:ext cx="9143999" cy="51172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23" name="Shape 423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24" name="Shape 424"/>
          <p:cNvSpPr txBox="1"/>
          <p:nvPr/>
        </p:nvSpPr>
        <p:spPr>
          <a:xfrm>
            <a:off x="2380175" y="2249350"/>
            <a:ext cx="6250200" cy="843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Las maniobras son todo cambio de dirección o posición que hacemos sobre la bici. Antes de maniobrar...</a:t>
            </a:r>
          </a:p>
        </p:txBody>
      </p:sp>
      <p:sp>
        <p:nvSpPr>
          <p:cNvPr id="425" name="Shape 425"/>
          <p:cNvSpPr txBox="1">
            <a:spLocks noGrp="1"/>
          </p:cNvSpPr>
          <p:nvPr>
            <p:ph type="ctrTitle" idx="2"/>
          </p:nvPr>
        </p:nvSpPr>
        <p:spPr>
          <a:xfrm>
            <a:off x="370525" y="1157625"/>
            <a:ext cx="7393800" cy="566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¿CÓMO MANIOBRAR SOBRE LA BICI?</a:t>
            </a:r>
          </a:p>
        </p:txBody>
      </p:sp>
      <p:sp>
        <p:nvSpPr>
          <p:cNvPr id="426" name="Shape 426"/>
          <p:cNvSpPr txBox="1"/>
          <p:nvPr/>
        </p:nvSpPr>
        <p:spPr>
          <a:xfrm>
            <a:off x="428250" y="5034200"/>
            <a:ext cx="1557300" cy="512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1º Mirar</a:t>
            </a:r>
          </a:p>
        </p:txBody>
      </p:sp>
      <p:sp>
        <p:nvSpPr>
          <p:cNvPr id="427" name="Shape 427"/>
          <p:cNvSpPr txBox="1"/>
          <p:nvPr/>
        </p:nvSpPr>
        <p:spPr>
          <a:xfrm>
            <a:off x="2380187" y="5034200"/>
            <a:ext cx="1888200" cy="512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2º Señalizar</a:t>
            </a:r>
          </a:p>
        </p:txBody>
      </p:sp>
      <p:sp>
        <p:nvSpPr>
          <p:cNvPr id="428" name="Shape 428"/>
          <p:cNvSpPr txBox="1"/>
          <p:nvPr/>
        </p:nvSpPr>
        <p:spPr>
          <a:xfrm>
            <a:off x="4611025" y="5034200"/>
            <a:ext cx="1719000" cy="512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3º Realizar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/>
          <p:nvPr/>
        </p:nvSpPr>
        <p:spPr>
          <a:xfrm>
            <a:off x="0" y="1891425"/>
            <a:ext cx="9144000" cy="49665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34" name="Shape 434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937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35" name="Shape 435"/>
          <p:cNvSpPr txBox="1"/>
          <p:nvPr/>
        </p:nvSpPr>
        <p:spPr>
          <a:xfrm>
            <a:off x="6426850" y="2018450"/>
            <a:ext cx="2434199" cy="1259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 el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brazo y mano izquierda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, siempre.</a:t>
            </a:r>
          </a:p>
        </p:txBody>
      </p:sp>
      <p:sp>
        <p:nvSpPr>
          <p:cNvPr id="436" name="Shape 436"/>
          <p:cNvSpPr txBox="1">
            <a:spLocks noGrp="1"/>
          </p:cNvSpPr>
          <p:nvPr>
            <p:ph type="ctrTitle" idx="2"/>
          </p:nvPr>
        </p:nvSpPr>
        <p:spPr>
          <a:xfrm>
            <a:off x="332925" y="1221137"/>
            <a:ext cx="7393800" cy="733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¿CÓMO SEÑALIZA EL CICLISTA SUS MANIOBRAS?</a:t>
            </a:r>
          </a:p>
        </p:txBody>
      </p:sp>
      <p:sp>
        <p:nvSpPr>
          <p:cNvPr id="437" name="Shape 437"/>
          <p:cNvSpPr/>
          <p:nvPr/>
        </p:nvSpPr>
        <p:spPr>
          <a:xfrm>
            <a:off x="3380800" y="1891425"/>
            <a:ext cx="2434200" cy="34557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/>
          <p:nvPr/>
        </p:nvSpPr>
        <p:spPr>
          <a:xfrm>
            <a:off x="0" y="1729733"/>
            <a:ext cx="9143999" cy="51209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43" name="Shape 443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44" name="Shape 444"/>
          <p:cNvSpPr txBox="1"/>
          <p:nvPr/>
        </p:nvSpPr>
        <p:spPr>
          <a:xfrm>
            <a:off x="138675" y="3494800"/>
            <a:ext cx="2339700" cy="1012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Hacer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competiciones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en la vía pública</a:t>
            </a:r>
          </a:p>
        </p:txBody>
      </p:sp>
      <p:sp>
        <p:nvSpPr>
          <p:cNvPr id="445" name="Shape 445"/>
          <p:cNvSpPr txBox="1">
            <a:spLocks noGrp="1"/>
          </p:cNvSpPr>
          <p:nvPr>
            <p:ph type="ctrTitle" idx="2"/>
          </p:nvPr>
        </p:nvSpPr>
        <p:spPr>
          <a:xfrm>
            <a:off x="370525" y="1157625"/>
            <a:ext cx="7393800" cy="572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EL CICLISTA TIENE PROHIBIDO...</a:t>
            </a:r>
          </a:p>
        </p:txBody>
      </p:sp>
      <p:sp>
        <p:nvSpPr>
          <p:cNvPr id="446" name="Shape 446"/>
          <p:cNvSpPr txBox="1"/>
          <p:nvPr/>
        </p:nvSpPr>
        <p:spPr>
          <a:xfrm>
            <a:off x="2409300" y="2211600"/>
            <a:ext cx="2434199" cy="1510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Circular con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pasajero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, a menos que lleve asiento para menores habilitado</a:t>
            </a:r>
          </a:p>
        </p:txBody>
      </p:sp>
      <p:sp>
        <p:nvSpPr>
          <p:cNvPr id="447" name="Shape 447"/>
          <p:cNvSpPr txBox="1"/>
          <p:nvPr/>
        </p:nvSpPr>
        <p:spPr>
          <a:xfrm>
            <a:off x="5735700" y="5736025"/>
            <a:ext cx="3341699" cy="917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Circular con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auriculares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o hablando con el teléfono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móvil</a:t>
            </a:r>
          </a:p>
        </p:txBody>
      </p:sp>
      <p:sp>
        <p:nvSpPr>
          <p:cNvPr id="448" name="Shape 448"/>
          <p:cNvSpPr txBox="1"/>
          <p:nvPr/>
        </p:nvSpPr>
        <p:spPr>
          <a:xfrm>
            <a:off x="6587625" y="1829400"/>
            <a:ext cx="2434199" cy="1510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Circular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sin reflectantes ni luces </a:t>
            </a: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la iluminación es insuficiente</a:t>
            </a:r>
          </a:p>
        </p:txBody>
      </p:sp>
      <p:sp>
        <p:nvSpPr>
          <p:cNvPr id="449" name="Shape 449"/>
          <p:cNvSpPr txBox="1"/>
          <p:nvPr/>
        </p:nvSpPr>
        <p:spPr>
          <a:xfrm>
            <a:off x="4899862" y="2572975"/>
            <a:ext cx="1631399" cy="666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Circular </a:t>
            </a: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sin casco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/>
          <p:nvPr/>
        </p:nvSpPr>
        <p:spPr>
          <a:xfrm>
            <a:off x="0" y="1887300"/>
            <a:ext cx="9143999" cy="49625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55" name="Shape 455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56" name="Shape 456"/>
          <p:cNvSpPr txBox="1"/>
          <p:nvPr/>
        </p:nvSpPr>
        <p:spPr>
          <a:xfrm>
            <a:off x="838325" y="3274175"/>
            <a:ext cx="4928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1º</a:t>
            </a:r>
          </a:p>
        </p:txBody>
      </p:sp>
      <p:sp>
        <p:nvSpPr>
          <p:cNvPr id="457" name="Shape 457"/>
          <p:cNvSpPr txBox="1">
            <a:spLocks noGrp="1"/>
          </p:cNvSpPr>
          <p:nvPr>
            <p:ph type="ctrTitle" idx="2"/>
          </p:nvPr>
        </p:nvSpPr>
        <p:spPr>
          <a:xfrm>
            <a:off x="55350" y="1157625"/>
            <a:ext cx="8591400" cy="597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PRIORIDAD DE LAS SEÑALES AL CIRCULAR</a:t>
            </a:r>
          </a:p>
        </p:txBody>
      </p:sp>
      <p:sp>
        <p:nvSpPr>
          <p:cNvPr id="458" name="Shape 458"/>
          <p:cNvSpPr txBox="1"/>
          <p:nvPr/>
        </p:nvSpPr>
        <p:spPr>
          <a:xfrm>
            <a:off x="2755650" y="4876350"/>
            <a:ext cx="4928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2º</a:t>
            </a:r>
          </a:p>
        </p:txBody>
      </p:sp>
      <p:sp>
        <p:nvSpPr>
          <p:cNvPr id="459" name="Shape 459"/>
          <p:cNvSpPr txBox="1"/>
          <p:nvPr/>
        </p:nvSpPr>
        <p:spPr>
          <a:xfrm>
            <a:off x="7583950" y="5063400"/>
            <a:ext cx="4928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5º</a:t>
            </a:r>
          </a:p>
        </p:txBody>
      </p:sp>
      <p:sp>
        <p:nvSpPr>
          <p:cNvPr id="460" name="Shape 460"/>
          <p:cNvSpPr txBox="1"/>
          <p:nvPr/>
        </p:nvSpPr>
        <p:spPr>
          <a:xfrm>
            <a:off x="5782950" y="3446850"/>
            <a:ext cx="4928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4º</a:t>
            </a:r>
          </a:p>
        </p:txBody>
      </p:sp>
      <p:sp>
        <p:nvSpPr>
          <p:cNvPr id="461" name="Shape 461"/>
          <p:cNvSpPr txBox="1"/>
          <p:nvPr/>
        </p:nvSpPr>
        <p:spPr>
          <a:xfrm flipH="1">
            <a:off x="4551049" y="2553800"/>
            <a:ext cx="549600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</a:rPr>
              <a:t>3º</a:t>
            </a:r>
          </a:p>
        </p:txBody>
      </p:sp>
      <p:sp>
        <p:nvSpPr>
          <p:cNvPr id="462" name="Shape 462"/>
          <p:cNvSpPr txBox="1"/>
          <p:nvPr/>
        </p:nvSpPr>
        <p:spPr>
          <a:xfrm>
            <a:off x="6413825" y="2326775"/>
            <a:ext cx="2434199" cy="94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Esto es así para ciclistas, peatones y conductores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/>
          <p:nvPr/>
        </p:nvSpPr>
        <p:spPr>
          <a:xfrm>
            <a:off x="0" y="1738395"/>
            <a:ext cx="9144001" cy="511961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68" name="Shape 468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69" name="Shape 469"/>
          <p:cNvSpPr txBox="1"/>
          <p:nvPr/>
        </p:nvSpPr>
        <p:spPr>
          <a:xfrm>
            <a:off x="243525" y="3418500"/>
            <a:ext cx="19016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Obligación</a:t>
            </a:r>
          </a:p>
        </p:txBody>
      </p:sp>
      <p:sp>
        <p:nvSpPr>
          <p:cNvPr id="470" name="Shape 470"/>
          <p:cNvSpPr txBox="1">
            <a:spLocks noGrp="1"/>
          </p:cNvSpPr>
          <p:nvPr>
            <p:ph type="ctrTitle" idx="2"/>
          </p:nvPr>
        </p:nvSpPr>
        <p:spPr>
          <a:xfrm>
            <a:off x="419025" y="1157625"/>
            <a:ext cx="7292399" cy="597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SEÑALES VERTICALES</a:t>
            </a:r>
          </a:p>
        </p:txBody>
      </p:sp>
      <p:sp>
        <p:nvSpPr>
          <p:cNvPr id="471" name="Shape 471"/>
          <p:cNvSpPr txBox="1"/>
          <p:nvPr/>
        </p:nvSpPr>
        <p:spPr>
          <a:xfrm>
            <a:off x="2305425" y="2873200"/>
            <a:ext cx="2040300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Prohibición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7491550" y="2488900"/>
            <a:ext cx="1410899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Peligro</a:t>
            </a:r>
          </a:p>
        </p:txBody>
      </p:sp>
      <p:sp>
        <p:nvSpPr>
          <p:cNvPr id="473" name="Shape 473"/>
          <p:cNvSpPr txBox="1"/>
          <p:nvPr/>
        </p:nvSpPr>
        <p:spPr>
          <a:xfrm>
            <a:off x="4834225" y="3340775"/>
            <a:ext cx="2040300" cy="384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Información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/>
          <p:nvPr/>
        </p:nvSpPr>
        <p:spPr>
          <a:xfrm>
            <a:off x="0" y="1930274"/>
            <a:ext cx="9144000" cy="49277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79" name="Shape 479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80" name="Shape 480"/>
          <p:cNvSpPr txBox="1"/>
          <p:nvPr/>
        </p:nvSpPr>
        <p:spPr>
          <a:xfrm>
            <a:off x="1305700" y="4614075"/>
            <a:ext cx="1953599" cy="597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Parada obligatoria</a:t>
            </a:r>
          </a:p>
        </p:txBody>
      </p:sp>
      <p:sp>
        <p:nvSpPr>
          <p:cNvPr id="481" name="Shape 481"/>
          <p:cNvSpPr txBox="1">
            <a:spLocks noGrp="1"/>
          </p:cNvSpPr>
          <p:nvPr>
            <p:ph type="ctrTitle" idx="2"/>
          </p:nvPr>
        </p:nvSpPr>
        <p:spPr>
          <a:xfrm>
            <a:off x="494075" y="1047925"/>
            <a:ext cx="7125000" cy="8822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SEÑALES VERTICALES Y MARCAS VIALES ESPECIALES</a:t>
            </a:r>
          </a:p>
        </p:txBody>
      </p:sp>
      <p:sp>
        <p:nvSpPr>
          <p:cNvPr id="482" name="Shape 482"/>
          <p:cNvSpPr txBox="1"/>
          <p:nvPr/>
        </p:nvSpPr>
        <p:spPr>
          <a:xfrm>
            <a:off x="5879100" y="4614075"/>
            <a:ext cx="1641899" cy="597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Ceda el paso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1690300" y="1628300"/>
            <a:ext cx="4367999" cy="1592100"/>
          </a:xfrm>
          <a:prstGeom prst="wedgeRoundRectCallout">
            <a:avLst>
              <a:gd name="adj1" fmla="val -1862"/>
              <a:gd name="adj2" fmla="val 90175"/>
              <a:gd name="adj3" fmla="val 0"/>
            </a:avLst>
          </a:prstGeom>
          <a:solidFill>
            <a:srgbClr val="D9D9D9"/>
          </a:solidFill>
          <a:ln w="381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ctrTitle"/>
          </p:nvPr>
        </p:nvSpPr>
        <p:spPr>
          <a:xfrm>
            <a:off x="418200" y="88525"/>
            <a:ext cx="7320299" cy="1264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NUESTRA COMPAÑERA DE VIAJE... LA BICICLETA</a:t>
            </a:r>
          </a:p>
        </p:txBody>
      </p:sp>
      <p:sp>
        <p:nvSpPr>
          <p:cNvPr id="103" name="Shape 103"/>
          <p:cNvSpPr/>
          <p:nvPr/>
        </p:nvSpPr>
        <p:spPr>
          <a:xfrm>
            <a:off x="4928050" y="3220400"/>
            <a:ext cx="3957400" cy="35351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 txBox="1"/>
          <p:nvPr/>
        </p:nvSpPr>
        <p:spPr>
          <a:xfrm>
            <a:off x="1671100" y="1628300"/>
            <a:ext cx="4406399" cy="1476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3"/>
                </a:solidFill>
                <a:latin typeface="Slackey"/>
                <a:ea typeface="Slackey"/>
                <a:cs typeface="Slackey"/>
                <a:sym typeface="Slackey"/>
              </a:rPr>
              <a:t>¡¡HAY QUE CONOCERLA, CUIDARLA y APRENDER A AJUSTARLA PARA DISFRUTAR!!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/>
          <p:nvPr/>
        </p:nvSpPr>
        <p:spPr>
          <a:xfrm>
            <a:off x="2699250" y="2028812"/>
            <a:ext cx="6191250" cy="4829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88" name="Shape 488"/>
          <p:cNvSpPr txBox="1">
            <a:spLocks noGrp="1"/>
          </p:cNvSpPr>
          <p:nvPr>
            <p:ph type="ctrTitle"/>
          </p:nvPr>
        </p:nvSpPr>
        <p:spPr>
          <a:xfrm>
            <a:off x="243525" y="145125"/>
            <a:ext cx="7572599" cy="101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NORMAS DE CIRCULACIÓN EN BICICLETA</a:t>
            </a:r>
          </a:p>
        </p:txBody>
      </p:sp>
      <p:sp>
        <p:nvSpPr>
          <p:cNvPr id="489" name="Shape 489"/>
          <p:cNvSpPr txBox="1">
            <a:spLocks noGrp="1"/>
          </p:cNvSpPr>
          <p:nvPr>
            <p:ph type="ctrTitle" idx="2"/>
          </p:nvPr>
        </p:nvSpPr>
        <p:spPr>
          <a:xfrm>
            <a:off x="243525" y="1099900"/>
            <a:ext cx="7665299" cy="8822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SEÑALES VERTICALES Y MARCAS VIALES ESPECÍFICAS PARA CICLISTAS</a:t>
            </a:r>
          </a:p>
        </p:txBody>
      </p:sp>
      <p:sp>
        <p:nvSpPr>
          <p:cNvPr id="490" name="Shape 490"/>
          <p:cNvSpPr/>
          <p:nvPr/>
        </p:nvSpPr>
        <p:spPr>
          <a:xfrm>
            <a:off x="768987" y="2028825"/>
            <a:ext cx="1518249" cy="13346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491" name="Shape 491"/>
          <p:cNvSpPr/>
          <p:nvPr/>
        </p:nvSpPr>
        <p:spPr>
          <a:xfrm>
            <a:off x="768987" y="3410062"/>
            <a:ext cx="1518249" cy="15330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492" name="Shape 492"/>
          <p:cNvSpPr/>
          <p:nvPr/>
        </p:nvSpPr>
        <p:spPr>
          <a:xfrm>
            <a:off x="693350" y="4943150"/>
            <a:ext cx="1669524" cy="191487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0" y="1449325"/>
            <a:ext cx="9143999" cy="54086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98" name="Shape 498"/>
          <p:cNvSpPr txBox="1">
            <a:spLocks noGrp="1"/>
          </p:cNvSpPr>
          <p:nvPr>
            <p:ph type="ctrTitle"/>
          </p:nvPr>
        </p:nvSpPr>
        <p:spPr>
          <a:xfrm>
            <a:off x="323528" y="0"/>
            <a:ext cx="7344816" cy="148478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 dirty="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CONSEJOS Y OBLIGACIONES PARA MONTAR EN BICI SEGURO. </a:t>
            </a:r>
            <a:r>
              <a:rPr lang="es" sz="3000" dirty="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RECUERDA...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/>
          <p:nvPr/>
        </p:nvSpPr>
        <p:spPr>
          <a:xfrm>
            <a:off x="605124" y="976625"/>
            <a:ext cx="8538875" cy="5881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504" name="Shape 504"/>
          <p:cNvSpPr/>
          <p:nvPr/>
        </p:nvSpPr>
        <p:spPr>
          <a:xfrm>
            <a:off x="876750" y="140725"/>
            <a:ext cx="4764299" cy="1592100"/>
          </a:xfrm>
          <a:prstGeom prst="wedgeRoundRectCallout">
            <a:avLst>
              <a:gd name="adj1" fmla="val 59931"/>
              <a:gd name="adj2" fmla="val -243"/>
              <a:gd name="adj3" fmla="val 0"/>
            </a:avLst>
          </a:prstGeom>
          <a:solidFill>
            <a:srgbClr val="D9D9D9"/>
          </a:solidFill>
          <a:ln w="381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05" name="Shape 505"/>
          <p:cNvSpPr txBox="1">
            <a:spLocks noGrp="1"/>
          </p:cNvSpPr>
          <p:nvPr>
            <p:ph type="ctrTitle"/>
          </p:nvPr>
        </p:nvSpPr>
        <p:spPr>
          <a:xfrm>
            <a:off x="971600" y="332656"/>
            <a:ext cx="4538650" cy="1224136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2400" dirty="0">
                <a:solidFill>
                  <a:schemeClr val="accent3"/>
                </a:solidFill>
                <a:latin typeface="Slackey"/>
                <a:ea typeface="Slackey"/>
                <a:cs typeface="Slackey"/>
                <a:sym typeface="Slackey"/>
              </a:rPr>
              <a:t>AHORA…</a:t>
            </a:r>
          </a:p>
          <a:p>
            <a:pPr lvl="0" algn="ctr" rtl="0">
              <a:buNone/>
            </a:pPr>
            <a:r>
              <a:rPr lang="es" sz="2400" dirty="0">
                <a:solidFill>
                  <a:schemeClr val="accent3"/>
                </a:solidFill>
                <a:latin typeface="Slackey"/>
                <a:ea typeface="Slackey"/>
                <a:cs typeface="Slackey"/>
                <a:sym typeface="Slackey"/>
              </a:rPr>
              <a:t>A DEMOSTRAR LO QUE HABÉIS APRENDIDO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ctrTitle"/>
          </p:nvPr>
        </p:nvSpPr>
        <p:spPr>
          <a:xfrm>
            <a:off x="418200" y="88525"/>
            <a:ext cx="7320299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CÓMO ERAN LAS BICIS Y A LO QUE HEMOS LLEGADO...</a:t>
            </a:r>
          </a:p>
        </p:txBody>
      </p:sp>
      <p:sp>
        <p:nvSpPr>
          <p:cNvPr id="110" name="Shape 110"/>
          <p:cNvSpPr/>
          <p:nvPr/>
        </p:nvSpPr>
        <p:spPr>
          <a:xfrm>
            <a:off x="70675" y="846250"/>
            <a:ext cx="8997999" cy="54535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ctrTitle"/>
          </p:nvPr>
        </p:nvSpPr>
        <p:spPr>
          <a:xfrm>
            <a:off x="569875" y="184950"/>
            <a:ext cx="4760099" cy="958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COMPONENTES DE LA BICI</a:t>
            </a:r>
          </a:p>
        </p:txBody>
      </p:sp>
      <p:sp>
        <p:nvSpPr>
          <p:cNvPr id="116" name="Shape 116"/>
          <p:cNvSpPr/>
          <p:nvPr/>
        </p:nvSpPr>
        <p:spPr>
          <a:xfrm>
            <a:off x="903075" y="1340100"/>
            <a:ext cx="7447001" cy="4762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117" name="Shape 117"/>
          <p:cNvCxnSpPr/>
          <p:nvPr/>
        </p:nvCxnSpPr>
        <p:spPr>
          <a:xfrm rot="10800000">
            <a:off x="2159125" y="2055125"/>
            <a:ext cx="1581599" cy="10505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18" name="Shape 118"/>
          <p:cNvCxnSpPr/>
          <p:nvPr/>
        </p:nvCxnSpPr>
        <p:spPr>
          <a:xfrm rot="10800000">
            <a:off x="3590625" y="1789524"/>
            <a:ext cx="23099" cy="7851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19" name="Shape 119"/>
          <p:cNvCxnSpPr/>
          <p:nvPr/>
        </p:nvCxnSpPr>
        <p:spPr>
          <a:xfrm rot="10800000">
            <a:off x="5195625" y="1477975"/>
            <a:ext cx="680999" cy="3692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0" name="Shape 120"/>
          <p:cNvCxnSpPr/>
          <p:nvPr/>
        </p:nvCxnSpPr>
        <p:spPr>
          <a:xfrm>
            <a:off x="6234550" y="1835725"/>
            <a:ext cx="669599" cy="1385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1" name="Shape 121"/>
          <p:cNvCxnSpPr/>
          <p:nvPr/>
        </p:nvCxnSpPr>
        <p:spPr>
          <a:xfrm flipH="1">
            <a:off x="5946024" y="3452100"/>
            <a:ext cx="438600" cy="25863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2" name="Shape 122"/>
          <p:cNvCxnSpPr/>
          <p:nvPr/>
        </p:nvCxnSpPr>
        <p:spPr>
          <a:xfrm>
            <a:off x="7585375" y="5784275"/>
            <a:ext cx="531000" cy="3003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3" name="Shape 123"/>
          <p:cNvCxnSpPr/>
          <p:nvPr/>
        </p:nvCxnSpPr>
        <p:spPr>
          <a:xfrm flipH="1">
            <a:off x="4260225" y="5126175"/>
            <a:ext cx="138599" cy="10391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4" name="Shape 124"/>
          <p:cNvCxnSpPr/>
          <p:nvPr/>
        </p:nvCxnSpPr>
        <p:spPr>
          <a:xfrm flipH="1">
            <a:off x="3463625" y="5380175"/>
            <a:ext cx="23099" cy="9582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25" name="Shape 125"/>
          <p:cNvSpPr txBox="1"/>
          <p:nvPr/>
        </p:nvSpPr>
        <p:spPr>
          <a:xfrm>
            <a:off x="1746325" y="1614700"/>
            <a:ext cx="6695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Tija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3195225" y="1340100"/>
            <a:ext cx="7907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Sillín  </a:t>
            </a:r>
          </a:p>
        </p:txBody>
      </p:sp>
      <p:sp>
        <p:nvSpPr>
          <p:cNvPr id="127" name="Shape 127"/>
          <p:cNvSpPr txBox="1"/>
          <p:nvPr/>
        </p:nvSpPr>
        <p:spPr>
          <a:xfrm>
            <a:off x="4027825" y="1241050"/>
            <a:ext cx="11258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Potencia</a:t>
            </a:r>
          </a:p>
        </p:txBody>
      </p:sp>
      <p:sp>
        <p:nvSpPr>
          <p:cNvPr id="128" name="Shape 128"/>
          <p:cNvSpPr txBox="1"/>
          <p:nvPr/>
        </p:nvSpPr>
        <p:spPr>
          <a:xfrm>
            <a:off x="2589225" y="2947050"/>
            <a:ext cx="10013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Piñones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3891375" y="6094450"/>
            <a:ext cx="7907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Biela</a:t>
            </a:r>
          </a:p>
        </p:txBody>
      </p:sp>
      <p:sp>
        <p:nvSpPr>
          <p:cNvPr id="130" name="Shape 130"/>
          <p:cNvSpPr txBox="1"/>
          <p:nvPr/>
        </p:nvSpPr>
        <p:spPr>
          <a:xfrm>
            <a:off x="4981925" y="5306525"/>
            <a:ext cx="7907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Pedal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6765625" y="1581575"/>
            <a:ext cx="2320799" cy="663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Maneta de cambios</a:t>
            </a:r>
          </a:p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y frenos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7689300" y="2851800"/>
            <a:ext cx="1454699" cy="600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Freno delantero</a:t>
            </a:r>
          </a:p>
        </p:txBody>
      </p:sp>
      <p:sp>
        <p:nvSpPr>
          <p:cNvPr id="133" name="Shape 133"/>
          <p:cNvSpPr txBox="1"/>
          <p:nvPr/>
        </p:nvSpPr>
        <p:spPr>
          <a:xfrm>
            <a:off x="7784100" y="6038400"/>
            <a:ext cx="11258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Cubierta</a:t>
            </a:r>
          </a:p>
        </p:txBody>
      </p:sp>
      <p:sp>
        <p:nvSpPr>
          <p:cNvPr id="134" name="Shape 134"/>
          <p:cNvSpPr txBox="1"/>
          <p:nvPr/>
        </p:nvSpPr>
        <p:spPr>
          <a:xfrm>
            <a:off x="4896462" y="5942650"/>
            <a:ext cx="1454699" cy="71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Suspensión</a:t>
            </a:r>
          </a:p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delantera</a:t>
            </a:r>
          </a:p>
        </p:txBody>
      </p:sp>
      <p:cxnSp>
        <p:nvCxnSpPr>
          <p:cNvPr id="135" name="Shape 135"/>
          <p:cNvCxnSpPr/>
          <p:nvPr/>
        </p:nvCxnSpPr>
        <p:spPr>
          <a:xfrm>
            <a:off x="6765625" y="5449450"/>
            <a:ext cx="103800" cy="7967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36" name="Shape 136"/>
          <p:cNvSpPr txBox="1"/>
          <p:nvPr/>
        </p:nvSpPr>
        <p:spPr>
          <a:xfrm>
            <a:off x="6583300" y="6246250"/>
            <a:ext cx="9146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Radios</a:t>
            </a:r>
          </a:p>
        </p:txBody>
      </p:sp>
      <p:cxnSp>
        <p:nvCxnSpPr>
          <p:cNvPr id="137" name="Shape 137"/>
          <p:cNvCxnSpPr/>
          <p:nvPr/>
        </p:nvCxnSpPr>
        <p:spPr>
          <a:xfrm>
            <a:off x="4779825" y="2701774"/>
            <a:ext cx="0" cy="4386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38" name="Shape 138"/>
          <p:cNvSpPr txBox="1"/>
          <p:nvPr/>
        </p:nvSpPr>
        <p:spPr>
          <a:xfrm>
            <a:off x="4321125" y="2291975"/>
            <a:ext cx="10013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Cuadro</a:t>
            </a:r>
          </a:p>
        </p:txBody>
      </p:sp>
      <p:sp>
        <p:nvSpPr>
          <p:cNvPr id="139" name="Shape 139"/>
          <p:cNvSpPr txBox="1"/>
          <p:nvPr/>
        </p:nvSpPr>
        <p:spPr>
          <a:xfrm>
            <a:off x="8229300" y="5380175"/>
            <a:ext cx="9146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Llanta</a:t>
            </a:r>
          </a:p>
        </p:txBody>
      </p:sp>
      <p:cxnSp>
        <p:nvCxnSpPr>
          <p:cNvPr id="140" name="Shape 140"/>
          <p:cNvCxnSpPr/>
          <p:nvPr/>
        </p:nvCxnSpPr>
        <p:spPr>
          <a:xfrm rot="10800000" flipH="1">
            <a:off x="5980550" y="1200800"/>
            <a:ext cx="11699" cy="1961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1" name="Shape 141"/>
          <p:cNvSpPr txBox="1"/>
          <p:nvPr/>
        </p:nvSpPr>
        <p:spPr>
          <a:xfrm>
            <a:off x="5772725" y="786350"/>
            <a:ext cx="11258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Manillar</a:t>
            </a:r>
          </a:p>
        </p:txBody>
      </p:sp>
      <p:cxnSp>
        <p:nvCxnSpPr>
          <p:cNvPr id="142" name="Shape 142"/>
          <p:cNvCxnSpPr>
            <a:endCxn id="139" idx="1"/>
          </p:cNvCxnSpPr>
          <p:nvPr/>
        </p:nvCxnSpPr>
        <p:spPr>
          <a:xfrm>
            <a:off x="7746900" y="5437775"/>
            <a:ext cx="482399" cy="1473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3" name="Shape 143"/>
          <p:cNvCxnSpPr>
            <a:endCxn id="132" idx="1"/>
          </p:cNvCxnSpPr>
          <p:nvPr/>
        </p:nvCxnSpPr>
        <p:spPr>
          <a:xfrm rot="10800000" flipH="1">
            <a:off x="6811800" y="3151950"/>
            <a:ext cx="877499" cy="4734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4" name="Shape 144"/>
          <p:cNvCxnSpPr/>
          <p:nvPr/>
        </p:nvCxnSpPr>
        <p:spPr>
          <a:xfrm rot="10800000" flipH="1">
            <a:off x="6234550" y="2713049"/>
            <a:ext cx="635100" cy="3465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5" name="Shape 145"/>
          <p:cNvSpPr txBox="1"/>
          <p:nvPr/>
        </p:nvSpPr>
        <p:spPr>
          <a:xfrm>
            <a:off x="6869425" y="2442000"/>
            <a:ext cx="1212300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Horquilla</a:t>
            </a:r>
          </a:p>
        </p:txBody>
      </p:sp>
      <p:cxnSp>
        <p:nvCxnSpPr>
          <p:cNvPr id="146" name="Shape 146"/>
          <p:cNvCxnSpPr>
            <a:endCxn id="130" idx="1"/>
          </p:cNvCxnSpPr>
          <p:nvPr/>
        </p:nvCxnSpPr>
        <p:spPr>
          <a:xfrm rot="10800000" flipH="1">
            <a:off x="4641425" y="5511425"/>
            <a:ext cx="340499" cy="76499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7" name="Shape 147"/>
          <p:cNvSpPr txBox="1"/>
          <p:nvPr/>
        </p:nvSpPr>
        <p:spPr>
          <a:xfrm>
            <a:off x="2744950" y="6246250"/>
            <a:ext cx="10013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Cadena</a:t>
            </a:r>
          </a:p>
        </p:txBody>
      </p:sp>
      <p:sp>
        <p:nvSpPr>
          <p:cNvPr id="148" name="Shape 148"/>
          <p:cNvSpPr txBox="1"/>
          <p:nvPr/>
        </p:nvSpPr>
        <p:spPr>
          <a:xfrm>
            <a:off x="4779825" y="4457300"/>
            <a:ext cx="8774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Platos</a:t>
            </a:r>
          </a:p>
        </p:txBody>
      </p:sp>
      <p:cxnSp>
        <p:nvCxnSpPr>
          <p:cNvPr id="149" name="Shape 149"/>
          <p:cNvCxnSpPr/>
          <p:nvPr/>
        </p:nvCxnSpPr>
        <p:spPr>
          <a:xfrm flipH="1">
            <a:off x="4618099" y="4699000"/>
            <a:ext cx="207900" cy="345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50" name="Shape 150"/>
          <p:cNvCxnSpPr>
            <a:endCxn id="128" idx="2"/>
          </p:cNvCxnSpPr>
          <p:nvPr/>
        </p:nvCxnSpPr>
        <p:spPr>
          <a:xfrm rot="10800000" flipH="1">
            <a:off x="2524124" y="3356850"/>
            <a:ext cx="565800" cy="11229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51" name="Shape 151"/>
          <p:cNvCxnSpPr/>
          <p:nvPr/>
        </p:nvCxnSpPr>
        <p:spPr>
          <a:xfrm rot="10800000">
            <a:off x="1985899" y="3082774"/>
            <a:ext cx="150000" cy="19626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52" name="Shape 152"/>
          <p:cNvSpPr txBox="1"/>
          <p:nvPr/>
        </p:nvSpPr>
        <p:spPr>
          <a:xfrm>
            <a:off x="1345325" y="2396225"/>
            <a:ext cx="1344900" cy="5888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Desviador</a:t>
            </a:r>
          </a:p>
          <a:p>
            <a:pPr lvl="0" algn="ct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trasero</a:t>
            </a:r>
          </a:p>
        </p:txBody>
      </p:sp>
      <p:sp>
        <p:nvSpPr>
          <p:cNvPr id="153" name="Shape 153"/>
          <p:cNvSpPr/>
          <p:nvPr/>
        </p:nvSpPr>
        <p:spPr>
          <a:xfrm>
            <a:off x="7793300" y="4202550"/>
            <a:ext cx="103800" cy="3450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434343"/>
          </a:solidFill>
          <a:ln w="1905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54" name="Shape 154"/>
          <p:cNvCxnSpPr/>
          <p:nvPr/>
        </p:nvCxnSpPr>
        <p:spPr>
          <a:xfrm rot="10800000" flipH="1">
            <a:off x="7862450" y="3890699"/>
            <a:ext cx="369299" cy="300300"/>
          </a:xfrm>
          <a:prstGeom prst="straightConnector1">
            <a:avLst/>
          </a:prstGeom>
          <a:noFill/>
          <a:ln w="19050" cap="flat">
            <a:solidFill>
              <a:schemeClr val="accen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55" name="Shape 155"/>
          <p:cNvSpPr txBox="1"/>
          <p:nvPr/>
        </p:nvSpPr>
        <p:spPr>
          <a:xfrm>
            <a:off x="8116475" y="3607925"/>
            <a:ext cx="1001399" cy="40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buNone/>
            </a:pPr>
            <a:r>
              <a:rPr lang="es" sz="1800" b="1">
                <a:solidFill>
                  <a:srgbClr val="D9D9D9"/>
                </a:solidFill>
                <a:latin typeface="Comic Sans MS"/>
                <a:ea typeface="Comic Sans MS"/>
                <a:cs typeface="Comic Sans MS"/>
                <a:sym typeface="Comic Sans MS"/>
              </a:rPr>
              <a:t>Válvula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ctrTitle"/>
          </p:nvPr>
        </p:nvSpPr>
        <p:spPr>
          <a:xfrm>
            <a:off x="669975" y="235200"/>
            <a:ext cx="6224100" cy="1017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SISTEMA DE MARCHAS Y FRENOS DE LA BICI</a:t>
            </a:r>
          </a:p>
        </p:txBody>
      </p:sp>
      <p:sp>
        <p:nvSpPr>
          <p:cNvPr id="161" name="Shape 161"/>
          <p:cNvSpPr txBox="1"/>
          <p:nvPr/>
        </p:nvSpPr>
        <p:spPr>
          <a:xfrm>
            <a:off x="3001412" y="4733925"/>
            <a:ext cx="3630899" cy="1390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¡¡ NUNCA FRENAR EN SECO SÓLO CON UN FRENO, SOBRE TODO CON EL IZQUIERDO !!</a:t>
            </a:r>
          </a:p>
        </p:txBody>
      </p:sp>
      <p:sp>
        <p:nvSpPr>
          <p:cNvPr id="162" name="Shape 162"/>
          <p:cNvSpPr/>
          <p:nvPr/>
        </p:nvSpPr>
        <p:spPr>
          <a:xfrm>
            <a:off x="6894075" y="5143037"/>
            <a:ext cx="1762375" cy="15001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63" name="Shape 163"/>
          <p:cNvSpPr/>
          <p:nvPr/>
        </p:nvSpPr>
        <p:spPr>
          <a:xfrm>
            <a:off x="141912" y="1509225"/>
            <a:ext cx="2676525" cy="51339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64" name="Shape 164"/>
          <p:cNvSpPr txBox="1"/>
          <p:nvPr/>
        </p:nvSpPr>
        <p:spPr>
          <a:xfrm>
            <a:off x="3001425" y="2438800"/>
            <a:ext cx="3630899" cy="1671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20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¡¡ NUNCA PONER PLATO PEQUEÑO CON PIÑÓN PEQUEÑO</a:t>
            </a:r>
          </a:p>
          <a:p>
            <a:pPr lvl="0" algn="ctr" rtl="0">
              <a:buNone/>
            </a:pPr>
            <a:r>
              <a:rPr lang="es" sz="20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O PLATO GRANDE CON PIÑÓN GRANDE !!</a:t>
            </a:r>
          </a:p>
        </p:txBody>
      </p:sp>
      <p:sp>
        <p:nvSpPr>
          <p:cNvPr id="165" name="Shape 165"/>
          <p:cNvSpPr/>
          <p:nvPr/>
        </p:nvSpPr>
        <p:spPr>
          <a:xfrm>
            <a:off x="3001425" y="1509212"/>
            <a:ext cx="3630900" cy="6728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66" name="Shape 166"/>
          <p:cNvSpPr/>
          <p:nvPr/>
        </p:nvSpPr>
        <p:spPr>
          <a:xfrm>
            <a:off x="6498912" y="2776725"/>
            <a:ext cx="2552700" cy="17716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ctrTitle"/>
          </p:nvPr>
        </p:nvSpPr>
        <p:spPr>
          <a:xfrm>
            <a:off x="418200" y="167200"/>
            <a:ext cx="7320299" cy="585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172" name="Shape 172"/>
          <p:cNvSpPr txBox="1"/>
          <p:nvPr/>
        </p:nvSpPr>
        <p:spPr>
          <a:xfrm>
            <a:off x="624125" y="650975"/>
            <a:ext cx="2000400" cy="455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DE MONTAÑA</a:t>
            </a:r>
          </a:p>
        </p:txBody>
      </p:sp>
      <p:sp>
        <p:nvSpPr>
          <p:cNvPr id="173" name="Shape 173"/>
          <p:cNvSpPr txBox="1"/>
          <p:nvPr/>
        </p:nvSpPr>
        <p:spPr>
          <a:xfrm>
            <a:off x="986775" y="962925"/>
            <a:ext cx="7400100" cy="18098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BICICLETA TODO TERRENO. TIENE UN CUADRO RESISTENTE Y LLANTAS GRUESAS CON MUCHO RELIEVE PARA CIRCULAR POR TERRENOS POCO COMPACTADOS. PUEDE TENER SUSPENSIÓN TRASERA. LA POSTURA DEL CICLISTA ES INCLINADA AL FRENTE.</a:t>
            </a:r>
          </a:p>
        </p:txBody>
      </p:sp>
      <p:sp>
        <p:nvSpPr>
          <p:cNvPr id="174" name="Shape 174"/>
          <p:cNvSpPr/>
          <p:nvPr/>
        </p:nvSpPr>
        <p:spPr>
          <a:xfrm>
            <a:off x="50400" y="2772825"/>
            <a:ext cx="4960125" cy="30957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75" name="Shape 175"/>
          <p:cNvSpPr/>
          <p:nvPr/>
        </p:nvSpPr>
        <p:spPr>
          <a:xfrm>
            <a:off x="4137675" y="3181725"/>
            <a:ext cx="4960124" cy="3607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ctrTitle"/>
          </p:nvPr>
        </p:nvSpPr>
        <p:spPr>
          <a:xfrm>
            <a:off x="408925" y="148675"/>
            <a:ext cx="7320299" cy="585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s" sz="3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rPr>
              <a:t>TIPOS DE BICIS</a:t>
            </a:r>
          </a:p>
        </p:txBody>
      </p:sp>
      <p:sp>
        <p:nvSpPr>
          <p:cNvPr id="181" name="Shape 181"/>
          <p:cNvSpPr txBox="1"/>
          <p:nvPr/>
        </p:nvSpPr>
        <p:spPr>
          <a:xfrm>
            <a:off x="628275" y="658650"/>
            <a:ext cx="1324199" cy="440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rgbClr val="DB2AA4"/>
                </a:solidFill>
                <a:latin typeface="Slackey"/>
                <a:ea typeface="Slackey"/>
                <a:cs typeface="Slackey"/>
                <a:sym typeface="Slackey"/>
              </a:rPr>
              <a:t>URBANA</a:t>
            </a:r>
          </a:p>
        </p:txBody>
      </p:sp>
      <p:sp>
        <p:nvSpPr>
          <p:cNvPr id="182" name="Shape 182"/>
          <p:cNvSpPr txBox="1"/>
          <p:nvPr/>
        </p:nvSpPr>
        <p:spPr>
          <a:xfrm>
            <a:off x="1213825" y="1007000"/>
            <a:ext cx="6515399" cy="2056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s" sz="1800">
                <a:solidFill>
                  <a:schemeClr val="lt2"/>
                </a:solidFill>
                <a:latin typeface="Slackey"/>
                <a:ea typeface="Slackey"/>
                <a:cs typeface="Slackey"/>
                <a:sym typeface="Slackey"/>
              </a:rPr>
              <a:t>SE USA EN TERRENOS PAVIMENTADOS (CALLES Y CARRETERA). ES RESISTENTE Y CON BUENA CONDUCCIÓN. VIENE EQUIPADA CON PARRILLA, GUARDABARROS, CUBRECADENA Y LUCES, ELEMENTOS MUY ÚTILES PARA PEDALEAR POR LA CIUDAD. EL CICLISTA VA MÁS RECTO.</a:t>
            </a:r>
          </a:p>
        </p:txBody>
      </p:sp>
      <p:sp>
        <p:nvSpPr>
          <p:cNvPr id="183" name="Shape 183"/>
          <p:cNvSpPr/>
          <p:nvPr/>
        </p:nvSpPr>
        <p:spPr>
          <a:xfrm>
            <a:off x="2702875" y="2857125"/>
            <a:ext cx="6302599" cy="3954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Theme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1463</Words>
  <Application>Microsoft Office PowerPoint</Application>
  <PresentationFormat>Presentación en pantalla (4:3)</PresentationFormat>
  <Paragraphs>187</Paragraphs>
  <Slides>42</Slides>
  <Notes>42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Custom Theme</vt:lpstr>
      <vt:lpstr>SÁCATE EL CARNÉ… DE BICICLETA</vt:lpstr>
      <vt:lpstr>¡¡QUEREMOS QUE SEÁIS UNOS GRANDES CONDUCTORES DE BICICLETA!!</vt:lpstr>
      <vt:lpstr>PERO, ¿POR QUÉ EL CICLOTURISMO?</vt:lpstr>
      <vt:lpstr>NUESTRA COMPAÑERA DE VIAJE... LA BICICLETA</vt:lpstr>
      <vt:lpstr>CÓMO ERAN LAS BICIS Y A LO QUE HEMOS LLEGADO...</vt:lpstr>
      <vt:lpstr>COMPONENTES DE LA BICI</vt:lpstr>
      <vt:lpstr>SISTEMA DE MARCHAS Y FRENOS DE LA BICI</vt:lpstr>
      <vt:lpstr>TIPOS DE BICIS</vt:lpstr>
      <vt:lpstr>TIPOS DE BICIS</vt:lpstr>
      <vt:lpstr>TIPOS DE BICIS</vt:lpstr>
      <vt:lpstr>TIPOS DE BICIS</vt:lpstr>
      <vt:lpstr>TIPOS DE BICIS</vt:lpstr>
      <vt:lpstr>TIPOS DE BICIS</vt:lpstr>
      <vt:lpstr>TIPOS DE BICIS</vt:lpstr>
      <vt:lpstr>TIPOS DE BICIS</vt:lpstr>
      <vt:lpstr>TIPOS DE BICIS</vt:lpstr>
      <vt:lpstr>TIPOS DE BICIS</vt:lpstr>
      <vt:lpstr>COMPLEMENTOS PARA LA BICICLETA</vt:lpstr>
      <vt:lpstr>COMPLEMENTOS PARA LA BICICLETA</vt:lpstr>
      <vt:lpstr>AJUSTE CORRECTO DE LA BICI</vt:lpstr>
      <vt:lpstr>AJUSTE CORRECTO DE LA BICI</vt:lpstr>
      <vt:lpstr>AJUSTE CORRECTO DE LA BICI</vt:lpstr>
      <vt:lpstr>AJUSTE CORRECTO DE LA BICI</vt:lpstr>
      <vt:lpstr>AJUSTE CORRECTO DE LA BICI</vt:lpstr>
      <vt:lpstr>LIMPIEZA BÁSICA DE LA BICI</vt:lpstr>
      <vt:lpstr>LIMPIEZA BÁSICA DE LA BICI</vt:lpstr>
      <vt:lpstr>CÓMO ASEGURAR BIEN NUESTRA BICI</vt:lpstr>
      <vt:lpstr>DIEZ BUENAS RAZONES PARA USAR LA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NORMAS DE CIRCULACIÓN EN BICICLETA</vt:lpstr>
      <vt:lpstr>CONSEJOS Y OBLIGACIONES PARA MONTAR EN BICI SEGURO. RECUERDA...</vt:lpstr>
      <vt:lpstr>AHORA… A DEMOSTRAR LO QUE HABÉIS APRENDIDO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SÁCATE EL CARNÉ… DE BICICLETA</dc:title>
  <cp:lastModifiedBy>CRIE</cp:lastModifiedBy>
  <cp:revision>1</cp:revision>
  <dcterms:modified xsi:type="dcterms:W3CDTF">2013-10-14T09:02:33Z</dcterms:modified>
</cp:coreProperties>
</file>