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70"/>
  </p:notesMasterIdLst>
  <p:handoutMasterIdLst>
    <p:handoutMasterId r:id="rId71"/>
  </p:handoutMasterIdLst>
  <p:sldIdLst>
    <p:sldId id="256" r:id="rId2"/>
    <p:sldId id="462" r:id="rId3"/>
    <p:sldId id="304" r:id="rId4"/>
    <p:sldId id="470" r:id="rId5"/>
    <p:sldId id="480" r:id="rId6"/>
    <p:sldId id="333" r:id="rId7"/>
    <p:sldId id="471" r:id="rId8"/>
    <p:sldId id="465" r:id="rId9"/>
    <p:sldId id="362" r:id="rId10"/>
    <p:sldId id="472" r:id="rId11"/>
    <p:sldId id="466" r:id="rId12"/>
    <p:sldId id="257" r:id="rId13"/>
    <p:sldId id="370" r:id="rId14"/>
    <p:sldId id="457" r:id="rId15"/>
    <p:sldId id="377" r:id="rId16"/>
    <p:sldId id="483" r:id="rId17"/>
    <p:sldId id="473" r:id="rId18"/>
    <p:sldId id="416" r:id="rId19"/>
    <p:sldId id="334" r:id="rId20"/>
    <p:sldId id="417" r:id="rId21"/>
    <p:sldId id="337" r:id="rId22"/>
    <p:sldId id="429" r:id="rId23"/>
    <p:sldId id="430" r:id="rId24"/>
    <p:sldId id="477" r:id="rId25"/>
    <p:sldId id="340" r:id="rId26"/>
    <p:sldId id="460" r:id="rId27"/>
    <p:sldId id="419" r:id="rId28"/>
    <p:sldId id="341" r:id="rId29"/>
    <p:sldId id="478" r:id="rId30"/>
    <p:sldId id="344" r:id="rId31"/>
    <p:sldId id="380" r:id="rId32"/>
    <p:sldId id="450" r:id="rId33"/>
    <p:sldId id="479" r:id="rId34"/>
    <p:sldId id="359" r:id="rId35"/>
    <p:sldId id="360" r:id="rId36"/>
    <p:sldId id="474" r:id="rId37"/>
    <p:sldId id="345" r:id="rId38"/>
    <p:sldId id="346" r:id="rId39"/>
    <p:sldId id="347" r:id="rId40"/>
    <p:sldId id="348" r:id="rId41"/>
    <p:sldId id="467" r:id="rId42"/>
    <p:sldId id="468" r:id="rId43"/>
    <p:sldId id="469" r:id="rId44"/>
    <p:sldId id="409" r:id="rId45"/>
    <p:sldId id="410" r:id="rId46"/>
    <p:sldId id="349" r:id="rId47"/>
    <p:sldId id="432" r:id="rId48"/>
    <p:sldId id="475" r:id="rId49"/>
    <p:sldId id="332" r:id="rId50"/>
    <p:sldId id="357" r:id="rId51"/>
    <p:sldId id="307" r:id="rId52"/>
    <p:sldId id="324" r:id="rId53"/>
    <p:sldId id="325" r:id="rId54"/>
    <p:sldId id="326" r:id="rId55"/>
    <p:sldId id="327" r:id="rId56"/>
    <p:sldId id="330" r:id="rId57"/>
    <p:sldId id="331" r:id="rId58"/>
    <p:sldId id="481" r:id="rId59"/>
    <p:sldId id="482" r:id="rId60"/>
    <p:sldId id="476" r:id="rId61"/>
    <p:sldId id="350" r:id="rId62"/>
    <p:sldId id="351" r:id="rId63"/>
    <p:sldId id="352" r:id="rId64"/>
    <p:sldId id="353" r:id="rId65"/>
    <p:sldId id="354" r:id="rId66"/>
    <p:sldId id="486" r:id="rId67"/>
    <p:sldId id="484" r:id="rId68"/>
    <p:sldId id="485" r:id="rId69"/>
  </p:sldIdLst>
  <p:sldSz cx="9144000" cy="6858000" type="screen4x3"/>
  <p:notesSz cx="6789738" cy="9929813"/>
  <p:custDataLst>
    <p:tags r:id="rId72"/>
  </p:custData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8166"/>
    <a:srgbClr val="B67D28"/>
    <a:srgbClr val="5F5F5F"/>
    <a:srgbClr val="969696"/>
    <a:srgbClr val="8EDC30"/>
    <a:srgbClr val="FF3300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4690" autoAdjust="0"/>
  </p:normalViewPr>
  <p:slideViewPr>
    <p:cSldViewPr>
      <p:cViewPr varScale="1">
        <p:scale>
          <a:sx n="87" d="100"/>
          <a:sy n="87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5468-866A-4973-8172-874DF982AC58}" type="doc">
      <dgm:prSet loTypeId="urn:microsoft.com/office/officeart/2005/8/layout/vProcess5" loCatId="process" qsTypeId="urn:microsoft.com/office/officeart/2005/8/quickstyle/simple1#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60F6C37-AEE7-4D49-81EF-F14A730F4EC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tabLst>
              <a:tab pos="1441450" algn="l"/>
            </a:tabLst>
          </a:pPr>
          <a:r>
            <a:rPr lang="es-ES" sz="2200" b="1" i="0" u="none" dirty="0" smtClean="0">
              <a:latin typeface="+mn-lt"/>
            </a:rPr>
            <a:t>PARTE B</a:t>
          </a:r>
          <a:r>
            <a:rPr lang="es-ES" sz="2200" b="0" i="0" u="none" dirty="0" smtClean="0"/>
            <a:t>	Tema</a:t>
          </a:r>
          <a:r>
            <a:rPr lang="es-ES" sz="2400" b="1" i="0" u="none" dirty="0" smtClean="0"/>
            <a:t> </a:t>
          </a:r>
          <a:r>
            <a:rPr lang="es-ES" sz="1400" b="0" i="0" u="none" dirty="0" smtClean="0"/>
            <a:t>(1,30 h.)</a:t>
          </a:r>
          <a:endParaRPr lang="es-ES" sz="1600" dirty="0"/>
        </a:p>
      </dgm:t>
    </dgm:pt>
    <dgm:pt modelId="{D950DCB9-35FD-4475-BE3C-92BC48A6B781}" type="parTrans" cxnId="{31F8D0D5-14A1-4039-91DD-9962FD586994}">
      <dgm:prSet/>
      <dgm:spPr/>
      <dgm:t>
        <a:bodyPr/>
        <a:lstStyle/>
        <a:p>
          <a:endParaRPr lang="es-ES"/>
        </a:p>
      </dgm:t>
    </dgm:pt>
    <dgm:pt modelId="{98C55DD9-44F2-4103-8274-394394DBDF7A}" type="sibTrans" cxnId="{31F8D0D5-14A1-4039-91DD-9962FD586994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DD48AC73-9503-4467-91CF-05529F159C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tabLst>
              <a:tab pos="1441450" algn="l"/>
            </a:tabLst>
          </a:pPr>
          <a:r>
            <a:rPr lang="es-ES" sz="2200" b="1" i="0" u="none" dirty="0" smtClean="0">
              <a:latin typeface="+mj-lt"/>
            </a:rPr>
            <a:t>PARTE A</a:t>
          </a:r>
          <a:r>
            <a:rPr lang="es-ES" sz="2200" b="1" i="0" u="none" dirty="0" smtClean="0">
              <a:latin typeface="Algerian" pitchFamily="82" charset="0"/>
            </a:rPr>
            <a:t>	Supuesto práctico </a:t>
          </a:r>
          <a:r>
            <a:rPr lang="es-ES" sz="1400" b="0" i="0" u="none" dirty="0" smtClean="0"/>
            <a:t>(1,30 h.)</a:t>
          </a:r>
        </a:p>
      </dgm:t>
    </dgm:pt>
    <dgm:pt modelId="{D6D13153-192F-4EE4-BAD8-20F815917FFA}" type="parTrans" cxnId="{4BEACDBA-D77D-40FC-A120-D640DA685A60}">
      <dgm:prSet/>
      <dgm:spPr/>
      <dgm:t>
        <a:bodyPr/>
        <a:lstStyle/>
        <a:p>
          <a:endParaRPr lang="es-ES"/>
        </a:p>
      </dgm:t>
    </dgm:pt>
    <dgm:pt modelId="{9D2E7554-CA4B-4A97-8854-E0890B4D8219}" type="sibTrans" cxnId="{4BEACDBA-D77D-40FC-A120-D640DA685A6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A8ACC156-6FC8-4FE0-BAF1-F8D876C7CB9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tabLst>
              <a:tab pos="1441450" algn="l"/>
            </a:tabLst>
          </a:pPr>
          <a:r>
            <a:rPr lang="es-ES" sz="2000" b="1" i="0" u="none" dirty="0" smtClean="0"/>
            <a:t>                </a:t>
          </a:r>
        </a:p>
        <a:p>
          <a:pPr algn="ctr">
            <a:tabLst>
              <a:tab pos="1441450" algn="l"/>
            </a:tabLst>
          </a:pPr>
          <a:r>
            <a:rPr lang="es-ES" sz="2000" b="1" i="0" u="none" dirty="0" smtClean="0"/>
            <a:t> </a:t>
          </a:r>
          <a:r>
            <a:rPr lang="es-ES" sz="2000" b="1" i="0" u="sng" dirty="0" smtClean="0"/>
            <a:t>LECTURA de la 1ª prueba </a:t>
          </a:r>
        </a:p>
        <a:p>
          <a:pPr algn="ctr">
            <a:tabLst>
              <a:tab pos="1441450" algn="l"/>
            </a:tabLst>
          </a:pPr>
          <a:r>
            <a:rPr lang="es-ES" sz="2000" b="1" i="0" u="sng" dirty="0" smtClean="0"/>
            <a:t>Citación en grupos de grupos de X aspirantes.</a:t>
          </a:r>
          <a:endParaRPr lang="es-ES" sz="1400" b="1" dirty="0"/>
        </a:p>
      </dgm:t>
    </dgm:pt>
    <dgm:pt modelId="{8238A119-F1D8-4CFC-BDA0-B2A0B8AED2BC}" type="parTrans" cxnId="{8A87DD5B-3BD9-4CB4-9E06-12F59A338A90}">
      <dgm:prSet/>
      <dgm:spPr/>
      <dgm:t>
        <a:bodyPr/>
        <a:lstStyle/>
        <a:p>
          <a:endParaRPr lang="es-ES"/>
        </a:p>
      </dgm:t>
    </dgm:pt>
    <dgm:pt modelId="{EC8FDEBA-D1AD-4C0C-A373-B1669F8146ED}" type="sibTrans" cxnId="{8A87DD5B-3BD9-4CB4-9E06-12F59A338A9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0C52B641-3B34-4CDB-AA84-04A0F526177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0" i="0" u="none" dirty="0" smtClean="0"/>
            <a:t>Días inmediatos</a:t>
          </a:r>
          <a:endParaRPr lang="es-ES" dirty="0"/>
        </a:p>
      </dgm:t>
    </dgm:pt>
    <dgm:pt modelId="{7188DA7F-33A9-4C7A-89CC-91A3A3ACADAA}" type="sibTrans" cxnId="{2CF3C749-EB14-4E41-AF03-B03AC3B91C7C}">
      <dgm:prSet/>
      <dgm:spPr/>
      <dgm:t>
        <a:bodyPr/>
        <a:lstStyle/>
        <a:p>
          <a:endParaRPr lang="es-ES"/>
        </a:p>
      </dgm:t>
    </dgm:pt>
    <dgm:pt modelId="{4C8D93F9-58EF-4DC8-8E4D-A45D37608C8C}" type="parTrans" cxnId="{2CF3C749-EB14-4E41-AF03-B03AC3B91C7C}">
      <dgm:prSet/>
      <dgm:spPr/>
      <dgm:t>
        <a:bodyPr/>
        <a:lstStyle/>
        <a:p>
          <a:endParaRPr lang="es-ES"/>
        </a:p>
      </dgm:t>
    </dgm:pt>
    <dgm:pt modelId="{51C6A2B9-1136-4BBA-8B20-61DA736A6CC4}">
      <dgm:prSet custScaleX="97588" custScaleY="25120" custLinFactNeighborX="-856" custLinFactNeighborY="-23106"/>
      <dgm:spPr/>
      <dgm:t>
        <a:bodyPr/>
        <a:lstStyle/>
        <a:p>
          <a:endParaRPr lang="es-ES" dirty="0"/>
        </a:p>
      </dgm:t>
    </dgm:pt>
    <dgm:pt modelId="{440CB28B-FE2D-45C7-BCDA-4A63F24A2BDB}" type="parTrans" cxnId="{DC0A8DD2-660C-4CA6-B80B-91D0F8729326}">
      <dgm:prSet/>
      <dgm:spPr/>
      <dgm:t>
        <a:bodyPr/>
        <a:lstStyle/>
        <a:p>
          <a:endParaRPr lang="es-ES"/>
        </a:p>
      </dgm:t>
    </dgm:pt>
    <dgm:pt modelId="{EC50B378-24EF-4DA5-A83A-9C32BFF237FC}" type="sibTrans" cxnId="{DC0A8DD2-660C-4CA6-B80B-91D0F8729326}">
      <dgm:prSet custScaleX="37737" custScaleY="52641" custLinFactY="-53651" custLinFactNeighborX="-31742" custLinFactNeighborY="-100000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66603546-E9F6-4200-9A02-E088F7AAB6F4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i="0" u="none" dirty="0" smtClean="0"/>
            <a:t>	 </a:t>
          </a:r>
          <a:endParaRPr lang="es-ES" b="1" dirty="0"/>
        </a:p>
      </dgm:t>
    </dgm:pt>
    <dgm:pt modelId="{2CF94D82-938E-4546-98BE-9F41FFAE5E62}" type="sibTrans" cxnId="{B7980DFC-69AE-4C42-AF1E-E839C0980495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2BBCE464-7DD1-4639-BF33-6C06B0FB6BEC}" type="parTrans" cxnId="{B7980DFC-69AE-4C42-AF1E-E839C0980495}">
      <dgm:prSet/>
      <dgm:spPr/>
      <dgm:t>
        <a:bodyPr/>
        <a:lstStyle/>
        <a:p>
          <a:endParaRPr lang="es-ES"/>
        </a:p>
      </dgm:t>
    </dgm:pt>
    <dgm:pt modelId="{7D605E1F-81E8-4FC7-9BBD-B637DFCDE755}" type="pres">
      <dgm:prSet presAssocID="{986F5468-866A-4973-8172-874DF982AC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A6A060-4F81-4999-AC83-CB55A9E621F4}" type="pres">
      <dgm:prSet presAssocID="{986F5468-866A-4973-8172-874DF982AC58}" presName="dummyMaxCanvas" presStyleCnt="0">
        <dgm:presLayoutVars/>
      </dgm:prSet>
      <dgm:spPr/>
    </dgm:pt>
    <dgm:pt modelId="{656CA60E-E550-4E87-837E-CF3062CC1BA9}" type="pres">
      <dgm:prSet presAssocID="{986F5468-866A-4973-8172-874DF982AC58}" presName="FiveNodes_1" presStyleLbl="node1" presStyleIdx="0" presStyleCnt="5" custScaleX="99266" custScaleY="82334" custLinFactNeighborX="1053" custLinFactNeighborY="18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51DB71-7818-4B94-BC54-CE6ACB717ACB}" type="pres">
      <dgm:prSet presAssocID="{986F5468-866A-4973-8172-874DF982AC58}" presName="FiveNodes_2" presStyleLbl="node1" presStyleIdx="1" presStyleCnt="5" custFlipVert="1" custScaleX="78032" custScaleY="26831" custLinFactNeighborX="-7637" custLinFactNeighborY="-256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A197B7-3730-40AA-A521-ACEB18CBD554}" type="pres">
      <dgm:prSet presAssocID="{986F5468-866A-4973-8172-874DF982AC58}" presName="FiveNodes_3" presStyleLbl="node1" presStyleIdx="2" presStyleCnt="5" custScaleX="109235" custScaleY="42356" custLinFactNeighborX="-14921" custLinFactNeighborY="-896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462841-95F6-42CC-B547-B21483DAD982}" type="pres">
      <dgm:prSet presAssocID="{986F5468-866A-4973-8172-874DF982AC58}" presName="FiveNodes_4" presStyleLbl="node1" presStyleIdx="3" presStyleCnt="5" custScaleX="123030" custScaleY="75617" custLinFactY="-5230" custLinFactNeighborX="-2236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70EA51-C09C-4044-BDFD-7E3CD0D4C2D6}" type="pres">
      <dgm:prSet presAssocID="{986F5468-866A-4973-8172-874DF982AC58}" presName="FiveNodes_5" presStyleLbl="node1" presStyleIdx="4" presStyleCnt="5" custScaleX="76166" custScaleY="36888" custLinFactY="-100000" custLinFactNeighborX="-29194" custLinFactNeighborY="-1717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856EA-F022-4772-A173-4585829A94FB}" type="pres">
      <dgm:prSet presAssocID="{986F5468-866A-4973-8172-874DF982AC58}" presName="FiveConn_1-2" presStyleLbl="fgAccFollowNode1" presStyleIdx="0" presStyleCnt="4" custScaleX="59982" custScaleY="100000" custLinFactX="-3974" custLinFactNeighborX="-100000" custLinFactNeighborY="6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31AF4E-43C9-4CED-A2C6-192F9A7F3BA4}" type="pres">
      <dgm:prSet presAssocID="{986F5468-866A-4973-8172-874DF982AC58}" presName="FiveConn_2-3" presStyleLbl="fgAccFollowNode1" presStyleIdx="1" presStyleCnt="4" custScaleX="48602" custScaleY="100000" custLinFactX="-100000" custLinFactNeighborX="-197770" custLinFactNeighborY="-889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79FC47-8817-4500-AA48-BD080D08DAEE}" type="pres">
      <dgm:prSet presAssocID="{986F5468-866A-4973-8172-874DF982AC58}" presName="FiveConn_3-4" presStyleLbl="fgAccFollowNode1" presStyleIdx="2" presStyleCnt="4" custScaleX="59982" custScaleY="119100" custLinFactX="-100000" custLinFactY="-41752" custLinFactNeighborX="-119086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B2660E-AD44-467D-BCD3-A024CEBB3E2C}" type="pres">
      <dgm:prSet presAssocID="{986F5468-866A-4973-8172-874DF982AC58}" presName="FiveConn_4-5" presStyleLbl="fgAccFollowNode1" presStyleIdx="3" presStyleCnt="4" custAng="10800000" custFlipVert="1" custFlipHor="1" custScaleX="71656" custScaleY="110130" custLinFactY="-370278" custLinFactNeighborX="28554" custLinFactNeighborY="-4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FA13E5-9547-49B5-AFD6-34C79E4CCDA9}" type="pres">
      <dgm:prSet presAssocID="{986F5468-866A-4973-8172-874DF982AC5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2F1D17-F539-4BE8-972A-4213E97EF019}" type="pres">
      <dgm:prSet presAssocID="{986F5468-866A-4973-8172-874DF982AC5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15C16-E79C-4E27-A857-61336889DC8D}" type="pres">
      <dgm:prSet presAssocID="{986F5468-866A-4973-8172-874DF982AC5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13AC49-B9BC-43E3-A494-D0C5ABC7D1DB}" type="pres">
      <dgm:prSet presAssocID="{986F5468-866A-4973-8172-874DF982AC5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A50B03-5D59-499D-85CD-BA040052C871}" type="pres">
      <dgm:prSet presAssocID="{986F5468-866A-4973-8172-874DF982AC5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6DD53F-4575-41EF-918A-346D4B16DF9A}" type="presOf" srcId="{0C52B641-3B34-4CDB-AA84-04A0F5261779}" destId="{94A50B03-5D59-499D-85CD-BA040052C871}" srcOrd="1" destOrd="0" presId="urn:microsoft.com/office/officeart/2005/8/layout/vProcess5"/>
    <dgm:cxn modelId="{B39D6037-717A-4046-879E-1FA30201C588}" type="presOf" srcId="{66603546-E9F6-4200-9A02-E088F7AAB6F4}" destId="{422F1D17-F539-4BE8-972A-4213E97EF019}" srcOrd="1" destOrd="0" presId="urn:microsoft.com/office/officeart/2005/8/layout/vProcess5"/>
    <dgm:cxn modelId="{7E5CBA4B-2D65-4DA1-AC7C-F2DC34B4B661}" type="presOf" srcId="{DD48AC73-9503-4467-91CF-05529F159C95}" destId="{21A197B7-3730-40AA-A521-ACEB18CBD554}" srcOrd="0" destOrd="0" presId="urn:microsoft.com/office/officeart/2005/8/layout/vProcess5"/>
    <dgm:cxn modelId="{31F8D0D5-14A1-4039-91DD-9962FD586994}" srcId="{986F5468-866A-4973-8172-874DF982AC58}" destId="{F60F6C37-AEE7-4D49-81EF-F14A730F4EC9}" srcOrd="0" destOrd="0" parTransId="{D950DCB9-35FD-4475-BE3C-92BC48A6B781}" sibTransId="{98C55DD9-44F2-4103-8274-394394DBDF7A}"/>
    <dgm:cxn modelId="{51E08778-C6CD-4190-9E5B-916C637B55B1}" type="presOf" srcId="{2CF94D82-938E-4546-98BE-9F41FFAE5E62}" destId="{8C31AF4E-43C9-4CED-A2C6-192F9A7F3BA4}" srcOrd="0" destOrd="0" presId="urn:microsoft.com/office/officeart/2005/8/layout/vProcess5"/>
    <dgm:cxn modelId="{DC0A8DD2-660C-4CA6-B80B-91D0F8729326}" srcId="{986F5468-866A-4973-8172-874DF982AC58}" destId="{51C6A2B9-1136-4BBA-8B20-61DA736A6CC4}" srcOrd="5" destOrd="0" parTransId="{440CB28B-FE2D-45C7-BCDA-4A63F24A2BDB}" sibTransId="{EC50B378-24EF-4DA5-A83A-9C32BFF237FC}"/>
    <dgm:cxn modelId="{53D13624-73AE-4E3A-BE32-E5ED2A196262}" type="presOf" srcId="{F60F6C37-AEE7-4D49-81EF-F14A730F4EC9}" destId="{42FA13E5-9547-49B5-AFD6-34C79E4CCDA9}" srcOrd="1" destOrd="0" presId="urn:microsoft.com/office/officeart/2005/8/layout/vProcess5"/>
    <dgm:cxn modelId="{E306A115-39FA-4613-9082-C01781ED917A}" type="presOf" srcId="{F60F6C37-AEE7-4D49-81EF-F14A730F4EC9}" destId="{656CA60E-E550-4E87-837E-CF3062CC1BA9}" srcOrd="0" destOrd="0" presId="urn:microsoft.com/office/officeart/2005/8/layout/vProcess5"/>
    <dgm:cxn modelId="{B7980DFC-69AE-4C42-AF1E-E839C0980495}" srcId="{986F5468-866A-4973-8172-874DF982AC58}" destId="{66603546-E9F6-4200-9A02-E088F7AAB6F4}" srcOrd="1" destOrd="0" parTransId="{2BBCE464-7DD1-4639-BF33-6C06B0FB6BEC}" sibTransId="{2CF94D82-938E-4546-98BE-9F41FFAE5E62}"/>
    <dgm:cxn modelId="{6DF8D597-CD5E-408B-909A-F64EDDFAA73A}" type="presOf" srcId="{98C55DD9-44F2-4103-8274-394394DBDF7A}" destId="{7DC856EA-F022-4772-A173-4585829A94FB}" srcOrd="0" destOrd="0" presId="urn:microsoft.com/office/officeart/2005/8/layout/vProcess5"/>
    <dgm:cxn modelId="{DCE4209E-7321-4B43-98B8-0A28FC9DDDA3}" type="presOf" srcId="{9D2E7554-CA4B-4A97-8854-E0890B4D8219}" destId="{1379FC47-8817-4500-AA48-BD080D08DAEE}" srcOrd="0" destOrd="0" presId="urn:microsoft.com/office/officeart/2005/8/layout/vProcess5"/>
    <dgm:cxn modelId="{4BEACDBA-D77D-40FC-A120-D640DA685A60}" srcId="{986F5468-866A-4973-8172-874DF982AC58}" destId="{DD48AC73-9503-4467-91CF-05529F159C95}" srcOrd="2" destOrd="0" parTransId="{D6D13153-192F-4EE4-BAD8-20F815917FFA}" sibTransId="{9D2E7554-CA4B-4A97-8854-E0890B4D8219}"/>
    <dgm:cxn modelId="{8A87DD5B-3BD9-4CB4-9E06-12F59A338A90}" srcId="{986F5468-866A-4973-8172-874DF982AC58}" destId="{A8ACC156-6FC8-4FE0-BAF1-F8D876C7CB9D}" srcOrd="3" destOrd="0" parTransId="{8238A119-F1D8-4CFC-BDA0-B2A0B8AED2BC}" sibTransId="{EC8FDEBA-D1AD-4C0C-A373-B1669F8146ED}"/>
    <dgm:cxn modelId="{A4EFB190-3243-4FA6-BF5C-21461AAA59F8}" type="presOf" srcId="{66603546-E9F6-4200-9A02-E088F7AAB6F4}" destId="{C751DB71-7818-4B94-BC54-CE6ACB717ACB}" srcOrd="0" destOrd="0" presId="urn:microsoft.com/office/officeart/2005/8/layout/vProcess5"/>
    <dgm:cxn modelId="{FC6F58C1-31FE-4740-970A-C5AD48D8E1C1}" type="presOf" srcId="{DD48AC73-9503-4467-91CF-05529F159C95}" destId="{BAD15C16-E79C-4E27-A857-61336889DC8D}" srcOrd="1" destOrd="0" presId="urn:microsoft.com/office/officeart/2005/8/layout/vProcess5"/>
    <dgm:cxn modelId="{67BFAC8B-11CB-419B-941A-788540219CFA}" type="presOf" srcId="{EC8FDEBA-D1AD-4C0C-A373-B1669F8146ED}" destId="{1DB2660E-AD44-467D-BCD3-A024CEBB3E2C}" srcOrd="0" destOrd="0" presId="urn:microsoft.com/office/officeart/2005/8/layout/vProcess5"/>
    <dgm:cxn modelId="{F9A04B22-E3BA-4F5F-909C-E13A83AA5F74}" type="presOf" srcId="{A8ACC156-6FC8-4FE0-BAF1-F8D876C7CB9D}" destId="{84462841-95F6-42CC-B547-B21483DAD982}" srcOrd="0" destOrd="0" presId="urn:microsoft.com/office/officeart/2005/8/layout/vProcess5"/>
    <dgm:cxn modelId="{2CF3C749-EB14-4E41-AF03-B03AC3B91C7C}" srcId="{986F5468-866A-4973-8172-874DF982AC58}" destId="{0C52B641-3B34-4CDB-AA84-04A0F5261779}" srcOrd="4" destOrd="0" parTransId="{4C8D93F9-58EF-4DC8-8E4D-A45D37608C8C}" sibTransId="{7188DA7F-33A9-4C7A-89CC-91A3A3ACADAA}"/>
    <dgm:cxn modelId="{F5431407-6829-4DF4-A5D5-1032DF6B548E}" type="presOf" srcId="{986F5468-866A-4973-8172-874DF982AC58}" destId="{7D605E1F-81E8-4FC7-9BBD-B637DFCDE755}" srcOrd="0" destOrd="0" presId="urn:microsoft.com/office/officeart/2005/8/layout/vProcess5"/>
    <dgm:cxn modelId="{B8218B99-7AEB-4B95-9E69-82ACA2A50902}" type="presOf" srcId="{0C52B641-3B34-4CDB-AA84-04A0F5261779}" destId="{CB70EA51-C09C-4044-BDFD-7E3CD0D4C2D6}" srcOrd="0" destOrd="0" presId="urn:microsoft.com/office/officeart/2005/8/layout/vProcess5"/>
    <dgm:cxn modelId="{32A06F42-24D0-4404-8BBC-6E020288CC98}" type="presOf" srcId="{A8ACC156-6FC8-4FE0-BAF1-F8D876C7CB9D}" destId="{5C13AC49-B9BC-43E3-A494-D0C5ABC7D1DB}" srcOrd="1" destOrd="0" presId="urn:microsoft.com/office/officeart/2005/8/layout/vProcess5"/>
    <dgm:cxn modelId="{5B97E806-503F-4CA5-877A-10280AFBC514}" type="presParOf" srcId="{7D605E1F-81E8-4FC7-9BBD-B637DFCDE755}" destId="{08A6A060-4F81-4999-AC83-CB55A9E621F4}" srcOrd="0" destOrd="0" presId="urn:microsoft.com/office/officeart/2005/8/layout/vProcess5"/>
    <dgm:cxn modelId="{76383373-2A5F-4BA9-8A9F-0FAC4AC73559}" type="presParOf" srcId="{7D605E1F-81E8-4FC7-9BBD-B637DFCDE755}" destId="{656CA60E-E550-4E87-837E-CF3062CC1BA9}" srcOrd="1" destOrd="0" presId="urn:microsoft.com/office/officeart/2005/8/layout/vProcess5"/>
    <dgm:cxn modelId="{BE075D59-959C-4317-BD0A-5985FB61C236}" type="presParOf" srcId="{7D605E1F-81E8-4FC7-9BBD-B637DFCDE755}" destId="{C751DB71-7818-4B94-BC54-CE6ACB717ACB}" srcOrd="2" destOrd="0" presId="urn:microsoft.com/office/officeart/2005/8/layout/vProcess5"/>
    <dgm:cxn modelId="{52D09F9C-F9B9-4CAC-9826-8E097EE3B891}" type="presParOf" srcId="{7D605E1F-81E8-4FC7-9BBD-B637DFCDE755}" destId="{21A197B7-3730-40AA-A521-ACEB18CBD554}" srcOrd="3" destOrd="0" presId="urn:microsoft.com/office/officeart/2005/8/layout/vProcess5"/>
    <dgm:cxn modelId="{5360EFA3-3631-4AC6-80B0-1DC5E1BE015A}" type="presParOf" srcId="{7D605E1F-81E8-4FC7-9BBD-B637DFCDE755}" destId="{84462841-95F6-42CC-B547-B21483DAD982}" srcOrd="4" destOrd="0" presId="urn:microsoft.com/office/officeart/2005/8/layout/vProcess5"/>
    <dgm:cxn modelId="{7CE21D2E-6399-4D3F-A7EB-9B9D522C7E1F}" type="presParOf" srcId="{7D605E1F-81E8-4FC7-9BBD-B637DFCDE755}" destId="{CB70EA51-C09C-4044-BDFD-7E3CD0D4C2D6}" srcOrd="5" destOrd="0" presId="urn:microsoft.com/office/officeart/2005/8/layout/vProcess5"/>
    <dgm:cxn modelId="{6217ABFC-A871-4395-98B6-5EB41B89FF0A}" type="presParOf" srcId="{7D605E1F-81E8-4FC7-9BBD-B637DFCDE755}" destId="{7DC856EA-F022-4772-A173-4585829A94FB}" srcOrd="6" destOrd="0" presId="urn:microsoft.com/office/officeart/2005/8/layout/vProcess5"/>
    <dgm:cxn modelId="{850E0C0A-A928-4BEB-B053-488DA25C8DBE}" type="presParOf" srcId="{7D605E1F-81E8-4FC7-9BBD-B637DFCDE755}" destId="{8C31AF4E-43C9-4CED-A2C6-192F9A7F3BA4}" srcOrd="7" destOrd="0" presId="urn:microsoft.com/office/officeart/2005/8/layout/vProcess5"/>
    <dgm:cxn modelId="{E9CD35E5-75F0-4877-9391-1E83482EDBB3}" type="presParOf" srcId="{7D605E1F-81E8-4FC7-9BBD-B637DFCDE755}" destId="{1379FC47-8817-4500-AA48-BD080D08DAEE}" srcOrd="8" destOrd="0" presId="urn:microsoft.com/office/officeart/2005/8/layout/vProcess5"/>
    <dgm:cxn modelId="{31E85AB9-0BFF-4179-9B9E-9075EB2350E7}" type="presParOf" srcId="{7D605E1F-81E8-4FC7-9BBD-B637DFCDE755}" destId="{1DB2660E-AD44-467D-BCD3-A024CEBB3E2C}" srcOrd="9" destOrd="0" presId="urn:microsoft.com/office/officeart/2005/8/layout/vProcess5"/>
    <dgm:cxn modelId="{10A48A96-8A71-41D7-8039-8D3FD99B0A86}" type="presParOf" srcId="{7D605E1F-81E8-4FC7-9BBD-B637DFCDE755}" destId="{42FA13E5-9547-49B5-AFD6-34C79E4CCDA9}" srcOrd="10" destOrd="0" presId="urn:microsoft.com/office/officeart/2005/8/layout/vProcess5"/>
    <dgm:cxn modelId="{4567823E-FC13-419A-A78F-457A8D942A48}" type="presParOf" srcId="{7D605E1F-81E8-4FC7-9BBD-B637DFCDE755}" destId="{422F1D17-F539-4BE8-972A-4213E97EF019}" srcOrd="11" destOrd="0" presId="urn:microsoft.com/office/officeart/2005/8/layout/vProcess5"/>
    <dgm:cxn modelId="{DA02AA86-C71F-476C-92BC-672C516DABA8}" type="presParOf" srcId="{7D605E1F-81E8-4FC7-9BBD-B637DFCDE755}" destId="{BAD15C16-E79C-4E27-A857-61336889DC8D}" srcOrd="12" destOrd="0" presId="urn:microsoft.com/office/officeart/2005/8/layout/vProcess5"/>
    <dgm:cxn modelId="{DE3D4634-15D3-4A84-9EFD-EA90074A40F3}" type="presParOf" srcId="{7D605E1F-81E8-4FC7-9BBD-B637DFCDE755}" destId="{5C13AC49-B9BC-43E3-A494-D0C5ABC7D1DB}" srcOrd="13" destOrd="0" presId="urn:microsoft.com/office/officeart/2005/8/layout/vProcess5"/>
    <dgm:cxn modelId="{08381ACD-D0AB-42BD-BF64-07456BEC7684}" type="presParOf" srcId="{7D605E1F-81E8-4FC7-9BBD-B637DFCDE755}" destId="{94A50B03-5D59-499D-85CD-BA040052C87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76AD5-973C-46AF-9C38-AB4806C8BA39}" type="doc">
      <dgm:prSet loTypeId="urn:microsoft.com/office/officeart/2005/8/layout/vProcess5" loCatId="process" qsTypeId="urn:microsoft.com/office/officeart/2005/8/quickstyle/simple1#6" qsCatId="simple" csTypeId="urn:microsoft.com/office/officeart/2005/8/colors/accent1_2#3" csCatId="accent1" phldr="1"/>
      <dgm:spPr/>
      <dgm:t>
        <a:bodyPr/>
        <a:lstStyle/>
        <a:p>
          <a:endParaRPr lang="es-ES"/>
        </a:p>
      </dgm:t>
    </dgm:pt>
    <dgm:pt modelId="{AEC97E67-0E4F-42E8-9B03-B96F34ACDDCB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36000" tIns="36000" rIns="36000" bIns="36000"/>
        <a:lstStyle/>
        <a:p>
          <a:pPr algn="ctr">
            <a:spcAft>
              <a:spcPts val="0"/>
            </a:spcAft>
          </a:pPr>
          <a:r>
            <a:rPr lang="es-ES" sz="1800" b="1" dirty="0" smtClean="0">
              <a:solidFill>
                <a:schemeClr val="tx1"/>
              </a:solidFill>
            </a:rPr>
            <a:t>PUBLICACIÓN DE LISTADOS DE PUNTUACIONES  DE TODOS LOS ASPIRANTES PRESENTADOS A LA 1ª PRUEBA </a:t>
          </a:r>
        </a:p>
        <a:p>
          <a:pPr algn="l">
            <a:spcAft>
              <a:spcPts val="0"/>
            </a:spcAft>
          </a:pPr>
          <a:r>
            <a:rPr lang="es-ES" sz="1200" b="1" dirty="0" smtClean="0"/>
            <a:t>( UNA VEZ ACABADA LA LECTURA DE TODOS)</a:t>
          </a:r>
          <a:endParaRPr lang="es-ES" sz="1200" b="1" dirty="0"/>
        </a:p>
      </dgm:t>
    </dgm:pt>
    <dgm:pt modelId="{4FAE5237-BFE7-40A9-ACDF-2E0FF24BC0BD}" type="parTrans" cxnId="{1B7F01D2-C445-44DB-A974-EEB4BAF6CAB4}">
      <dgm:prSet/>
      <dgm:spPr/>
      <dgm:t>
        <a:bodyPr/>
        <a:lstStyle/>
        <a:p>
          <a:endParaRPr lang="es-ES"/>
        </a:p>
      </dgm:t>
    </dgm:pt>
    <dgm:pt modelId="{25063A8D-7325-419A-857D-B587523D669B}" type="sibTrans" cxnId="{1B7F01D2-C445-44DB-A974-EEB4BAF6CAB4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DCA7AE71-4119-4DE8-B4C4-DB7D65C5850C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 smtClean="0">
              <a:latin typeface="Arial Black" pitchFamily="34" charset="0"/>
            </a:rPr>
            <a:t>PLAZO DE RECLAMACIONES (2 DÍAS</a:t>
          </a:r>
          <a:r>
            <a:rPr lang="es-ES" dirty="0" smtClean="0"/>
            <a:t>)</a:t>
          </a:r>
          <a:endParaRPr lang="es-ES" dirty="0"/>
        </a:p>
      </dgm:t>
    </dgm:pt>
    <dgm:pt modelId="{5C2B4DAE-29F8-460E-AD13-A4A69547DF61}" type="parTrans" cxnId="{96647E63-F46D-4962-AC26-B8DEF844B2F0}">
      <dgm:prSet/>
      <dgm:spPr/>
      <dgm:t>
        <a:bodyPr/>
        <a:lstStyle/>
        <a:p>
          <a:endParaRPr lang="es-ES"/>
        </a:p>
      </dgm:t>
    </dgm:pt>
    <dgm:pt modelId="{C9A1960A-391E-4B69-B7B6-665982EA7ABE}" type="sibTrans" cxnId="{96647E63-F46D-4962-AC26-B8DEF844B2F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EDE29259-30BF-4883-9B41-32EC6BF4BA90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 algn="l">
            <a:spcAft>
              <a:spcPts val="0"/>
            </a:spcAft>
            <a:tabLst/>
          </a:pPr>
          <a:r>
            <a:rPr lang="es-ES" sz="1600" b="1" dirty="0" smtClean="0">
              <a:solidFill>
                <a:srgbClr val="FF0000"/>
              </a:solidFill>
            </a:rPr>
            <a:t>( SÓLO APROBADOS) </a:t>
          </a:r>
        </a:p>
        <a:p>
          <a:pPr marL="0" indent="0" algn="l">
            <a:spcAft>
              <a:spcPts val="0"/>
            </a:spcAft>
            <a:tabLst/>
          </a:pPr>
          <a:r>
            <a:rPr lang="es-ES" sz="1600" b="1" dirty="0" smtClean="0">
              <a:solidFill>
                <a:schemeClr val="tx1"/>
              </a:solidFill>
            </a:rPr>
            <a:t>APORTAR PROGRAMACIÓN (con 2ª prueba)</a:t>
          </a:r>
          <a:endParaRPr lang="es-ES" sz="1600" b="1" dirty="0" smtClean="0"/>
        </a:p>
        <a:p>
          <a:pPr marL="0" indent="0" algn="just">
            <a:spcAft>
              <a:spcPts val="0"/>
            </a:spcAft>
            <a:tabLst/>
          </a:pPr>
          <a:r>
            <a:rPr lang="es-ES" sz="1600" b="1" dirty="0" smtClean="0">
              <a:solidFill>
                <a:schemeClr val="tx1"/>
              </a:solidFill>
            </a:rPr>
            <a:t>DOCUMENTACIÓN FASE CONCURSO (según modalidad  ordinaria o simplificada)</a:t>
          </a:r>
          <a:endParaRPr lang="es-ES" sz="1600" b="1" dirty="0">
            <a:solidFill>
              <a:schemeClr val="tx1"/>
            </a:solidFill>
          </a:endParaRPr>
        </a:p>
      </dgm:t>
    </dgm:pt>
    <dgm:pt modelId="{08CBE42C-E19A-48D5-95E2-8CFD5A4F0103}" type="parTrans" cxnId="{BBA0073E-1B12-48D6-88B0-5E3382132671}">
      <dgm:prSet/>
      <dgm:spPr/>
      <dgm:t>
        <a:bodyPr/>
        <a:lstStyle/>
        <a:p>
          <a:endParaRPr lang="es-ES"/>
        </a:p>
      </dgm:t>
    </dgm:pt>
    <dgm:pt modelId="{038F83B5-E2A2-4768-9CAD-806BFD186FBF}" type="sibTrans" cxnId="{BBA0073E-1B12-48D6-88B0-5E3382132671}">
      <dgm:prSet/>
      <dgm:spPr/>
      <dgm:t>
        <a:bodyPr/>
        <a:lstStyle/>
        <a:p>
          <a:endParaRPr lang="es-ES"/>
        </a:p>
      </dgm:t>
    </dgm:pt>
    <dgm:pt modelId="{0927F167-CF7C-4AF0-8B90-FD5B77F84BB3}" type="pres">
      <dgm:prSet presAssocID="{4C076AD5-973C-46AF-9C38-AB4806C8BA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45A50E-5775-4B24-8F9F-A40058C7DDB7}" type="pres">
      <dgm:prSet presAssocID="{4C076AD5-973C-46AF-9C38-AB4806C8BA39}" presName="dummyMaxCanvas" presStyleCnt="0">
        <dgm:presLayoutVars/>
      </dgm:prSet>
      <dgm:spPr/>
    </dgm:pt>
    <dgm:pt modelId="{DEF3B65E-BCC6-4F8C-B1CB-309ED9C529B8}" type="pres">
      <dgm:prSet presAssocID="{4C076AD5-973C-46AF-9C38-AB4806C8BA39}" presName="ThreeNodes_1" presStyleLbl="node1" presStyleIdx="0" presStyleCnt="3" custScaleX="109074" custScaleY="51789" custLinFactNeighborX="-93" custLinFactNeighborY="-202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74042C-6AD1-4FA9-BFE2-DD26178A245D}" type="pres">
      <dgm:prSet presAssocID="{4C076AD5-973C-46AF-9C38-AB4806C8BA39}" presName="ThreeNodes_2" presStyleLbl="node1" presStyleIdx="1" presStyleCnt="3" custScaleX="92732" custScaleY="21624" custLinFactNeighborX="7378" custLinFactNeighborY="-963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8CB49C-FCAF-48DE-8579-E75A827639C6}" type="pres">
      <dgm:prSet presAssocID="{4C076AD5-973C-46AF-9C38-AB4806C8BA39}" presName="ThreeNodes_3" presStyleLbl="node1" presStyleIdx="2" presStyleCnt="3" custScaleX="97101" custScaleY="78291" custLinFactY="-59868" custLinFactNeighborX="-1909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992F3-1170-4537-8748-809B9056C082}" type="pres">
      <dgm:prSet presAssocID="{4C076AD5-973C-46AF-9C38-AB4806C8BA39}" presName="ThreeConn_1-2" presStyleLbl="fgAccFollowNode1" presStyleIdx="0" presStyleCnt="2" custScaleX="37737" custScaleY="52641" custLinFactNeighborX="-53921" custLinFactNeighborY="-832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2FA72-E757-4C4B-A566-7AA77311A3F4}" type="pres">
      <dgm:prSet presAssocID="{4C076AD5-973C-46AF-9C38-AB4806C8BA39}" presName="ThreeConn_2-3" presStyleLbl="fgAccFollowNode1" presStyleIdx="1" presStyleCnt="2" custScaleX="35840" custScaleY="57790" custLinFactX="-65952" custLinFactY="-100000" custLinFactNeighborX="-100000" custLinFactNeighborY="-1068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097D54-057F-47BE-AFCB-B7CC12EEF4E4}" type="pres">
      <dgm:prSet presAssocID="{4C076AD5-973C-46AF-9C38-AB4806C8BA3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13DD7E-5CAF-4938-B872-A7BFA14EA26B}" type="pres">
      <dgm:prSet presAssocID="{4C076AD5-973C-46AF-9C38-AB4806C8BA3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498DF3-CBDF-429A-B8B0-23ABDF3560B8}" type="pres">
      <dgm:prSet presAssocID="{4C076AD5-973C-46AF-9C38-AB4806C8BA3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FA067A-846D-43D1-919E-62DEC7B70610}" type="presOf" srcId="{EDE29259-30BF-4883-9B41-32EC6BF4BA90}" destId="{39498DF3-CBDF-429A-B8B0-23ABDF3560B8}" srcOrd="1" destOrd="0" presId="urn:microsoft.com/office/officeart/2005/8/layout/vProcess5"/>
    <dgm:cxn modelId="{BBA0073E-1B12-48D6-88B0-5E3382132671}" srcId="{4C076AD5-973C-46AF-9C38-AB4806C8BA39}" destId="{EDE29259-30BF-4883-9B41-32EC6BF4BA90}" srcOrd="2" destOrd="0" parTransId="{08CBE42C-E19A-48D5-95E2-8CFD5A4F0103}" sibTransId="{038F83B5-E2A2-4768-9CAD-806BFD186FBF}"/>
    <dgm:cxn modelId="{CD958756-2B8A-4953-9794-B07B95CD5654}" type="presOf" srcId="{4C076AD5-973C-46AF-9C38-AB4806C8BA39}" destId="{0927F167-CF7C-4AF0-8B90-FD5B77F84BB3}" srcOrd="0" destOrd="0" presId="urn:microsoft.com/office/officeart/2005/8/layout/vProcess5"/>
    <dgm:cxn modelId="{3ED3110C-E637-4F9B-B1F0-39DACED3F6F2}" type="presOf" srcId="{EDE29259-30BF-4883-9B41-32EC6BF4BA90}" destId="{5D8CB49C-FCAF-48DE-8579-E75A827639C6}" srcOrd="0" destOrd="0" presId="urn:microsoft.com/office/officeart/2005/8/layout/vProcess5"/>
    <dgm:cxn modelId="{1F0919F4-7AD0-4ACF-BA38-4325667E2F0F}" type="presOf" srcId="{C9A1960A-391E-4B69-B7B6-665982EA7ABE}" destId="{1B52FA72-E757-4C4B-A566-7AA77311A3F4}" srcOrd="0" destOrd="0" presId="urn:microsoft.com/office/officeart/2005/8/layout/vProcess5"/>
    <dgm:cxn modelId="{1B7F01D2-C445-44DB-A974-EEB4BAF6CAB4}" srcId="{4C076AD5-973C-46AF-9C38-AB4806C8BA39}" destId="{AEC97E67-0E4F-42E8-9B03-B96F34ACDDCB}" srcOrd="0" destOrd="0" parTransId="{4FAE5237-BFE7-40A9-ACDF-2E0FF24BC0BD}" sibTransId="{25063A8D-7325-419A-857D-B587523D669B}"/>
    <dgm:cxn modelId="{B3F1DD24-A1F9-467C-8E0A-D2796EF5AB9B}" type="presOf" srcId="{AEC97E67-0E4F-42E8-9B03-B96F34ACDDCB}" destId="{DEF3B65E-BCC6-4F8C-B1CB-309ED9C529B8}" srcOrd="0" destOrd="0" presId="urn:microsoft.com/office/officeart/2005/8/layout/vProcess5"/>
    <dgm:cxn modelId="{E717A4B5-E3CA-4023-99C2-19E891482B6D}" type="presOf" srcId="{AEC97E67-0E4F-42E8-9B03-B96F34ACDDCB}" destId="{78097D54-057F-47BE-AFCB-B7CC12EEF4E4}" srcOrd="1" destOrd="0" presId="urn:microsoft.com/office/officeart/2005/8/layout/vProcess5"/>
    <dgm:cxn modelId="{03D52489-3614-44F2-828F-FADFDE08CBD7}" type="presOf" srcId="{DCA7AE71-4119-4DE8-B4C4-DB7D65C5850C}" destId="{BE13DD7E-5CAF-4938-B872-A7BFA14EA26B}" srcOrd="1" destOrd="0" presId="urn:microsoft.com/office/officeart/2005/8/layout/vProcess5"/>
    <dgm:cxn modelId="{96647E63-F46D-4962-AC26-B8DEF844B2F0}" srcId="{4C076AD5-973C-46AF-9C38-AB4806C8BA39}" destId="{DCA7AE71-4119-4DE8-B4C4-DB7D65C5850C}" srcOrd="1" destOrd="0" parTransId="{5C2B4DAE-29F8-460E-AD13-A4A69547DF61}" sibTransId="{C9A1960A-391E-4B69-B7B6-665982EA7ABE}"/>
    <dgm:cxn modelId="{7ED5EE45-8B3B-4793-A8EF-8B1E2EB2743E}" type="presOf" srcId="{25063A8D-7325-419A-857D-B587523D669B}" destId="{D5A992F3-1170-4537-8748-809B9056C082}" srcOrd="0" destOrd="0" presId="urn:microsoft.com/office/officeart/2005/8/layout/vProcess5"/>
    <dgm:cxn modelId="{D4EDD184-B73A-4020-BFCE-E05DB69CD9AA}" type="presOf" srcId="{DCA7AE71-4119-4DE8-B4C4-DB7D65C5850C}" destId="{2474042C-6AD1-4FA9-BFE2-DD26178A245D}" srcOrd="0" destOrd="0" presId="urn:microsoft.com/office/officeart/2005/8/layout/vProcess5"/>
    <dgm:cxn modelId="{1994D2B4-8902-46C5-A9FA-8365E0FEC04E}" type="presParOf" srcId="{0927F167-CF7C-4AF0-8B90-FD5B77F84BB3}" destId="{3345A50E-5775-4B24-8F9F-A40058C7DDB7}" srcOrd="0" destOrd="0" presId="urn:microsoft.com/office/officeart/2005/8/layout/vProcess5"/>
    <dgm:cxn modelId="{D6A6A3C7-CD94-49AA-B1C1-19D55DC3442D}" type="presParOf" srcId="{0927F167-CF7C-4AF0-8B90-FD5B77F84BB3}" destId="{DEF3B65E-BCC6-4F8C-B1CB-309ED9C529B8}" srcOrd="1" destOrd="0" presId="urn:microsoft.com/office/officeart/2005/8/layout/vProcess5"/>
    <dgm:cxn modelId="{0F5D941D-90F5-4CF7-BE1B-0B8FAB617D16}" type="presParOf" srcId="{0927F167-CF7C-4AF0-8B90-FD5B77F84BB3}" destId="{2474042C-6AD1-4FA9-BFE2-DD26178A245D}" srcOrd="2" destOrd="0" presId="urn:microsoft.com/office/officeart/2005/8/layout/vProcess5"/>
    <dgm:cxn modelId="{3BB397B6-EBBF-49F2-A454-168F0BCB6F68}" type="presParOf" srcId="{0927F167-CF7C-4AF0-8B90-FD5B77F84BB3}" destId="{5D8CB49C-FCAF-48DE-8579-E75A827639C6}" srcOrd="3" destOrd="0" presId="urn:microsoft.com/office/officeart/2005/8/layout/vProcess5"/>
    <dgm:cxn modelId="{9D34D382-749D-4BEE-8123-5BC1653FB909}" type="presParOf" srcId="{0927F167-CF7C-4AF0-8B90-FD5B77F84BB3}" destId="{D5A992F3-1170-4537-8748-809B9056C082}" srcOrd="4" destOrd="0" presId="urn:microsoft.com/office/officeart/2005/8/layout/vProcess5"/>
    <dgm:cxn modelId="{B5455404-4546-4B35-9060-85198EFB384D}" type="presParOf" srcId="{0927F167-CF7C-4AF0-8B90-FD5B77F84BB3}" destId="{1B52FA72-E757-4C4B-A566-7AA77311A3F4}" srcOrd="5" destOrd="0" presId="urn:microsoft.com/office/officeart/2005/8/layout/vProcess5"/>
    <dgm:cxn modelId="{BB10E994-195D-484F-BAFD-89D40230FB59}" type="presParOf" srcId="{0927F167-CF7C-4AF0-8B90-FD5B77F84BB3}" destId="{78097D54-057F-47BE-AFCB-B7CC12EEF4E4}" srcOrd="6" destOrd="0" presId="urn:microsoft.com/office/officeart/2005/8/layout/vProcess5"/>
    <dgm:cxn modelId="{3277AA30-546B-4F65-90D1-15AC641411D9}" type="presParOf" srcId="{0927F167-CF7C-4AF0-8B90-FD5B77F84BB3}" destId="{BE13DD7E-5CAF-4938-B872-A7BFA14EA26B}" srcOrd="7" destOrd="0" presId="urn:microsoft.com/office/officeart/2005/8/layout/vProcess5"/>
    <dgm:cxn modelId="{922DAFAF-91FE-4A48-9E20-EA8DAFEA284D}" type="presParOf" srcId="{0927F167-CF7C-4AF0-8B90-FD5B77F84BB3}" destId="{39498DF3-CBDF-429A-B8B0-23ABDF3560B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5468-866A-4973-8172-874DF982AC58}" type="doc">
      <dgm:prSet loTypeId="urn:microsoft.com/office/officeart/2005/8/layout/vProcess5" loCatId="process" qsTypeId="urn:microsoft.com/office/officeart/2005/8/quickstyle/simple1#7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60F6C37-AEE7-4D49-81EF-F14A730F4EC9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tabLst>
              <a:tab pos="2160588" algn="l"/>
            </a:tabLst>
          </a:pPr>
          <a:r>
            <a:rPr lang="es-ES" sz="1400" b="1" i="0" u="none" dirty="0" smtClean="0">
              <a:latin typeface="+mj-lt"/>
            </a:rPr>
            <a:t>COMIENZO  inmediato después de listados  de notas de 1ª prueba</a:t>
          </a:r>
          <a:endParaRPr lang="es-ES" sz="1400" dirty="0">
            <a:latin typeface="+mn-lt"/>
          </a:endParaRPr>
        </a:p>
      </dgm:t>
    </dgm:pt>
    <dgm:pt modelId="{D950DCB9-35FD-4475-BE3C-92BC48A6B781}" type="parTrans" cxnId="{31F8D0D5-14A1-4039-91DD-9962FD586994}">
      <dgm:prSet/>
      <dgm:spPr/>
      <dgm:t>
        <a:bodyPr/>
        <a:lstStyle/>
        <a:p>
          <a:endParaRPr lang="es-ES"/>
        </a:p>
      </dgm:t>
    </dgm:pt>
    <dgm:pt modelId="{98C55DD9-44F2-4103-8274-394394DBDF7A}" type="sibTrans" cxnId="{31F8D0D5-14A1-4039-91DD-9962FD586994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66603546-E9F6-4200-9A02-E088F7AAB6F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S" sz="2200" b="1" i="0" u="none" dirty="0" smtClean="0">
              <a:latin typeface="+mj-lt"/>
            </a:rPr>
            <a:t>1ª parte: presentación y defensa de programación didáctica.</a:t>
          </a:r>
          <a:r>
            <a:rPr lang="es-ES" sz="1100" b="1" i="0" u="none" dirty="0" smtClean="0"/>
            <a:t> </a:t>
          </a:r>
        </a:p>
        <a:p>
          <a:pPr>
            <a:spcAft>
              <a:spcPts val="0"/>
            </a:spcAft>
          </a:pPr>
          <a:r>
            <a:rPr lang="es-ES" sz="1100" b="1" i="0" u="none" dirty="0" smtClean="0"/>
            <a:t> (máximo 30 minutos)						</a:t>
          </a:r>
          <a:endParaRPr lang="es-ES" sz="1100" b="1" dirty="0"/>
        </a:p>
      </dgm:t>
    </dgm:pt>
    <dgm:pt modelId="{2CF94D82-938E-4546-98BE-9F41FFAE5E62}" type="sibTrans" cxnId="{B7980DFC-69AE-4C42-AF1E-E839C0980495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2BBCE464-7DD1-4639-BF33-6C06B0FB6BEC}" type="parTrans" cxnId="{B7980DFC-69AE-4C42-AF1E-E839C0980495}">
      <dgm:prSet/>
      <dgm:spPr/>
      <dgm:t>
        <a:bodyPr/>
        <a:lstStyle/>
        <a:p>
          <a:endParaRPr lang="es-ES"/>
        </a:p>
      </dgm:t>
    </dgm:pt>
    <dgm:pt modelId="{A8ACC156-6FC8-4FE0-BAF1-F8D876C7CB9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algn="l">
            <a:spcAft>
              <a:spcPts val="0"/>
            </a:spcAft>
            <a:tabLst/>
          </a:pPr>
          <a:endParaRPr lang="es-ES" sz="2000" b="1" i="0" u="none" dirty="0" smtClean="0">
            <a:latin typeface="Algerian" pitchFamily="82" charset="0"/>
          </a:endParaRPr>
        </a:p>
        <a:p>
          <a:pPr marL="0" indent="0" algn="l">
            <a:spcAft>
              <a:spcPts val="0"/>
            </a:spcAft>
            <a:tabLst/>
          </a:pPr>
          <a:r>
            <a:rPr lang="es-ES" sz="2000" b="1" i="0" u="none" dirty="0" smtClean="0">
              <a:latin typeface="+mj-lt"/>
            </a:rPr>
            <a:t>2ª parte: preparación y exposición de una unidad didáctica (elegida de entre 3 extraídas al azar de la programación o del temario) (tiempo restante de programación, hasta máx. 1 hora)</a:t>
          </a:r>
          <a:endParaRPr lang="es-ES" sz="1100" b="1" i="0" u="none" dirty="0" smtClean="0">
            <a:latin typeface="+mj-lt"/>
          </a:endParaRPr>
        </a:p>
        <a:p>
          <a:pPr marL="0" indent="0" algn="l">
            <a:spcAft>
              <a:spcPts val="0"/>
            </a:spcAft>
            <a:tabLst/>
          </a:pPr>
          <a:endParaRPr lang="es-ES" sz="1800" b="1" dirty="0"/>
        </a:p>
      </dgm:t>
    </dgm:pt>
    <dgm:pt modelId="{EC8FDEBA-D1AD-4C0C-A373-B1669F8146ED}" type="sibTrans" cxnId="{8A87DD5B-3BD9-4CB4-9E06-12F59A338A9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8238A119-F1D8-4CFC-BDA0-B2A0B8AED2BC}" type="parTrans" cxnId="{8A87DD5B-3BD9-4CB4-9E06-12F59A338A90}">
      <dgm:prSet/>
      <dgm:spPr/>
      <dgm:t>
        <a:bodyPr/>
        <a:lstStyle/>
        <a:p>
          <a:endParaRPr lang="es-ES"/>
        </a:p>
      </dgm:t>
    </dgm:pt>
    <dgm:pt modelId="{51C6A2B9-1136-4BBA-8B20-61DA736A6CC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/>
        </a:p>
      </dgm:t>
    </dgm:pt>
    <dgm:pt modelId="{EC50B378-24EF-4DA5-A83A-9C32BFF237FC}" type="sibTrans" cxnId="{DC0A8DD2-660C-4CA6-B80B-91D0F8729326}">
      <dgm:prSet custScaleX="37737" custScaleY="52641" custLinFactY="-53651" custLinFactNeighborX="-31742" custLinFactNeighborY="-100000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440CB28B-FE2D-45C7-BCDA-4A63F24A2BDB}" type="parTrans" cxnId="{DC0A8DD2-660C-4CA6-B80B-91D0F8729326}">
      <dgm:prSet/>
      <dgm:spPr/>
      <dgm:t>
        <a:bodyPr/>
        <a:lstStyle/>
        <a:p>
          <a:endParaRPr lang="es-ES"/>
        </a:p>
      </dgm:t>
    </dgm:pt>
    <dgm:pt modelId="{7D605E1F-81E8-4FC7-9BBD-B637DFCDE755}" type="pres">
      <dgm:prSet presAssocID="{986F5468-866A-4973-8172-874DF982AC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A6A060-4F81-4999-AC83-CB55A9E621F4}" type="pres">
      <dgm:prSet presAssocID="{986F5468-866A-4973-8172-874DF982AC58}" presName="dummyMaxCanvas" presStyleCnt="0">
        <dgm:presLayoutVars/>
      </dgm:prSet>
      <dgm:spPr/>
    </dgm:pt>
    <dgm:pt modelId="{4DA87723-9506-49EB-9650-74AAC57D6D6A}" type="pres">
      <dgm:prSet presAssocID="{986F5468-866A-4973-8172-874DF982AC5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89FCBD0-6E1F-48B0-BB8B-4AF566F2D9DB}" type="pres">
      <dgm:prSet presAssocID="{986F5468-866A-4973-8172-874DF982AC58}" presName="FourNodes_2" presStyleLbl="node1" presStyleIdx="1" presStyleCnt="4" custLinFactNeighborX="-274" custLinFactNeighborY="-3354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47633A4-25FA-4C33-87E3-758EB14A7D70}" type="pres">
      <dgm:prSet presAssocID="{986F5468-866A-4973-8172-874DF982AC58}" presName="FourNodes_3" presStyleLbl="node1" presStyleIdx="2" presStyleCnt="4" custLinFactNeighborX="-246" custLinFactNeighborY="-6687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1FF46AF-53EC-403F-957B-EE2FD5C9547B}" type="pres">
      <dgm:prSet presAssocID="{986F5468-866A-4973-8172-874DF982AC58}" presName="FourNodes_4" presStyleLbl="node1" presStyleIdx="3" presStyleCnt="4" custFlipVert="1" custFlipHor="1" custScaleX="2077" custScaleY="9701" custLinFactNeighborX="-1723" custLinFactNeighborY="-1217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31A4263-975F-420C-AD8C-2180E3100C59}" type="pres">
      <dgm:prSet presAssocID="{986F5468-866A-4973-8172-874DF982AC58}" presName="FourConn_1-2" presStyleLbl="fgAccFollowNode1" presStyleIdx="0" presStyleCnt="3" custLinFactNeighborX="4913" custLinFactNeighborY="-2492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5F224E7-09B2-46EF-BFE3-941AE3205DE6}" type="pres">
      <dgm:prSet presAssocID="{986F5468-866A-4973-8172-874DF982AC58}" presName="FourConn_2-3" presStyleLbl="fgAccFollowNode1" presStyleIdx="1" presStyleCnt="3" custLinFactNeighborX="-4872" custLinFactNeighborY="-8551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7C364F1-089D-4121-88AF-627638275246}" type="pres">
      <dgm:prSet presAssocID="{986F5468-866A-4973-8172-874DF982AC5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0AD9E36-EB9C-4E5B-B3D9-AAF392A53DD1}" type="pres">
      <dgm:prSet presAssocID="{986F5468-866A-4973-8172-874DF982AC5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5D9E949-0320-418E-BDA3-3BB01F87EA1B}" type="pres">
      <dgm:prSet presAssocID="{986F5468-866A-4973-8172-874DF982AC5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40EE183-4065-4EEB-B609-9F460FE04D1F}" type="pres">
      <dgm:prSet presAssocID="{986F5468-866A-4973-8172-874DF982AC5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1EA10B8-2011-4C8A-9903-F4C3F82DF555}" type="pres">
      <dgm:prSet presAssocID="{986F5468-866A-4973-8172-874DF982AC5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C8B4494-B659-4990-A1FF-BCB2CF76B391}" type="presOf" srcId="{2CF94D82-938E-4546-98BE-9F41FFAE5E62}" destId="{65F224E7-09B2-46EF-BFE3-941AE3205DE6}" srcOrd="0" destOrd="0" presId="urn:microsoft.com/office/officeart/2005/8/layout/vProcess5"/>
    <dgm:cxn modelId="{31F8D0D5-14A1-4039-91DD-9962FD586994}" srcId="{986F5468-866A-4973-8172-874DF982AC58}" destId="{F60F6C37-AEE7-4D49-81EF-F14A730F4EC9}" srcOrd="0" destOrd="0" parTransId="{D950DCB9-35FD-4475-BE3C-92BC48A6B781}" sibTransId="{98C55DD9-44F2-4103-8274-394394DBDF7A}"/>
    <dgm:cxn modelId="{DC0A8DD2-660C-4CA6-B80B-91D0F8729326}" srcId="{986F5468-866A-4973-8172-874DF982AC58}" destId="{51C6A2B9-1136-4BBA-8B20-61DA736A6CC4}" srcOrd="3" destOrd="0" parTransId="{440CB28B-FE2D-45C7-BCDA-4A63F24A2BDB}" sibTransId="{EC50B378-24EF-4DA5-A83A-9C32BFF237FC}"/>
    <dgm:cxn modelId="{B7980DFC-69AE-4C42-AF1E-E839C0980495}" srcId="{986F5468-866A-4973-8172-874DF982AC58}" destId="{66603546-E9F6-4200-9A02-E088F7AAB6F4}" srcOrd="1" destOrd="0" parTransId="{2BBCE464-7DD1-4639-BF33-6C06B0FB6BEC}" sibTransId="{2CF94D82-938E-4546-98BE-9F41FFAE5E62}"/>
    <dgm:cxn modelId="{F029657C-BEB6-4BF7-9881-8D7A79170D8B}" type="presOf" srcId="{66603546-E9F6-4200-9A02-E088F7AAB6F4}" destId="{E89FCBD0-6E1F-48B0-BB8B-4AF566F2D9DB}" srcOrd="0" destOrd="0" presId="urn:microsoft.com/office/officeart/2005/8/layout/vProcess5"/>
    <dgm:cxn modelId="{341C836D-4EE4-4973-8B66-ABC33E80B2E9}" type="presOf" srcId="{986F5468-866A-4973-8172-874DF982AC58}" destId="{7D605E1F-81E8-4FC7-9BBD-B637DFCDE755}" srcOrd="0" destOrd="0" presId="urn:microsoft.com/office/officeart/2005/8/layout/vProcess5"/>
    <dgm:cxn modelId="{4447C446-E170-4251-881E-618E85DE2371}" type="presOf" srcId="{F60F6C37-AEE7-4D49-81EF-F14A730F4EC9}" destId="{4DA87723-9506-49EB-9650-74AAC57D6D6A}" srcOrd="0" destOrd="0" presId="urn:microsoft.com/office/officeart/2005/8/layout/vProcess5"/>
    <dgm:cxn modelId="{3D4E69EE-02D4-4C1E-997A-0B71E0F7017E}" type="presOf" srcId="{51C6A2B9-1136-4BBA-8B20-61DA736A6CC4}" destId="{41EA10B8-2011-4C8A-9903-F4C3F82DF555}" srcOrd="1" destOrd="0" presId="urn:microsoft.com/office/officeart/2005/8/layout/vProcess5"/>
    <dgm:cxn modelId="{A6FB4BC5-200F-46E9-B933-159F1945F529}" type="presOf" srcId="{A8ACC156-6FC8-4FE0-BAF1-F8D876C7CB9D}" destId="{747633A4-25FA-4C33-87E3-758EB14A7D70}" srcOrd="0" destOrd="0" presId="urn:microsoft.com/office/officeart/2005/8/layout/vProcess5"/>
    <dgm:cxn modelId="{BE59CB07-DF5D-4E19-8221-CBE105FE2C34}" type="presOf" srcId="{66603546-E9F6-4200-9A02-E088F7AAB6F4}" destId="{A5D9E949-0320-418E-BDA3-3BB01F87EA1B}" srcOrd="1" destOrd="0" presId="urn:microsoft.com/office/officeart/2005/8/layout/vProcess5"/>
    <dgm:cxn modelId="{9FBAD5FB-0B64-4E58-B1F3-A8DCA8A82504}" type="presOf" srcId="{98C55DD9-44F2-4103-8274-394394DBDF7A}" destId="{731A4263-975F-420C-AD8C-2180E3100C59}" srcOrd="0" destOrd="0" presId="urn:microsoft.com/office/officeart/2005/8/layout/vProcess5"/>
    <dgm:cxn modelId="{6C572261-CEF3-4B62-BCA7-B3290D492AB7}" type="presOf" srcId="{F60F6C37-AEE7-4D49-81EF-F14A730F4EC9}" destId="{50AD9E36-EB9C-4E5B-B3D9-AAF392A53DD1}" srcOrd="1" destOrd="0" presId="urn:microsoft.com/office/officeart/2005/8/layout/vProcess5"/>
    <dgm:cxn modelId="{8A87DD5B-3BD9-4CB4-9E06-12F59A338A90}" srcId="{986F5468-866A-4973-8172-874DF982AC58}" destId="{A8ACC156-6FC8-4FE0-BAF1-F8D876C7CB9D}" srcOrd="2" destOrd="0" parTransId="{8238A119-F1D8-4CFC-BDA0-B2A0B8AED2BC}" sibTransId="{EC8FDEBA-D1AD-4C0C-A373-B1669F8146ED}"/>
    <dgm:cxn modelId="{0FD2FB9E-517D-45E9-8187-3FC917586506}" type="presOf" srcId="{A8ACC156-6FC8-4FE0-BAF1-F8D876C7CB9D}" destId="{C40EE183-4065-4EEB-B609-9F460FE04D1F}" srcOrd="1" destOrd="0" presId="urn:microsoft.com/office/officeart/2005/8/layout/vProcess5"/>
    <dgm:cxn modelId="{1BE42A98-F9C4-4B67-A273-93F82EE250FA}" type="presOf" srcId="{EC8FDEBA-D1AD-4C0C-A373-B1669F8146ED}" destId="{07C364F1-089D-4121-88AF-627638275246}" srcOrd="0" destOrd="0" presId="urn:microsoft.com/office/officeart/2005/8/layout/vProcess5"/>
    <dgm:cxn modelId="{7D217615-2C78-470D-95C5-43D909ACC3C8}" type="presOf" srcId="{51C6A2B9-1136-4BBA-8B20-61DA736A6CC4}" destId="{B1FF46AF-53EC-403F-957B-EE2FD5C9547B}" srcOrd="0" destOrd="0" presId="urn:microsoft.com/office/officeart/2005/8/layout/vProcess5"/>
    <dgm:cxn modelId="{FB65AD76-ACDD-410B-8286-6F96D039873F}" type="presParOf" srcId="{7D605E1F-81E8-4FC7-9BBD-B637DFCDE755}" destId="{08A6A060-4F81-4999-AC83-CB55A9E621F4}" srcOrd="0" destOrd="0" presId="urn:microsoft.com/office/officeart/2005/8/layout/vProcess5"/>
    <dgm:cxn modelId="{79195062-AEBD-4788-9A84-27291FAAADD6}" type="presParOf" srcId="{7D605E1F-81E8-4FC7-9BBD-B637DFCDE755}" destId="{4DA87723-9506-49EB-9650-74AAC57D6D6A}" srcOrd="1" destOrd="0" presId="urn:microsoft.com/office/officeart/2005/8/layout/vProcess5"/>
    <dgm:cxn modelId="{E7064A2C-8A65-4AF7-ACB6-9D945152A942}" type="presParOf" srcId="{7D605E1F-81E8-4FC7-9BBD-B637DFCDE755}" destId="{E89FCBD0-6E1F-48B0-BB8B-4AF566F2D9DB}" srcOrd="2" destOrd="0" presId="urn:microsoft.com/office/officeart/2005/8/layout/vProcess5"/>
    <dgm:cxn modelId="{BBDF2AE2-81D7-47DB-B7E0-8864398BF12B}" type="presParOf" srcId="{7D605E1F-81E8-4FC7-9BBD-B637DFCDE755}" destId="{747633A4-25FA-4C33-87E3-758EB14A7D70}" srcOrd="3" destOrd="0" presId="urn:microsoft.com/office/officeart/2005/8/layout/vProcess5"/>
    <dgm:cxn modelId="{DCD84F84-7BF0-4C97-B946-8DA65A840629}" type="presParOf" srcId="{7D605E1F-81E8-4FC7-9BBD-B637DFCDE755}" destId="{B1FF46AF-53EC-403F-957B-EE2FD5C9547B}" srcOrd="4" destOrd="0" presId="urn:microsoft.com/office/officeart/2005/8/layout/vProcess5"/>
    <dgm:cxn modelId="{CD954563-2A33-4BBE-B4ED-CCB3AE80FEE4}" type="presParOf" srcId="{7D605E1F-81E8-4FC7-9BBD-B637DFCDE755}" destId="{731A4263-975F-420C-AD8C-2180E3100C59}" srcOrd="5" destOrd="0" presId="urn:microsoft.com/office/officeart/2005/8/layout/vProcess5"/>
    <dgm:cxn modelId="{9BD321E1-0FF0-4956-AF22-37E0922B595D}" type="presParOf" srcId="{7D605E1F-81E8-4FC7-9BBD-B637DFCDE755}" destId="{65F224E7-09B2-46EF-BFE3-941AE3205DE6}" srcOrd="6" destOrd="0" presId="urn:microsoft.com/office/officeart/2005/8/layout/vProcess5"/>
    <dgm:cxn modelId="{2072BB9C-D371-4E1A-8D50-862355E48840}" type="presParOf" srcId="{7D605E1F-81E8-4FC7-9BBD-B637DFCDE755}" destId="{07C364F1-089D-4121-88AF-627638275246}" srcOrd="7" destOrd="0" presId="urn:microsoft.com/office/officeart/2005/8/layout/vProcess5"/>
    <dgm:cxn modelId="{C06AA31B-FBFB-4539-9D3A-C8F1EC9AFA24}" type="presParOf" srcId="{7D605E1F-81E8-4FC7-9BBD-B637DFCDE755}" destId="{50AD9E36-EB9C-4E5B-B3D9-AAF392A53DD1}" srcOrd="8" destOrd="0" presId="urn:microsoft.com/office/officeart/2005/8/layout/vProcess5"/>
    <dgm:cxn modelId="{38B80602-D3E4-40C2-B866-F3809AE54E68}" type="presParOf" srcId="{7D605E1F-81E8-4FC7-9BBD-B637DFCDE755}" destId="{A5D9E949-0320-418E-BDA3-3BB01F87EA1B}" srcOrd="9" destOrd="0" presId="urn:microsoft.com/office/officeart/2005/8/layout/vProcess5"/>
    <dgm:cxn modelId="{1776E898-9F71-4679-BCF1-69362BFFAD9F}" type="presParOf" srcId="{7D605E1F-81E8-4FC7-9BBD-B637DFCDE755}" destId="{C40EE183-4065-4EEB-B609-9F460FE04D1F}" srcOrd="10" destOrd="0" presId="urn:microsoft.com/office/officeart/2005/8/layout/vProcess5"/>
    <dgm:cxn modelId="{C1222388-1EAE-4A83-ABC0-DD5F631E7059}" type="presParOf" srcId="{7D605E1F-81E8-4FC7-9BBD-B637DFCDE755}" destId="{41EA10B8-2011-4C8A-9903-F4C3F82DF5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76AD5-973C-46AF-9C38-AB4806C8BA39}" type="doc">
      <dgm:prSet loTypeId="urn:microsoft.com/office/officeart/2005/8/layout/vProcess5" loCatId="process" qsTypeId="urn:microsoft.com/office/officeart/2005/8/quickstyle/simple1#8" qsCatId="simple" csTypeId="urn:microsoft.com/office/officeart/2005/8/colors/accent1_2#4" csCatId="accent1" phldr="1"/>
      <dgm:spPr/>
      <dgm:t>
        <a:bodyPr/>
        <a:lstStyle/>
        <a:p>
          <a:endParaRPr lang="es-ES"/>
        </a:p>
      </dgm:t>
    </dgm:pt>
    <dgm:pt modelId="{AEC97E67-0E4F-42E8-9B03-B96F34ACDDCB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lIns="36000" tIns="36000" rIns="36000" bIns="36000"/>
        <a:lstStyle/>
        <a:p>
          <a:pPr>
            <a:spcAft>
              <a:spcPts val="0"/>
            </a:spcAft>
          </a:pPr>
          <a:r>
            <a:rPr lang="es-ES" sz="1800" b="1" dirty="0" smtClean="0">
              <a:solidFill>
                <a:schemeClr val="tx1"/>
              </a:solidFill>
            </a:rPr>
            <a:t>PUBLICACIÓN DE TODOS LOS ASPIRANTES PRESENTADOS </a:t>
          </a:r>
          <a:endParaRPr lang="es-ES" sz="1200" b="1" dirty="0" smtClean="0"/>
        </a:p>
      </dgm:t>
    </dgm:pt>
    <dgm:pt modelId="{4FAE5237-BFE7-40A9-ACDF-2E0FF24BC0BD}" type="parTrans" cxnId="{1B7F01D2-C445-44DB-A974-EEB4BAF6CAB4}">
      <dgm:prSet/>
      <dgm:spPr/>
      <dgm:t>
        <a:bodyPr/>
        <a:lstStyle/>
        <a:p>
          <a:endParaRPr lang="es-ES"/>
        </a:p>
      </dgm:t>
    </dgm:pt>
    <dgm:pt modelId="{25063A8D-7325-419A-857D-B587523D669B}" type="sibTrans" cxnId="{1B7F01D2-C445-44DB-A974-EEB4BAF6CAB4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EDE29259-30BF-4883-9B41-32EC6BF4BA90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 algn="l">
            <a:spcAft>
              <a:spcPts val="0"/>
            </a:spcAft>
            <a:tabLst/>
          </a:pPr>
          <a:r>
            <a:rPr lang="es-ES" sz="1800" b="1" dirty="0" smtClean="0"/>
            <a:t>PLAZO DE ALEGACIONES ( 2 DIAS)</a:t>
          </a:r>
          <a:endParaRPr lang="es-ES" sz="1600" b="1" dirty="0">
            <a:solidFill>
              <a:schemeClr val="tx1"/>
            </a:solidFill>
          </a:endParaRPr>
        </a:p>
      </dgm:t>
    </dgm:pt>
    <dgm:pt modelId="{038F83B5-E2A2-4768-9CAD-806BFD186FBF}" type="sibTrans" cxnId="{BBA0073E-1B12-48D6-88B0-5E3382132671}">
      <dgm:prSet/>
      <dgm:spPr/>
      <dgm:t>
        <a:bodyPr/>
        <a:lstStyle/>
        <a:p>
          <a:endParaRPr lang="es-ES"/>
        </a:p>
      </dgm:t>
    </dgm:pt>
    <dgm:pt modelId="{08CBE42C-E19A-48D5-95E2-8CFD5A4F0103}" type="parTrans" cxnId="{BBA0073E-1B12-48D6-88B0-5E3382132671}">
      <dgm:prSet/>
      <dgm:spPr/>
      <dgm:t>
        <a:bodyPr/>
        <a:lstStyle/>
        <a:p>
          <a:endParaRPr lang="es-ES"/>
        </a:p>
      </dgm:t>
    </dgm:pt>
    <dgm:pt modelId="{0927F167-CF7C-4AF0-8B90-FD5B77F84BB3}" type="pres">
      <dgm:prSet presAssocID="{4C076AD5-973C-46AF-9C38-AB4806C8BA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45A50E-5775-4B24-8F9F-A40058C7DDB7}" type="pres">
      <dgm:prSet presAssocID="{4C076AD5-973C-46AF-9C38-AB4806C8BA39}" presName="dummyMaxCanvas" presStyleCnt="0">
        <dgm:presLayoutVars/>
      </dgm:prSet>
      <dgm:spPr/>
    </dgm:pt>
    <dgm:pt modelId="{C80E8A2E-E4DE-4A3F-A5A7-B8A3E54FA9B9}" type="pres">
      <dgm:prSet presAssocID="{4C076AD5-973C-46AF-9C38-AB4806C8BA39}" presName="TwoNodes_1" presStyleLbl="node1" presStyleIdx="0" presStyleCnt="2" custScaleY="54780" custLinFactNeighborX="17647" custLinFactNeighborY="105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B0EE2BC-7020-4ACE-9FD5-7100FB1984D5}" type="pres">
      <dgm:prSet presAssocID="{4C076AD5-973C-46AF-9C38-AB4806C8BA39}" presName="TwoNodes_2" presStyleLbl="node1" presStyleIdx="1" presStyleCnt="2" custScaleY="46120" custLinFactNeighborX="0" custLinFactNeighborY="-4794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DBA7912-80D5-4492-8CC3-A937056CA935}" type="pres">
      <dgm:prSet presAssocID="{4C076AD5-973C-46AF-9C38-AB4806C8BA39}" presName="TwoConn_1-2" presStyleLbl="fgAccFollowNode1" presStyleIdx="0" presStyleCnt="1" custLinFactX="39504" custLinFactNeighborX="100000" custLinFactNeighborY="-2933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0C8D4BA-7B0E-4A61-BA06-D8026BB7840B}" type="pres">
      <dgm:prSet presAssocID="{4C076AD5-973C-46AF-9C38-AB4806C8BA3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FB11802-6B60-4F88-B878-9C18F8F9E624}" type="pres">
      <dgm:prSet presAssocID="{4C076AD5-973C-46AF-9C38-AB4806C8BA3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B7F01D2-C445-44DB-A974-EEB4BAF6CAB4}" srcId="{4C076AD5-973C-46AF-9C38-AB4806C8BA39}" destId="{AEC97E67-0E4F-42E8-9B03-B96F34ACDDCB}" srcOrd="0" destOrd="0" parTransId="{4FAE5237-BFE7-40A9-ACDF-2E0FF24BC0BD}" sibTransId="{25063A8D-7325-419A-857D-B587523D669B}"/>
    <dgm:cxn modelId="{868ECAEF-8AAD-44D8-ABFB-6E6D5BB03CA3}" type="presOf" srcId="{AEC97E67-0E4F-42E8-9B03-B96F34ACDDCB}" destId="{40C8D4BA-7B0E-4A61-BA06-D8026BB7840B}" srcOrd="1" destOrd="0" presId="urn:microsoft.com/office/officeart/2005/8/layout/vProcess5"/>
    <dgm:cxn modelId="{758141A1-556A-44FC-96B6-0483156BF5E8}" type="presOf" srcId="{EDE29259-30BF-4883-9B41-32EC6BF4BA90}" destId="{6FB11802-6B60-4F88-B878-9C18F8F9E624}" srcOrd="1" destOrd="0" presId="urn:microsoft.com/office/officeart/2005/8/layout/vProcess5"/>
    <dgm:cxn modelId="{22238CC8-A4DC-498E-9BEA-478B3AD808ED}" type="presOf" srcId="{4C076AD5-973C-46AF-9C38-AB4806C8BA39}" destId="{0927F167-CF7C-4AF0-8B90-FD5B77F84BB3}" srcOrd="0" destOrd="0" presId="urn:microsoft.com/office/officeart/2005/8/layout/vProcess5"/>
    <dgm:cxn modelId="{55524D0B-870D-432C-8F87-8205372C80A2}" type="presOf" srcId="{EDE29259-30BF-4883-9B41-32EC6BF4BA90}" destId="{CB0EE2BC-7020-4ACE-9FD5-7100FB1984D5}" srcOrd="0" destOrd="0" presId="urn:microsoft.com/office/officeart/2005/8/layout/vProcess5"/>
    <dgm:cxn modelId="{71B87B78-D55F-4661-A030-5BB59218F557}" type="presOf" srcId="{AEC97E67-0E4F-42E8-9B03-B96F34ACDDCB}" destId="{C80E8A2E-E4DE-4A3F-A5A7-B8A3E54FA9B9}" srcOrd="0" destOrd="0" presId="urn:microsoft.com/office/officeart/2005/8/layout/vProcess5"/>
    <dgm:cxn modelId="{E2740F7B-4124-48E5-95F8-B47384E0B067}" type="presOf" srcId="{25063A8D-7325-419A-857D-B587523D669B}" destId="{5DBA7912-80D5-4492-8CC3-A937056CA935}" srcOrd="0" destOrd="0" presId="urn:microsoft.com/office/officeart/2005/8/layout/vProcess5"/>
    <dgm:cxn modelId="{BBA0073E-1B12-48D6-88B0-5E3382132671}" srcId="{4C076AD5-973C-46AF-9C38-AB4806C8BA39}" destId="{EDE29259-30BF-4883-9B41-32EC6BF4BA90}" srcOrd="1" destOrd="0" parTransId="{08CBE42C-E19A-48D5-95E2-8CFD5A4F0103}" sibTransId="{038F83B5-E2A2-4768-9CAD-806BFD186FBF}"/>
    <dgm:cxn modelId="{AF9BD5E5-4094-483E-A824-B024F4FC863C}" type="presParOf" srcId="{0927F167-CF7C-4AF0-8B90-FD5B77F84BB3}" destId="{3345A50E-5775-4B24-8F9F-A40058C7DDB7}" srcOrd="0" destOrd="0" presId="urn:microsoft.com/office/officeart/2005/8/layout/vProcess5"/>
    <dgm:cxn modelId="{5C642395-EF10-44DF-A6B3-426D313EACB1}" type="presParOf" srcId="{0927F167-CF7C-4AF0-8B90-FD5B77F84BB3}" destId="{C80E8A2E-E4DE-4A3F-A5A7-B8A3E54FA9B9}" srcOrd="1" destOrd="0" presId="urn:microsoft.com/office/officeart/2005/8/layout/vProcess5"/>
    <dgm:cxn modelId="{1EC88C2F-0E00-4A2B-8B73-D661D798EDF2}" type="presParOf" srcId="{0927F167-CF7C-4AF0-8B90-FD5B77F84BB3}" destId="{CB0EE2BC-7020-4ACE-9FD5-7100FB1984D5}" srcOrd="2" destOrd="0" presId="urn:microsoft.com/office/officeart/2005/8/layout/vProcess5"/>
    <dgm:cxn modelId="{EF8C50C6-842A-4E91-A8E0-2390230CCEDC}" type="presParOf" srcId="{0927F167-CF7C-4AF0-8B90-FD5B77F84BB3}" destId="{5DBA7912-80D5-4492-8CC3-A937056CA935}" srcOrd="3" destOrd="0" presId="urn:microsoft.com/office/officeart/2005/8/layout/vProcess5"/>
    <dgm:cxn modelId="{7EC64103-3D21-4957-B299-5F9820A0CA55}" type="presParOf" srcId="{0927F167-CF7C-4AF0-8B90-FD5B77F84BB3}" destId="{40C8D4BA-7B0E-4A61-BA06-D8026BB7840B}" srcOrd="4" destOrd="0" presId="urn:microsoft.com/office/officeart/2005/8/layout/vProcess5"/>
    <dgm:cxn modelId="{10BD75F0-1D86-494D-81BA-07D63A1FA1A7}" type="presParOf" srcId="{0927F167-CF7C-4AF0-8B90-FD5B77F84BB3}" destId="{6FB11802-6B60-4F88-B878-9C18F8F9E62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57" tIns="46729" rIns="93457" bIns="46729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/>
              <a:t>Procedimiento selectivo, maestros 2016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57" tIns="46729" rIns="93457" bIns="46729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2F9C285-D6ED-4DC4-B7CD-D1C5DD8AFD49}" type="datetimeFigureOut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0" y="9431338"/>
            <a:ext cx="29400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57" tIns="46729" rIns="93457" bIns="46729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57" tIns="46729" rIns="93457" bIns="46729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/>
            </a:lvl1pPr>
          </a:lstStyle>
          <a:p>
            <a:fld id="{6664684A-A7D1-475B-87E8-BCC954866852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9585363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57" tIns="46729" rIns="93457" bIns="46729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/>
              <a:t>Procedimiento selectivo, maestros 2016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57" tIns="46729" rIns="93457" bIns="46729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A53B539-2FD4-4D14-AA63-E183925B6CBA}" type="datetimeFigureOut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6463"/>
            <a:ext cx="5434012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57" tIns="46729" rIns="93457" bIns="46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00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57" tIns="46729" rIns="93457" bIns="46729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57" tIns="46729" rIns="93457" bIns="46729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/>
            </a:lvl1pPr>
          </a:lstStyle>
          <a:p>
            <a:fld id="{5BD71575-9061-4C9F-9167-C34DD6F6FF87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53434607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_tradnl" altLang="es-ES_tradnl" smtClean="0"/>
          </a:p>
        </p:txBody>
      </p:sp>
      <p:sp>
        <p:nvSpPr>
          <p:cNvPr id="74756" name="1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_tradnl" smtClean="0">
                <a:latin typeface="Arial" panose="020B0604020202020204" pitchFamily="34" charset="0"/>
              </a:rPr>
              <a:t>Procedimiento selectivo, maestros 2016</a:t>
            </a:r>
          </a:p>
        </p:txBody>
      </p:sp>
    </p:spTree>
    <p:extLst>
      <p:ext uri="{BB962C8B-B14F-4D97-AF65-F5344CB8AC3E}">
        <p14:creationId xmlns:p14="http://schemas.microsoft.com/office/powerpoint/2010/main" val="55075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_tradnl" altLang="es-ES_tradnl" smtClean="0"/>
          </a:p>
        </p:txBody>
      </p:sp>
      <p:sp>
        <p:nvSpPr>
          <p:cNvPr id="75780" name="1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_tradnl" smtClean="0">
                <a:latin typeface="Arial" panose="020B0604020202020204" pitchFamily="34" charset="0"/>
              </a:rPr>
              <a:t>Procedimiento selectivo, maestros 2016</a:t>
            </a:r>
          </a:p>
        </p:txBody>
      </p:sp>
    </p:spTree>
    <p:extLst>
      <p:ext uri="{BB962C8B-B14F-4D97-AF65-F5344CB8AC3E}">
        <p14:creationId xmlns:p14="http://schemas.microsoft.com/office/powerpoint/2010/main" val="199069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76804" name="1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_tradnl" smtClean="0">
                <a:latin typeface="Arial" panose="020B0604020202020204" pitchFamily="34" charset="0"/>
              </a:rPr>
              <a:t>Procedimiento selectivo, maestros 2016</a:t>
            </a:r>
          </a:p>
        </p:txBody>
      </p:sp>
    </p:spTree>
    <p:extLst>
      <p:ext uri="{BB962C8B-B14F-4D97-AF65-F5344CB8AC3E}">
        <p14:creationId xmlns:p14="http://schemas.microsoft.com/office/powerpoint/2010/main" val="75574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_tradnl" altLang="es-ES_tradnl" smtClean="0"/>
          </a:p>
        </p:txBody>
      </p:sp>
      <p:sp>
        <p:nvSpPr>
          <p:cNvPr id="77828" name="3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_tradnl" smtClean="0">
                <a:latin typeface="Arial" panose="020B0604020202020204" pitchFamily="34" charset="0"/>
              </a:rPr>
              <a:t>Procedimiento selectivo, maestros 2016</a:t>
            </a:r>
          </a:p>
        </p:txBody>
      </p:sp>
    </p:spTree>
    <p:extLst>
      <p:ext uri="{BB962C8B-B14F-4D97-AF65-F5344CB8AC3E}">
        <p14:creationId xmlns:p14="http://schemas.microsoft.com/office/powerpoint/2010/main" val="407054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BDE0-617F-4AD9-B038-A45C418D3827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D0E28-E1F0-4B13-84EE-78CCF1092A9F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59742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5F4-4514-4262-9170-5B16EB0B4F43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4AD91-2933-4531-8855-ABE05798B6DB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55089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24AE-0135-4E0F-8282-343CA03F7496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BDB60-B6CF-4D47-BAD1-60036BF50B6F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445370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B5C3-926B-40A2-AF16-2A13B7B45E6C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231C8-62D5-43E5-9860-D16001A5182F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50057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63E8-503E-45AA-99F0-2971C190AF0E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3DADF-60BC-444F-B408-84D9E233B347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5754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F6A94-C6AA-4428-8FCF-DB8D7069E064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854BA-C3D3-4A1F-BC75-7BFDC2986FF0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99555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6607-FB8E-4ADF-8220-EEE915AFA790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9B6DD-5871-473A-B65B-A3517852292B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83781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848B-0845-4545-B73B-C56BF10DF613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E2997-BD75-480D-895E-876FD68F1185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53055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B06B-1BA4-411D-B755-E1962E19D79C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5CE6-E3F9-4508-B6CE-7064ED1045C4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6615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ADFAD-3B83-40E6-9381-4771150F8C4A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09EDD-A8DF-4086-88C1-755DA74B4ADE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01284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3272-1F10-4B93-B8FB-C4180693A665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C2AD5-7190-40E0-97A0-BC982A0933D0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61751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641C-BABD-4E02-86FC-B2012A2DFB45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E8672-2D9F-4514-9B74-234060A56983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29358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017CE17-8A66-4965-8C0B-C693BF7DCD90}" type="datetime1">
              <a:rPr lang="es-ES"/>
              <a:pPr>
                <a:defRPr/>
              </a:pPr>
              <a:t>25/05/2016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92EC1D0-EC8B-471D-B8FA-2463BC0AC9C5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educa.jcyl.es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mailto:dommorca@jcyl.es" TargetMode="External"/><Relationship Id="rId7" Type="http://schemas.openxmlformats.org/officeDocument/2006/relationships/hyperlink" Target="mailto:primaria.educaci&#243;n@jcyl.es" TargetMode="External"/><Relationship Id="rId2" Type="http://schemas.openxmlformats.org/officeDocument/2006/relationships/hyperlink" Target="mailto:gonverbe@jcyl.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spuemr@jcyl.es" TargetMode="External"/><Relationship Id="rId5" Type="http://schemas.openxmlformats.org/officeDocument/2006/relationships/hyperlink" Target="mailto:blagonju@jcyl.es" TargetMode="External"/><Relationship Id="rId4" Type="http://schemas.openxmlformats.org/officeDocument/2006/relationships/hyperlink" Target="mailto:puevaqno@jcyl.es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8" y="5999559"/>
            <a:ext cx="1436576" cy="81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 dirty="0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 dirty="0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205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CAA51A-4EA0-41B6-9CE1-D55E3EE05864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483768" y="-243408"/>
            <a:ext cx="4176464" cy="10081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_tradnl" altLang="es-ES_tradnl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ES_tradnl" spc="300" dirty="0" smtClean="0">
                <a:solidFill>
                  <a:schemeClr val="bg1"/>
                </a:solidFill>
                <a:latin typeface="Calibri"/>
                <a:cs typeface="Calibri"/>
              </a:rPr>
              <a:t>CONVOCATORIA </a:t>
            </a:r>
            <a:r>
              <a:rPr lang="es-ES_tradnl" altLang="es-ES_tradnl" b="1" spc="300" dirty="0">
                <a:solidFill>
                  <a:srgbClr val="604A7B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611560" y="1628800"/>
            <a:ext cx="8064896" cy="3312368"/>
          </a:xfrm>
          <a:prstGeom prst="roundRect">
            <a:avLst>
              <a:gd name="adj" fmla="val 3978"/>
            </a:avLst>
          </a:prstGeom>
          <a:solidFill>
            <a:schemeClr val="bg1">
              <a:alpha val="66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 bwMode="auto">
          <a:xfrm>
            <a:off x="1043608" y="2261771"/>
            <a:ext cx="734481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spc="6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Maestros</a:t>
            </a:r>
          </a:p>
          <a:p>
            <a:pPr algn="ctr"/>
            <a:r>
              <a:rPr lang="es-ES_tradnl" sz="1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s-ES_tradnl" sz="1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s-ES_tradnl" sz="32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PROCEDIMIENTO SELECTIVO DE INGRESO </a:t>
            </a:r>
            <a:r>
              <a:rPr lang="es-ES_tradnl" sz="1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s-ES_tradnl" sz="1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s-ES_tradnl" sz="2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4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ADQUISICIÓN DE NUEVAS ESPECIALIDADES</a:t>
            </a:r>
            <a:br>
              <a:rPr lang="es-ES_tradnl" sz="24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s-ES_tradnl" sz="1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br>
              <a:rPr lang="es-ES_tradnl" sz="1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s-ES_tradnl" sz="1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Reunión Presidentes Comisión de Selección </a:t>
            </a:r>
            <a:endParaRPr lang="es-ES" sz="140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95288" y="2708275"/>
            <a:ext cx="8208962" cy="32400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</a:t>
            </a:r>
            <a:r>
              <a:rPr lang="es-ES_tradnl" sz="20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: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PROCEDIMIENTO SELECTIVO DE INGRESO AL CUERPO DE MAESTROS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Convocatoria, número de plazas y distribución provincial.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ea typeface="ＭＳ Ｐゴシック" pitchFamily="34" charset="-128"/>
              </a:rPr>
              <a:t>Participación.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Desarrollo del proceso selectivo.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Calificación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Órganos de selección.</a:t>
            </a:r>
            <a:endParaRPr lang="es-ES_tradnl" sz="16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II: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ADQUISICIÓN DE NUEVAS ESPECIALIDADES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_tradnl" sz="24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</p:txBody>
      </p:sp>
      <p:sp>
        <p:nvSpPr>
          <p:cNvPr id="1024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43586D-F6BD-4951-9974-CC932549B9A8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750" y="981075"/>
            <a:ext cx="8258175" cy="1008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400" b="1" dirty="0">
                <a:solidFill>
                  <a:schemeClr val="bg1"/>
                </a:solidFill>
                <a:ea typeface="ＭＳ Ｐゴシック" pitchFamily="34" charset="-128"/>
              </a:rPr>
              <a:t>INDICE</a:t>
            </a:r>
            <a:endParaRPr lang="es-ES" sz="4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87450" y="3068638"/>
            <a:ext cx="7248525" cy="15192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i="1" dirty="0">
                <a:solidFill>
                  <a:schemeClr val="tx1"/>
                </a:solidFill>
                <a:ea typeface="ＭＳ Ｐゴシック" pitchFamily="34" charset="-128"/>
              </a:rPr>
              <a:t>Participación </a:t>
            </a:r>
            <a:endParaRPr lang="es-ES_tradnl" sz="2000" b="1" i="1" dirty="0">
              <a:ea typeface="ＭＳ Ｐゴシック" pitchFamily="34" charset="-128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11269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3115EC-6BEC-4CE4-92B9-6EF12BBAC76C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21288"/>
            <a:ext cx="1224136" cy="6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redondeado 8"/>
          <p:cNvSpPr/>
          <p:nvPr/>
        </p:nvSpPr>
        <p:spPr>
          <a:xfrm>
            <a:off x="2267744" y="2420888"/>
            <a:ext cx="4608512" cy="1296144"/>
          </a:xfrm>
          <a:prstGeom prst="roundRect">
            <a:avLst>
              <a:gd name="adj" fmla="val 13142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2267744" y="2708920"/>
            <a:ext cx="4536504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_tradnl" sz="4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/>
                <a:cs typeface="ＭＳ Ｐゴシック"/>
              </a:rPr>
              <a:t>Participación</a:t>
            </a:r>
            <a:endParaRPr lang="es-ES" sz="4400" dirty="0">
              <a:solidFill>
                <a:schemeClr val="accent4">
                  <a:lumMod val="75000"/>
                </a:schemeClr>
              </a:solidFill>
              <a:latin typeface="+mj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684213" y="2349500"/>
            <a:ext cx="7673975" cy="36195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s-ES_tradnl" sz="2400" b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s-ES_tradnl" sz="2400" b="1" dirty="0" smtClean="0">
                <a:ea typeface="ＭＳ Ｐゴシック" pitchFamily="34" charset="-128"/>
              </a:rPr>
              <a:t>Turnos de acceso</a:t>
            </a:r>
            <a:r>
              <a:rPr lang="es-ES_tradnl" sz="2400" dirty="0" smtClean="0">
                <a:ea typeface="ＭＳ Ｐゴシック" pitchFamily="34" charset="-128"/>
              </a:rPr>
              <a:t>: </a:t>
            </a:r>
          </a:p>
          <a:p>
            <a:pPr marL="536575" lvl="1" indent="-274638" eaLnBrk="1" hangingPunct="1">
              <a:defRPr/>
            </a:pPr>
            <a:r>
              <a:rPr lang="es-ES_tradnl" sz="2400" dirty="0" smtClean="0">
                <a:ea typeface="ＭＳ Ｐゴシック" pitchFamily="34" charset="-128"/>
              </a:rPr>
              <a:t>Código 1: </a:t>
            </a:r>
            <a:r>
              <a:rPr lang="es-ES_tradnl" sz="2400" dirty="0">
                <a:ea typeface="ＭＳ Ｐゴシック" pitchFamily="34" charset="-128"/>
              </a:rPr>
              <a:t>T</a:t>
            </a:r>
            <a:r>
              <a:rPr lang="es-ES_tradnl" sz="2400" dirty="0" smtClean="0">
                <a:ea typeface="ＭＳ Ｐゴシック" pitchFamily="34" charset="-128"/>
              </a:rPr>
              <a:t>urno libre</a:t>
            </a:r>
          </a:p>
          <a:p>
            <a:pPr marL="536575" lvl="1" indent="-274638" eaLnBrk="1" hangingPunct="1">
              <a:defRPr/>
            </a:pPr>
            <a:r>
              <a:rPr lang="es-ES_tradnl" sz="2400" dirty="0" smtClean="0">
                <a:ea typeface="ＭＳ Ｐゴシック" pitchFamily="34" charset="-128"/>
              </a:rPr>
              <a:t>Código 2: Turno de reserva de discapacidad acreditada.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endParaRPr lang="es-ES_tradnl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12293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078BC9-D9C0-4D4A-9012-D57F26E7736A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5292080" y="764704"/>
            <a:ext cx="3528393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PARTICIPACIÓN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/>
          <p:cNvSpPr>
            <a:spLocks noGrp="1"/>
          </p:cNvSpPr>
          <p:nvPr>
            <p:ph idx="1"/>
          </p:nvPr>
        </p:nvSpPr>
        <p:spPr>
          <a:xfrm>
            <a:off x="708025" y="1772816"/>
            <a:ext cx="7896423" cy="3960812"/>
          </a:xfrm>
        </p:spPr>
        <p:txBody>
          <a:bodyPr/>
          <a:lstStyle/>
          <a:p>
            <a:pPr>
              <a:defRPr/>
            </a:pPr>
            <a:r>
              <a:rPr lang="es-ES_tradnl" b="1" dirty="0" smtClean="0">
                <a:solidFill>
                  <a:schemeClr val="accent4">
                    <a:lumMod val="75000"/>
                  </a:schemeClr>
                </a:solidFill>
              </a:rPr>
              <a:t>Requisitos de participación:</a:t>
            </a:r>
          </a:p>
          <a:p>
            <a:pPr lvl="1">
              <a:defRPr/>
            </a:pPr>
            <a:r>
              <a:rPr lang="es-ES_tradnl" sz="1600" b="1" dirty="0" smtClean="0"/>
              <a:t>Generales (entre otros</a:t>
            </a:r>
            <a:r>
              <a:rPr lang="es-ES_tradnl" sz="1600" dirty="0" smtClean="0"/>
              <a:t>): </a:t>
            </a:r>
          </a:p>
          <a:p>
            <a:pPr lvl="2">
              <a:defRPr/>
            </a:pPr>
            <a:r>
              <a:rPr lang="es-ES_tradnl" sz="1600" dirty="0" smtClean="0"/>
              <a:t>No padecer enfermedad ni limitación física o psíquica incompatible con las funciones del cuerpo de maestros,</a:t>
            </a:r>
          </a:p>
          <a:p>
            <a:pPr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Específicos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2"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estar sometidos a sanción disciplinaria o condena penal que impida en su estado, el acceso a la función pública.</a:t>
            </a:r>
          </a:p>
          <a:p>
            <a:pPr lvl="2"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Poseer un conocimiento adecuado del castellano.</a:t>
            </a:r>
          </a:p>
          <a:p>
            <a:pPr marL="914400" lvl="2" indent="0">
              <a:buNone/>
              <a:defRPr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-Reserva para personas de discapacidad acreditada.</a:t>
            </a:r>
          </a:p>
          <a:p>
            <a:pPr lvl="2"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Discapacidad reconocida igual o superior al 33% certificada por el órgano competente.</a:t>
            </a:r>
          </a:p>
          <a:p>
            <a:pPr lvl="2">
              <a:defRPr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reconocimiento posterior, aun con efectos retroactivos, no conllevará en ningún caso, la admisión al procedimiento selectivo por el turno de reserva. (apartado 2.3)</a:t>
            </a:r>
          </a:p>
          <a:p>
            <a:pPr lvl="2">
              <a:buFont typeface="Arial" panose="020B0604020202020204" pitchFamily="34" charset="0"/>
              <a:buNone/>
              <a:defRPr/>
            </a:pPr>
            <a:endParaRPr lang="es-ES_tradnl" sz="1600" dirty="0" smtClean="0"/>
          </a:p>
          <a:p>
            <a:pPr lvl="2">
              <a:defRPr/>
            </a:pPr>
            <a:endParaRPr lang="es-ES" sz="1800" dirty="0" smtClean="0"/>
          </a:p>
        </p:txBody>
      </p:sp>
      <p:sp>
        <p:nvSpPr>
          <p:cNvPr id="13317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BA03FA-77C2-496C-A445-B3701EAB0347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9 Rectángulo redondeado"/>
          <p:cNvSpPr/>
          <p:nvPr/>
        </p:nvSpPr>
        <p:spPr>
          <a:xfrm>
            <a:off x="5292080" y="764704"/>
            <a:ext cx="3528393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PARTICIPACIÓN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1043607" y="2564904"/>
            <a:ext cx="7616205" cy="3340596"/>
          </a:xfrm>
        </p:spPr>
        <p:txBody>
          <a:bodyPr/>
          <a:lstStyle/>
          <a:p>
            <a:r>
              <a:rPr lang="es-ES" altLang="es-ES_tradnl" sz="2400" dirty="0" smtClean="0"/>
              <a:t>El </a:t>
            </a:r>
            <a:r>
              <a:rPr lang="es-ES" altLang="es-ES_tradnl" sz="2400" b="1" dirty="0" smtClean="0"/>
              <a:t>desarrollo del proceso selectivo </a:t>
            </a:r>
            <a:r>
              <a:rPr lang="es-ES" altLang="es-ES_tradnl" sz="2400" dirty="0" smtClean="0"/>
              <a:t>se realizará en condiciones de igualdad para la totalidad de los aspirantes, por tanto, deben </a:t>
            </a:r>
            <a:r>
              <a:rPr lang="es-ES" altLang="es-ES_tradnl" sz="2400" dirty="0"/>
              <a:t>solicitarse las adaptaciones necesarias para el desarrollo de las pruebas.</a:t>
            </a:r>
          </a:p>
          <a:p>
            <a:endParaRPr lang="es-ES" altLang="es-ES_tradnl" sz="2400" dirty="0" smtClean="0"/>
          </a:p>
          <a:p>
            <a:endParaRPr lang="es-ES" altLang="es-ES_tradnl" dirty="0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039549-AD64-4522-8102-C64766DD9142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9 Rectángulo redondeado"/>
          <p:cNvSpPr/>
          <p:nvPr/>
        </p:nvSpPr>
        <p:spPr>
          <a:xfrm>
            <a:off x="5292080" y="764704"/>
            <a:ext cx="3528393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PARTICIPACIÓN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1115616" y="2492896"/>
            <a:ext cx="7266384" cy="3633267"/>
          </a:xfrm>
        </p:spPr>
        <p:txBody>
          <a:bodyPr/>
          <a:lstStyle/>
          <a:p>
            <a:pPr>
              <a:defRPr/>
            </a:pPr>
            <a:r>
              <a:rPr lang="es-ES_tradnl" b="1" dirty="0" smtClean="0">
                <a:solidFill>
                  <a:srgbClr val="604A7B"/>
                </a:solidFill>
              </a:rPr>
              <a:t>Admisión de aspirantes:</a:t>
            </a:r>
          </a:p>
          <a:p>
            <a:pPr lvl="1">
              <a:defRPr/>
            </a:pPr>
            <a:r>
              <a:rPr lang="es-ES_tradnl" dirty="0" smtClean="0"/>
              <a:t>Listas provisionales: 9 de mayo</a:t>
            </a:r>
          </a:p>
          <a:p>
            <a:pPr lvl="1">
              <a:defRPr/>
            </a:pPr>
            <a:r>
              <a:rPr lang="es-ES_tradnl" dirty="0" smtClean="0"/>
              <a:t>Listas definitivas: 9 / 10 de junio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s-ES_tradnl" dirty="0" smtClean="0">
              <a:solidFill>
                <a:schemeClr val="accent2"/>
              </a:solidFill>
            </a:endParaRPr>
          </a:p>
          <a:p>
            <a:pPr lvl="2">
              <a:defRPr/>
            </a:pPr>
            <a:endParaRPr lang="es-ES_tradnl" dirty="0" smtClean="0"/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s-ES_tradnl" dirty="0" smtClean="0">
                <a:solidFill>
                  <a:schemeClr val="accent2"/>
                </a:solidFill>
              </a:rPr>
              <a:t>	</a:t>
            </a:r>
            <a:endParaRPr lang="es-ES" dirty="0" smtClean="0">
              <a:solidFill>
                <a:schemeClr val="accent2"/>
              </a:solidFill>
            </a:endParaRPr>
          </a:p>
        </p:txBody>
      </p:sp>
      <p:sp>
        <p:nvSpPr>
          <p:cNvPr id="24581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D5F9FE-BF7F-4CD7-AFCC-18DCE962B408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4579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5292080" y="764704"/>
            <a:ext cx="3528393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PARTICIPACIÓN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1703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Instrucciones generales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s-ES" sz="2100" dirty="0"/>
              <a:t>Fecha de comienzo de las pruebas: el </a:t>
            </a:r>
            <a:r>
              <a:rPr lang="es-ES" sz="2100" b="1" dirty="0"/>
              <a:t>sábado día </a:t>
            </a:r>
            <a:r>
              <a:rPr lang="es-ES" sz="2100" b="1" dirty="0" smtClean="0"/>
              <a:t>18 de junio </a:t>
            </a:r>
            <a:r>
              <a:rPr lang="es-ES" sz="2100" b="1" dirty="0"/>
              <a:t>a las 8.30 horas</a:t>
            </a:r>
            <a:r>
              <a:rPr lang="es-ES" sz="2100" dirty="0"/>
              <a:t>. Se publicará </a:t>
            </a:r>
            <a:r>
              <a:rPr lang="es-ES" sz="2100" dirty="0" smtClean="0"/>
              <a:t>Resolución en BOCYL.  </a:t>
            </a:r>
            <a:endParaRPr lang="es-ES" sz="2100" dirty="0"/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s-ES" sz="2100" dirty="0"/>
              <a:t>Comienzo de citación de aspirantes: </a:t>
            </a:r>
            <a:r>
              <a:rPr lang="es-ES" sz="2100" b="1" dirty="0"/>
              <a:t>por la inicial del primer apellido de letra </a:t>
            </a:r>
            <a:r>
              <a:rPr lang="es-ES" sz="2100" b="1" dirty="0" smtClean="0"/>
              <a:t>K </a:t>
            </a:r>
            <a:r>
              <a:rPr lang="es-ES" sz="2100" dirty="0"/>
              <a:t>o sucesivas.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s-ES" sz="2100" dirty="0"/>
              <a:t>La </a:t>
            </a:r>
            <a:r>
              <a:rPr lang="es-ES" sz="2100" b="1" dirty="0"/>
              <a:t>Comisión de Selección</a:t>
            </a:r>
            <a:r>
              <a:rPr lang="es-ES" sz="2100" dirty="0"/>
              <a:t>, anunciará el llamamiento del acto en los centros de celebración de las pruebas.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s-ES" sz="2100" dirty="0"/>
              <a:t>Una vez comenzadas las </a:t>
            </a:r>
            <a:r>
              <a:rPr lang="es-ES" sz="2100" b="1" dirty="0"/>
              <a:t>actuaciones los sucesivos llamamientos, serán publicitados </a:t>
            </a:r>
            <a:r>
              <a:rPr lang="es-ES" sz="2100" dirty="0"/>
              <a:t>por los tribunales, en las sedes, los tablones de </a:t>
            </a:r>
            <a:r>
              <a:rPr lang="es-ES" sz="2100" dirty="0" err="1"/>
              <a:t>DDPPs</a:t>
            </a:r>
            <a:r>
              <a:rPr lang="es-ES" sz="2100" dirty="0"/>
              <a:t> y a modo informativo en el Portal de Educación.</a:t>
            </a:r>
          </a:p>
          <a:p>
            <a:pPr lvl="1">
              <a:lnSpc>
                <a:spcPct val="90000"/>
              </a:lnSpc>
            </a:pPr>
            <a:endParaRPr lang="es-ES" sz="2400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DADF-60BC-444F-B408-84D9E233B347}" type="slidenum">
              <a:rPr lang="es-ES" altLang="es-ES_tradnl" smtClean="0"/>
              <a:pPr/>
              <a:t>16</a:t>
            </a:fld>
            <a:endParaRPr lang="es-ES" alt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Rectángulo redondeado"/>
          <p:cNvSpPr/>
          <p:nvPr/>
        </p:nvSpPr>
        <p:spPr>
          <a:xfrm>
            <a:off x="5292080" y="764704"/>
            <a:ext cx="3528393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PARTICIPACIÓN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95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19100" y="2708275"/>
            <a:ext cx="8208963" cy="32400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</a:t>
            </a:r>
            <a:r>
              <a:rPr lang="es-ES_tradnl" sz="20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: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PROCEDIMIENTO SELECTIVO DE INGRESO AL CUERPO DE MAESTROS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Convocatoria, número de plazas y distribución provincial.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Participación.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ea typeface="ＭＳ Ｐゴシック" pitchFamily="34" charset="-128"/>
              </a:rPr>
              <a:t>Desarrollo del proceso selectivo.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Calificación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Órganos de selección.</a:t>
            </a:r>
            <a:endParaRPr lang="es-ES_tradnl" sz="16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II: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ADQUISICIÓN DE NUEVAS ESPECIALIDADES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_tradnl" sz="24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</p:txBody>
      </p:sp>
      <p:sp>
        <p:nvSpPr>
          <p:cNvPr id="2560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51F3CD-3E2A-406B-A42B-E1A98AF1FB8D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750" y="981075"/>
            <a:ext cx="8258175" cy="1008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400" b="1" dirty="0">
                <a:solidFill>
                  <a:schemeClr val="bg1"/>
                </a:solidFill>
                <a:ea typeface="ＭＳ Ｐゴシック" pitchFamily="34" charset="-128"/>
              </a:rPr>
              <a:t>INDICE</a:t>
            </a:r>
            <a:endParaRPr lang="es-ES" sz="4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4575" y="3213100"/>
            <a:ext cx="7248525" cy="15192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i="1" dirty="0">
                <a:solidFill>
                  <a:schemeClr val="tx1"/>
                </a:solidFill>
                <a:ea typeface="ＭＳ Ｐゴシック" pitchFamily="34" charset="-128"/>
              </a:rPr>
              <a:t>Desarrollo del proceso selectivo</a:t>
            </a:r>
            <a:r>
              <a:rPr lang="es-ES_tradnl" sz="2000" b="1" i="1" dirty="0">
                <a:ea typeface="ＭＳ Ｐゴシック" pitchFamily="34" charset="-128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26629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56F6F2-59D0-4FA0-BD8E-5678D8AD75CB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21288"/>
            <a:ext cx="1224136" cy="6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2267744" y="1988840"/>
            <a:ext cx="4608512" cy="1944216"/>
          </a:xfrm>
          <a:prstGeom prst="roundRect">
            <a:avLst>
              <a:gd name="adj" fmla="val 13142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7 Rectángulo"/>
          <p:cNvSpPr/>
          <p:nvPr/>
        </p:nvSpPr>
        <p:spPr>
          <a:xfrm>
            <a:off x="2267744" y="2276872"/>
            <a:ext cx="4536504" cy="132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_tradnl" sz="4400" b="1" dirty="0">
                <a:solidFill>
                  <a:srgbClr val="604A7B"/>
                </a:solidFill>
                <a:latin typeface="Calibri"/>
                <a:ea typeface="ＭＳ Ｐゴシック"/>
                <a:cs typeface="Calibri"/>
              </a:rPr>
              <a:t>Desarrollo </a:t>
            </a:r>
            <a:r>
              <a:rPr lang="es-ES_tradnl" sz="4400" b="1" dirty="0" smtClean="0">
                <a:solidFill>
                  <a:srgbClr val="604A7B"/>
                </a:solidFill>
                <a:latin typeface="Calibri"/>
                <a:ea typeface="ＭＳ Ｐゴシック"/>
                <a:cs typeface="Calibri"/>
              </a:rPr>
              <a:t>del</a:t>
            </a:r>
            <a:endParaRPr lang="es-ES_tradnl" sz="4400" b="1" dirty="0">
              <a:solidFill>
                <a:srgbClr val="604A7B"/>
              </a:solidFill>
              <a:latin typeface="Calibri"/>
              <a:ea typeface="ＭＳ Ｐゴシック"/>
              <a:cs typeface="Calibri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ES_tradnl" sz="4400" b="1" dirty="0">
                <a:solidFill>
                  <a:srgbClr val="604A7B"/>
                </a:solidFill>
                <a:latin typeface="Calibri"/>
                <a:ea typeface="ＭＳ Ｐゴシック"/>
                <a:cs typeface="Calibri"/>
              </a:rPr>
              <a:t> proceso selectivo</a:t>
            </a:r>
            <a:endParaRPr lang="es-ES" sz="4400" dirty="0">
              <a:solidFill>
                <a:srgbClr val="604A7B"/>
              </a:solidFill>
              <a:latin typeface="Calibri"/>
              <a:ea typeface="ＭＳ Ｐゴシック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755650" y="1773238"/>
            <a:ext cx="7561263" cy="503237"/>
          </a:xfrm>
        </p:spPr>
        <p:txBody>
          <a:bodyPr anchor="t"/>
          <a:lstStyle/>
          <a:p>
            <a:pPr algn="l" eaLnBrk="1" hangingPunct="1"/>
            <a:r>
              <a:rPr lang="es-ES_tradnl" altLang="es-ES_tradnl" sz="2800" b="1" smtClean="0">
                <a:ea typeface="ＭＳ Ｐゴシック" panose="020B0600070205080204" pitchFamily="34" charset="-128"/>
              </a:rPr>
              <a:t>	PRUEBA DE CASTELLANO.</a:t>
            </a:r>
            <a:endParaRPr lang="es-ES" altLang="es-ES_tradnl" sz="2800" b="1" smtClean="0">
              <a:ea typeface="ＭＳ Ｐゴシック" panose="020B0600070205080204" pitchFamily="34" charset="-128"/>
            </a:endParaRP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1406525" y="2349500"/>
            <a:ext cx="7467600" cy="388778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s-ES" altLang="es-ES_tradnl" sz="2400" dirty="0" smtClean="0">
                <a:ea typeface="ＭＳ Ｐゴシック" panose="020B0600070205080204" pitchFamily="34" charset="-128"/>
              </a:rPr>
              <a:t>Realización previa a las pruebas de la fase de oposición: 14 de junio </a:t>
            </a:r>
          </a:p>
          <a:p>
            <a:pPr marL="0" indent="0" eaLnBrk="1" hangingPunct="1">
              <a:spcAft>
                <a:spcPts val="600"/>
              </a:spcAft>
              <a:buNone/>
            </a:pPr>
            <a:endParaRPr lang="es-ES" altLang="es-ES_tradnl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ts val="600"/>
              </a:spcAft>
            </a:pPr>
            <a:r>
              <a:rPr lang="es-ES" altLang="es-ES_tradnl" sz="2400" dirty="0" smtClean="0">
                <a:ea typeface="ＭＳ Ｐゴシック" panose="020B0600070205080204" pitchFamily="34" charset="-128"/>
              </a:rPr>
              <a:t>Calificación APTO / NO APTO</a:t>
            </a:r>
          </a:p>
          <a:p>
            <a:pPr eaLnBrk="1" hangingPunct="1"/>
            <a:endParaRPr lang="es-ES_tradnl" altLang="es-ES_tradnl" sz="2400" b="1" u="sng" dirty="0" smtClean="0">
              <a:ea typeface="ＭＳ Ｐゴシック" panose="020B0600070205080204" pitchFamily="34" charset="-128"/>
            </a:endParaRPr>
          </a:p>
        </p:txBody>
      </p:sp>
      <p:sp>
        <p:nvSpPr>
          <p:cNvPr id="28678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8D2E68-1904-4FA3-87AF-DB744565968C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Título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OFERTA DE EMPLEO</a:t>
            </a:r>
          </a:p>
        </p:txBody>
      </p:sp>
      <p:sp>
        <p:nvSpPr>
          <p:cNvPr id="4099" name="3 Marcador de contenido"/>
          <p:cNvSpPr>
            <a:spLocks noGrp="1"/>
          </p:cNvSpPr>
          <p:nvPr>
            <p:ph idx="1"/>
          </p:nvPr>
        </p:nvSpPr>
        <p:spPr>
          <a:xfrm>
            <a:off x="539750" y="2420938"/>
            <a:ext cx="8229600" cy="3529012"/>
          </a:xfrm>
        </p:spPr>
        <p:txBody>
          <a:bodyPr/>
          <a:lstStyle/>
          <a:p>
            <a:r>
              <a:rPr lang="es-ES" altLang="es-ES_tradnl" b="1" dirty="0" smtClean="0"/>
              <a:t>ACUERDO 7/2016 de 4 de febrero </a:t>
            </a:r>
            <a:r>
              <a:rPr lang="es-ES" altLang="es-ES_tradnl" dirty="0" smtClean="0"/>
              <a:t>de la Junta de Castilla y León , por la que se aprueba la </a:t>
            </a:r>
            <a:r>
              <a:rPr lang="es-ES" altLang="es-ES_tradnl" u="sng" dirty="0" smtClean="0"/>
              <a:t>Oferta de Empleo público </a:t>
            </a:r>
            <a:r>
              <a:rPr lang="es-ES" altLang="es-ES_tradnl" dirty="0" smtClean="0"/>
              <a:t>de la Administración General de la Comunidad de Castilla y León y sus Organismos Autónomos para el año 2016.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619673" y="1124744"/>
            <a:ext cx="5976664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400" b="1" dirty="0">
                <a:solidFill>
                  <a:schemeClr val="bg1"/>
                </a:solidFill>
                <a:ea typeface="ＭＳ Ｐゴシック" pitchFamily="34" charset="-128"/>
              </a:rPr>
              <a:t>OFERTA DE EMPLEO</a:t>
            </a:r>
            <a:endParaRPr lang="es-ES" sz="4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2 Marcador de número de diapositiva"/>
          <p:cNvSpPr txBox="1">
            <a:spLocks/>
          </p:cNvSpPr>
          <p:nvPr/>
        </p:nvSpPr>
        <p:spPr>
          <a:xfrm>
            <a:off x="6924601" y="64304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29B71167-BEB8-4F4B-A140-01135F261BF8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pic>
        <p:nvPicPr>
          <p:cNvPr id="10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"/>
          <p:cNvSpPr txBox="1">
            <a:spLocks noChangeArrowheads="1"/>
          </p:cNvSpPr>
          <p:nvPr/>
        </p:nvSpPr>
        <p:spPr bwMode="auto">
          <a:xfrm>
            <a:off x="6516439" y="6279406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sz="1400" b="1" dirty="0">
                <a:latin typeface="Trebuchet MS" pitchFamily="34" charset="0"/>
                <a:sym typeface="GillSans"/>
              </a:rPr>
              <a:t>Consejería de Educación</a:t>
            </a:r>
          </a:p>
          <a:p>
            <a:pPr eaLnBrk="1" hangingPunct="1"/>
            <a:r>
              <a:rPr lang="es-ES" sz="1000" b="1" dirty="0">
                <a:latin typeface="Trebuchet MS" pitchFamily="34" charset="0"/>
                <a:sym typeface="GillSans"/>
              </a:rPr>
              <a:t>D.G. DE RECURSOS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420939"/>
            <a:ext cx="2820988" cy="3096294"/>
          </a:xfrm>
          <a:ln>
            <a:solidFill>
              <a:srgbClr val="969696"/>
            </a:solidFill>
          </a:ln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s-ES" altLang="es-ES_tradnl" sz="2800" b="1" u="sng" dirty="0" smtClean="0">
                <a:solidFill>
                  <a:srgbClr val="604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OPOSICIÓN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ES" altLang="es-ES_tradnl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1ª Prueba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ES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alt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1ªParte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ES" alt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2ª Parte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ES" altLang="es-ES_tradnl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2ª Prueba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ES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alt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1ª parte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ES" alt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2ª parte</a:t>
            </a:r>
            <a:endParaRPr lang="es-ES" altLang="es-ES_trad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s-ES" altLang="es-ES_trad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D2B57C-F070-4A26-880E-ABC99963E8F2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720725" y="985838"/>
            <a:ext cx="7451725" cy="1147762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300" b="1" dirty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</a:p>
          <a:p>
            <a:pPr algn="ctr" eaLnBrk="1" hangingPunct="1">
              <a:defRPr/>
            </a:pPr>
            <a:r>
              <a:rPr lang="es-ES_tradnl" sz="3300" b="1" dirty="0">
                <a:solidFill>
                  <a:schemeClr val="bg1"/>
                </a:solidFill>
                <a:ea typeface="ＭＳ Ｐゴシック" pitchFamily="34" charset="-128"/>
              </a:rPr>
              <a:t>Conforme con el R.D./276/2007</a:t>
            </a:r>
            <a:endParaRPr lang="es-ES" sz="33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7655" name="2 Marcador de contenido"/>
          <p:cNvSpPr txBox="1">
            <a:spLocks/>
          </p:cNvSpPr>
          <p:nvPr/>
        </p:nvSpPr>
        <p:spPr bwMode="auto">
          <a:xfrm>
            <a:off x="3676650" y="3381990"/>
            <a:ext cx="2843212" cy="58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" altLang="es-ES_tradnl" sz="2800" b="1" u="sng" dirty="0" smtClean="0">
                <a:solidFill>
                  <a:srgbClr val="604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</a:t>
            </a:r>
            <a:endParaRPr lang="es-ES" altLang="es-ES_tradnl" sz="2800" b="1" u="sng" dirty="0">
              <a:solidFill>
                <a:srgbClr val="604A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2 Marcador de contenido"/>
          <p:cNvSpPr txBox="1">
            <a:spLocks/>
          </p:cNvSpPr>
          <p:nvPr/>
        </p:nvSpPr>
        <p:spPr bwMode="auto">
          <a:xfrm>
            <a:off x="6457394" y="3356992"/>
            <a:ext cx="2325212" cy="118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" altLang="es-ES_tradnl" sz="2800" b="1" u="sng" dirty="0" smtClean="0">
                <a:solidFill>
                  <a:srgbClr val="604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es-ES" altLang="es-ES_tradnl" sz="2800" b="1" u="sng" dirty="0">
                <a:solidFill>
                  <a:srgbClr val="604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altLang="es-ES_tradnl" sz="2800" b="1" u="sng" dirty="0">
                <a:solidFill>
                  <a:srgbClr val="604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</a:p>
          <a:p>
            <a:pPr lvl="1">
              <a:buFont typeface="Arial" panose="020B0604020202020204" pitchFamily="34" charset="0"/>
              <a:buNone/>
            </a:pPr>
            <a:endParaRPr lang="es-ES" altLang="es-ES_tradnl" b="1" dirty="0">
              <a:solidFill>
                <a:srgbClr val="604A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es-ES" altLang="es-ES_tradnl" dirty="0">
              <a:solidFill>
                <a:srgbClr val="604A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2 Marcador de contenido"/>
          <p:cNvSpPr txBox="1">
            <a:spLocks/>
          </p:cNvSpPr>
          <p:nvPr/>
        </p:nvSpPr>
        <p:spPr bwMode="auto">
          <a:xfrm>
            <a:off x="2879725" y="3393769"/>
            <a:ext cx="796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Arial" panose="020B0604020202020204" pitchFamily="34" charset="0"/>
              <a:buNone/>
            </a:pPr>
            <a:r>
              <a:rPr lang="es-ES" alt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7658" name="2 Marcador de contenido"/>
          <p:cNvSpPr txBox="1">
            <a:spLocks/>
          </p:cNvSpPr>
          <p:nvPr/>
        </p:nvSpPr>
        <p:spPr bwMode="auto">
          <a:xfrm>
            <a:off x="5928531" y="3381990"/>
            <a:ext cx="38495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" alt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-396552" y="1412776"/>
            <a:ext cx="7632700" cy="713284"/>
          </a:xfrm>
        </p:spPr>
        <p:txBody>
          <a:bodyPr anchor="t"/>
          <a:lstStyle/>
          <a:p>
            <a:pPr algn="l" eaLnBrk="1" hangingPunct="1"/>
            <a:r>
              <a:rPr lang="es-ES_tradnl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	OPOSICIÓN:</a:t>
            </a:r>
            <a:endParaRPr lang="es-ES" altLang="es-ES_tradnl" sz="28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8281291" cy="3960439"/>
          </a:xfrm>
        </p:spPr>
        <p:txBody>
          <a:bodyPr/>
          <a:lstStyle/>
          <a:p>
            <a:pPr marL="538163" lvl="1" indent="-269875" eaLnBrk="1" hangingPunct="1">
              <a:lnSpc>
                <a:spcPct val="110000"/>
              </a:lnSpc>
              <a:defRPr/>
            </a:pPr>
            <a:r>
              <a:rPr lang="es-ES" sz="2400" b="1" u="sng" dirty="0" smtClean="0">
                <a:ea typeface="ＭＳ Ｐゴシック" pitchFamily="34" charset="-128"/>
              </a:rPr>
              <a:t>2 pruebas eliminatorias, estructurada en 2 partes cada una</a:t>
            </a:r>
            <a:r>
              <a:rPr lang="es-ES" sz="2000" b="1" dirty="0" smtClean="0">
                <a:ea typeface="ＭＳ Ｐゴシック" pitchFamily="34" charset="-128"/>
              </a:rPr>
              <a:t>: </a:t>
            </a:r>
          </a:p>
          <a:p>
            <a:pPr marL="611188" lvl="1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b="1" u="sng" dirty="0" smtClean="0">
                <a:solidFill>
                  <a:srgbClr val="604A7B"/>
                </a:solidFill>
                <a:ea typeface="ＭＳ Ｐゴシック" pitchFamily="34" charset="-128"/>
              </a:rPr>
              <a:t>1ª  prueba</a:t>
            </a:r>
            <a:r>
              <a:rPr lang="es-ES" sz="2000" b="1" dirty="0" smtClean="0">
                <a:solidFill>
                  <a:srgbClr val="604A7B"/>
                </a:solidFill>
                <a:ea typeface="ＭＳ Ｐゴシック" pitchFamily="34" charset="-128"/>
              </a:rPr>
              <a:t>: conocimientos específicos de la especialidad:</a:t>
            </a:r>
          </a:p>
          <a:p>
            <a:pPr marL="1344613" lvl="3" indent="-442913" eaLnBrk="1" hangingPunct="1">
              <a:lnSpc>
                <a:spcPct val="110000"/>
              </a:lnSpc>
              <a:defRPr/>
            </a:pPr>
            <a:r>
              <a:rPr lang="es-ES" sz="1600" u="sng" dirty="0">
                <a:ea typeface="ＭＳ Ｐゴシック" pitchFamily="34" charset="-128"/>
              </a:rPr>
              <a:t>Parte B</a:t>
            </a:r>
            <a:r>
              <a:rPr lang="es-ES" sz="1600" dirty="0">
                <a:ea typeface="ＭＳ Ｐゴシック" pitchFamily="34" charset="-128"/>
              </a:rPr>
              <a:t>: desarrollo de </a:t>
            </a:r>
            <a:r>
              <a:rPr lang="es-ES" sz="1600" u="sng" dirty="0">
                <a:ea typeface="ＭＳ Ｐゴシック" pitchFamily="34" charset="-128"/>
              </a:rPr>
              <a:t>1 tema </a:t>
            </a:r>
            <a:r>
              <a:rPr lang="es-ES" sz="1600" dirty="0">
                <a:ea typeface="ＭＳ Ｐゴシック" pitchFamily="34" charset="-128"/>
              </a:rPr>
              <a:t>elegido por el aspirante de entre 2 extraídos por </a:t>
            </a:r>
            <a:r>
              <a:rPr lang="es-ES" sz="1600" u="sng" dirty="0">
                <a:ea typeface="ＭＳ Ｐゴシック" pitchFamily="34" charset="-128"/>
              </a:rPr>
              <a:t>sorteo</a:t>
            </a:r>
            <a:r>
              <a:rPr lang="es-ES" sz="1600" dirty="0">
                <a:ea typeface="ＭＳ Ｐゴシック" pitchFamily="34" charset="-128"/>
              </a:rPr>
              <a:t> (</a:t>
            </a:r>
            <a:r>
              <a:rPr lang="es-ES" sz="1600" dirty="0">
                <a:solidFill>
                  <a:srgbClr val="FF0000"/>
                </a:solidFill>
                <a:ea typeface="ＭＳ Ｐゴシック" pitchFamily="34" charset="-128"/>
              </a:rPr>
              <a:t>1h. 30 min).   </a:t>
            </a:r>
            <a:r>
              <a:rPr lang="es-ES" sz="1600" dirty="0">
                <a:ea typeface="ＭＳ Ｐゴシック" pitchFamily="34" charset="-128"/>
              </a:rPr>
              <a:t>Transmitido por </a:t>
            </a:r>
            <a:r>
              <a:rPr lang="es-ES" sz="1600" b="1" dirty="0" smtClean="0">
                <a:solidFill>
                  <a:srgbClr val="0070C0"/>
                </a:solidFill>
                <a:ea typeface="ＭＳ Ｐゴシック" pitchFamily="34" charset="-128"/>
              </a:rPr>
              <a:t>PERISCOPE o similar.</a:t>
            </a:r>
            <a:endParaRPr lang="es-ES" sz="1600" b="1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marL="1344613" lvl="3" indent="-442913" eaLnBrk="1" hangingPunct="1">
              <a:lnSpc>
                <a:spcPct val="110000"/>
              </a:lnSpc>
              <a:defRPr/>
            </a:pPr>
            <a:r>
              <a:rPr lang="es-ES" sz="1600" u="sng" dirty="0" smtClean="0">
                <a:ea typeface="ＭＳ Ｐゴシック" pitchFamily="34" charset="-128"/>
              </a:rPr>
              <a:t>Parte A: prueba escrita </a:t>
            </a:r>
            <a:r>
              <a:rPr lang="es-ES" sz="1600" dirty="0" smtClean="0">
                <a:ea typeface="ＭＳ Ｐゴシック" pitchFamily="34" charset="-128"/>
              </a:rPr>
              <a:t>de un supuesto práctico a elegir entre dos . Especificidad de la especialidad de Música </a:t>
            </a:r>
            <a:r>
              <a:rPr lang="es-ES" sz="1600" dirty="0" smtClean="0">
                <a:solidFill>
                  <a:srgbClr val="FF0000"/>
                </a:solidFill>
                <a:ea typeface="ＭＳ Ｐゴシック" pitchFamily="34" charset="-128"/>
              </a:rPr>
              <a:t>(1h. 30 min)</a:t>
            </a:r>
          </a:p>
          <a:p>
            <a:pPr marL="1344613" lvl="3" indent="-442913" eaLnBrk="1" hangingPunct="1">
              <a:lnSpc>
                <a:spcPct val="110000"/>
              </a:lnSpc>
              <a:defRPr/>
            </a:pPr>
            <a:r>
              <a:rPr lang="es-ES" sz="1600" dirty="0" smtClean="0">
                <a:ea typeface="ＭＳ Ｐゴシック" pitchFamily="34" charset="-128"/>
              </a:rPr>
              <a:t>Realizada en la </a:t>
            </a:r>
            <a:r>
              <a:rPr lang="es-ES" sz="1600" u="sng" dirty="0" smtClean="0">
                <a:ea typeface="ＭＳ Ｐゴシック" pitchFamily="34" charset="-128"/>
              </a:rPr>
              <a:t>misma sesión</a:t>
            </a:r>
            <a:r>
              <a:rPr lang="es-ES" sz="1600" dirty="0" smtClean="0">
                <a:ea typeface="ＭＳ Ｐゴシック" pitchFamily="34" charset="-128"/>
              </a:rPr>
              <a:t>.  </a:t>
            </a:r>
          </a:p>
          <a:p>
            <a:pPr marL="1344613" lvl="3" indent="-442913" eaLnBrk="1" hangingPunct="1">
              <a:lnSpc>
                <a:spcPct val="110000"/>
              </a:lnSpc>
              <a:defRPr/>
            </a:pPr>
            <a:r>
              <a:rPr lang="es-ES" sz="1600" dirty="0" smtClean="0">
                <a:ea typeface="ＭＳ Ｐゴシック" pitchFamily="34" charset="-128"/>
              </a:rPr>
              <a:t>Posterior lectura ante el tribunal, en días inmediatos.</a:t>
            </a:r>
          </a:p>
          <a:p>
            <a:pPr marL="901700" lvl="2" indent="-363538" eaLnBrk="1" hangingPunct="1">
              <a:lnSpc>
                <a:spcPct val="110000"/>
              </a:lnSpc>
              <a:defRPr/>
            </a:pPr>
            <a:r>
              <a:rPr lang="es-ES" sz="2000" b="1" u="sng" dirty="0" smtClean="0">
                <a:solidFill>
                  <a:srgbClr val="604A7B"/>
                </a:solidFill>
                <a:ea typeface="ＭＳ Ｐゴシック" pitchFamily="34" charset="-128"/>
              </a:rPr>
              <a:t>2ª prueba</a:t>
            </a:r>
            <a:r>
              <a:rPr lang="es-ES" sz="2000" b="1" dirty="0" smtClean="0">
                <a:solidFill>
                  <a:srgbClr val="604A7B"/>
                </a:solidFill>
                <a:ea typeface="ＭＳ Ｐゴシック" pitchFamily="34" charset="-128"/>
              </a:rPr>
              <a:t>: aptitud pedagógica:</a:t>
            </a:r>
          </a:p>
          <a:p>
            <a:pPr marL="1344613" lvl="3" indent="-442913" eaLnBrk="1" hangingPunct="1">
              <a:lnSpc>
                <a:spcPct val="110000"/>
              </a:lnSpc>
              <a:defRPr/>
            </a:pPr>
            <a:r>
              <a:rPr lang="es-ES" sz="1600" u="sng" dirty="0" smtClean="0">
                <a:ea typeface="ＭＳ Ｐゴシック" pitchFamily="34" charset="-128"/>
              </a:rPr>
              <a:t>Primera parte</a:t>
            </a:r>
            <a:r>
              <a:rPr lang="es-ES" sz="1600" dirty="0" smtClean="0">
                <a:ea typeface="ＭＳ Ｐゴシック" pitchFamily="34" charset="-128"/>
              </a:rPr>
              <a:t>: presentación y defensa de  </a:t>
            </a:r>
            <a:r>
              <a:rPr lang="es-ES" sz="1600" u="sng" dirty="0" smtClean="0">
                <a:ea typeface="ＭＳ Ｐゴシック" pitchFamily="34" charset="-128"/>
              </a:rPr>
              <a:t>Programación Didáctica</a:t>
            </a:r>
            <a:r>
              <a:rPr lang="es-ES" sz="1600" dirty="0" smtClean="0">
                <a:ea typeface="ＭＳ Ｐゴシック" pitchFamily="34" charset="-128"/>
              </a:rPr>
              <a:t>.</a:t>
            </a:r>
          </a:p>
          <a:p>
            <a:pPr marL="1344613" lvl="3" indent="-442913" eaLnBrk="1" hangingPunct="1">
              <a:lnSpc>
                <a:spcPct val="110000"/>
              </a:lnSpc>
              <a:defRPr/>
            </a:pPr>
            <a:r>
              <a:rPr lang="es-ES" sz="1600" u="sng" dirty="0" smtClean="0">
                <a:ea typeface="ＭＳ Ｐゴシック" pitchFamily="34" charset="-128"/>
              </a:rPr>
              <a:t>Segunda parte</a:t>
            </a:r>
            <a:r>
              <a:rPr lang="es-ES" sz="1600" dirty="0" smtClean="0">
                <a:ea typeface="ＭＳ Ｐゴシック" pitchFamily="34" charset="-128"/>
              </a:rPr>
              <a:t>: preparación y exposición una </a:t>
            </a:r>
            <a:r>
              <a:rPr lang="es-ES" sz="1600" u="sng" dirty="0" smtClean="0">
                <a:ea typeface="ＭＳ Ｐゴシック" pitchFamily="34" charset="-128"/>
              </a:rPr>
              <a:t>Unidad Didáctica</a:t>
            </a:r>
          </a:p>
          <a:p>
            <a:pPr marL="1344613" lvl="3" indent="-442913" eaLnBrk="1" hangingPunct="1">
              <a:defRPr/>
            </a:pPr>
            <a:endParaRPr lang="es-ES" sz="1800" dirty="0" smtClean="0">
              <a:ea typeface="ＭＳ Ｐゴシック" pitchFamily="34" charset="-128"/>
            </a:endParaRPr>
          </a:p>
        </p:txBody>
      </p:sp>
      <p:sp>
        <p:nvSpPr>
          <p:cNvPr id="29702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536D51-FDEA-49CC-BBA0-0979D5E1AEEA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F9C252-BB84-4FED-B519-E72AC322C44C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3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5CE127-69A3-43E0-BBDB-2BDC3203B21D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42950" y="2197100"/>
            <a:ext cx="7931150" cy="397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altLang="es-ES_tradnl" sz="1800" b="1" dirty="0">
                <a:latin typeface="Calibri"/>
                <a:cs typeface="Calibri"/>
              </a:rPr>
              <a:t>Todas las </a:t>
            </a:r>
            <a:r>
              <a:rPr lang="es-ES" altLang="es-ES_tradnl" sz="1800" b="1" dirty="0" smtClean="0">
                <a:latin typeface="Calibri"/>
                <a:cs typeface="Calibri"/>
              </a:rPr>
              <a:t>especialidades, (excepto Música)</a:t>
            </a:r>
            <a:r>
              <a:rPr lang="es-ES" altLang="es-ES_tradnl" sz="1800" dirty="0" smtClean="0">
                <a:latin typeface="Calibri"/>
                <a:cs typeface="Calibri"/>
              </a:rPr>
              <a:t>:</a:t>
            </a:r>
            <a:endParaRPr lang="es-ES" altLang="es-ES_tradnl" sz="18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s-ES" altLang="es-ES_tradnl" sz="1600" dirty="0" smtClean="0">
                <a:latin typeface="Calibri"/>
                <a:cs typeface="Calibri"/>
              </a:rPr>
              <a:t>Realizada </a:t>
            </a:r>
            <a:r>
              <a:rPr lang="es-ES" altLang="es-ES_tradnl" sz="1600" dirty="0">
                <a:latin typeface="Calibri"/>
                <a:cs typeface="Calibri"/>
              </a:rPr>
              <a:t>por escrito,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s-ES" altLang="es-ES_tradnl" sz="1600" dirty="0" smtClean="0">
                <a:latin typeface="Calibri"/>
                <a:cs typeface="Calibri"/>
              </a:rPr>
              <a:t>Se ofrecen 2 </a:t>
            </a:r>
            <a:r>
              <a:rPr lang="es-ES" altLang="es-ES_tradnl" sz="1600" dirty="0">
                <a:latin typeface="Calibri"/>
                <a:cs typeface="Calibri"/>
              </a:rPr>
              <a:t>supuestos prácticos  a elegir </a:t>
            </a:r>
            <a:r>
              <a:rPr lang="es-ES" altLang="es-ES_tradnl" sz="1600" dirty="0" smtClean="0">
                <a:latin typeface="Calibri"/>
                <a:cs typeface="Calibri"/>
              </a:rPr>
              <a:t>1,</a:t>
            </a:r>
            <a:endParaRPr lang="es-ES" altLang="es-ES_tradnl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s-ES" altLang="es-ES_tradnl" sz="1600" dirty="0" smtClean="0">
                <a:latin typeface="Calibri"/>
                <a:cs typeface="Calibri"/>
              </a:rPr>
              <a:t>Será leída</a:t>
            </a:r>
            <a:r>
              <a:rPr lang="es-ES" altLang="es-ES_tradnl" sz="1600" dirty="0">
                <a:latin typeface="Calibri"/>
                <a:cs typeface="Calibri"/>
              </a:rPr>
              <a:t>, en otra sesión, </a:t>
            </a:r>
            <a:r>
              <a:rPr lang="es-ES" altLang="es-ES_tradnl" sz="1600" dirty="0" smtClean="0">
                <a:latin typeface="Calibri"/>
                <a:cs typeface="Calibri"/>
              </a:rPr>
              <a:t>cuando el aspirante sea convocado por </a:t>
            </a:r>
            <a:r>
              <a:rPr lang="es-ES" altLang="es-ES_tradnl" sz="1600" dirty="0">
                <a:latin typeface="Calibri"/>
                <a:cs typeface="Calibri"/>
              </a:rPr>
              <a:t>el tribunal</a:t>
            </a:r>
            <a:r>
              <a:rPr lang="es-ES" altLang="es-ES_tradnl" sz="1800" dirty="0">
                <a:latin typeface="Calibri"/>
                <a:cs typeface="Calibri"/>
              </a:rPr>
              <a:t>	</a:t>
            </a:r>
            <a:endParaRPr lang="es-ES" altLang="es-ES_tradnl" sz="1800" dirty="0" smtClean="0">
              <a:latin typeface="Calibri"/>
              <a:cs typeface="Calibri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ct val="30000"/>
              </a:spcBef>
              <a:buNone/>
            </a:pPr>
            <a:r>
              <a:rPr lang="es-ES" altLang="es-ES_tradnl" sz="1800" b="1" dirty="0" smtClean="0">
                <a:latin typeface="Calibri"/>
                <a:cs typeface="Calibri"/>
              </a:rPr>
              <a:t>A </a:t>
            </a:r>
            <a:r>
              <a:rPr lang="es-ES" altLang="es-ES_tradnl" sz="1800" b="1" dirty="0">
                <a:latin typeface="Calibri"/>
                <a:cs typeface="Calibri"/>
              </a:rPr>
              <a:t>partir del análisis </a:t>
            </a:r>
            <a:r>
              <a:rPr lang="es-ES" altLang="es-ES_tradnl" sz="1800" b="1" dirty="0" smtClean="0">
                <a:latin typeface="Calibri"/>
                <a:cs typeface="Calibri"/>
              </a:rPr>
              <a:t>del supuesto práctico</a:t>
            </a:r>
            <a:r>
              <a:rPr lang="es-ES" altLang="es-ES_tradnl" sz="1800" dirty="0" smtClean="0">
                <a:latin typeface="Calibri"/>
                <a:cs typeface="Calibri"/>
              </a:rPr>
              <a:t>:</a:t>
            </a:r>
            <a:endParaRPr lang="es-ES" altLang="es-ES_tradnl" sz="18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s-ES" altLang="es-ES_tradnl" sz="1600" dirty="0">
                <a:latin typeface="Calibri"/>
                <a:cs typeface="Calibri"/>
              </a:rPr>
              <a:t>diseñará una intervención razonada y fundamentada teniendo en cuenta</a:t>
            </a:r>
          </a:p>
          <a:p>
            <a:pPr lvl="2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s-ES" altLang="es-ES_tradnl" sz="1600" dirty="0" smtClean="0">
                <a:latin typeface="Calibri"/>
                <a:cs typeface="Calibri"/>
              </a:rPr>
              <a:t>los </a:t>
            </a:r>
            <a:r>
              <a:rPr lang="es-ES" altLang="es-ES_tradnl" sz="1600" dirty="0">
                <a:latin typeface="Calibri"/>
                <a:cs typeface="Calibri"/>
              </a:rPr>
              <a:t>aspectos didácticos y organizativos, </a:t>
            </a:r>
          </a:p>
          <a:p>
            <a:pPr lvl="2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s-ES" altLang="es-ES_tradnl" sz="1600" dirty="0">
                <a:latin typeface="Calibri"/>
                <a:cs typeface="Calibri"/>
              </a:rPr>
              <a:t>las estrategias educativas y </a:t>
            </a:r>
          </a:p>
          <a:p>
            <a:pPr lvl="2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s-ES" altLang="es-ES_tradnl" sz="1600" dirty="0">
                <a:latin typeface="Calibri"/>
                <a:cs typeface="Calibri"/>
              </a:rPr>
              <a:t>su implicación en el proceso de enseñanza- aprendizaje en un contexto escolar integrador, en el marco del currículo respectivo</a:t>
            </a:r>
            <a:r>
              <a:rPr lang="es-ES" altLang="es-ES_tradnl" sz="1600" dirty="0" smtClean="0">
                <a:latin typeface="Calibri"/>
                <a:cs typeface="Calibri"/>
              </a:rPr>
              <a:t>.</a:t>
            </a:r>
            <a:endParaRPr lang="es-ES" altLang="es-ES_tradnl" sz="1800" b="1" dirty="0" smtClean="0">
              <a:latin typeface="Calibri"/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es-ES" altLang="es-ES_tradnl" sz="1800" b="1" dirty="0" smtClean="0">
                <a:solidFill>
                  <a:srgbClr val="604A7B"/>
                </a:solidFill>
                <a:latin typeface="Calibri"/>
                <a:cs typeface="Calibri"/>
              </a:rPr>
              <a:t>La </a:t>
            </a:r>
            <a:r>
              <a:rPr lang="es-ES" altLang="es-ES_tradnl" sz="1800" b="1" dirty="0">
                <a:solidFill>
                  <a:srgbClr val="604A7B"/>
                </a:solidFill>
                <a:latin typeface="Calibri"/>
                <a:cs typeface="Calibri"/>
              </a:rPr>
              <a:t>duración </a:t>
            </a:r>
            <a:r>
              <a:rPr lang="es-ES" altLang="es-ES_tradnl" sz="1800" dirty="0">
                <a:solidFill>
                  <a:srgbClr val="604A7B"/>
                </a:solidFill>
                <a:latin typeface="Calibri"/>
                <a:cs typeface="Calibri"/>
              </a:rPr>
              <a:t>de la prueba será como </a:t>
            </a:r>
            <a:r>
              <a:rPr lang="es-ES" altLang="es-ES_tradnl" sz="1800" b="1" dirty="0">
                <a:solidFill>
                  <a:srgbClr val="604A7B"/>
                </a:solidFill>
                <a:latin typeface="Calibri"/>
                <a:cs typeface="Calibri"/>
              </a:rPr>
              <a:t>máximo, de 1.30 horas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b="1" dirty="0">
              <a:latin typeface="Calibri"/>
              <a:cs typeface="Calibri"/>
            </a:endParaRPr>
          </a:p>
        </p:txBody>
      </p:sp>
      <p:sp>
        <p:nvSpPr>
          <p:cNvPr id="30726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4" name="2 Rectángulo redondeado"/>
          <p:cNvSpPr/>
          <p:nvPr/>
        </p:nvSpPr>
        <p:spPr>
          <a:xfrm>
            <a:off x="683568" y="1340768"/>
            <a:ext cx="7926709" cy="720824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 smtClean="0">
                <a:solidFill>
                  <a:schemeClr val="bg1"/>
                </a:solidFill>
                <a:ea typeface="ＭＳ Ｐゴシック" pitchFamily="34" charset="-128"/>
              </a:rPr>
              <a:t>Estructura 1ª prueba/Parte A</a:t>
            </a:r>
            <a:endParaRPr lang="es-ES_tradnl" sz="3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93763" y="2205038"/>
            <a:ext cx="7423150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s-ES" altLang="es-ES_tradnl" sz="1800" b="1" i="1" dirty="0">
                <a:latin typeface="Arial" panose="020B0604020202020204" pitchFamily="34" charset="0"/>
              </a:rPr>
              <a:t>Música</a:t>
            </a:r>
            <a:endParaRPr lang="es-ES" altLang="es-ES_tradnl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es-ES" altLang="es-ES_tradnl" sz="1600" dirty="0">
                <a:latin typeface="Arial" panose="020B0604020202020204" pitchFamily="34" charset="0"/>
              </a:rPr>
              <a:t>La prueba en esta especialidad consistirá en la realización de tres ejercicios:</a:t>
            </a:r>
          </a:p>
          <a:p>
            <a:pPr algn="just" eaLnBrk="1" hangingPunct="1">
              <a:spcBef>
                <a:spcPct val="30000"/>
              </a:spcBef>
              <a:buFontTx/>
              <a:buAutoNum type="arabicPeriod"/>
            </a:pPr>
            <a:r>
              <a:rPr lang="es-ES" altLang="es-ES_tradnl" sz="1600" u="sng" dirty="0">
                <a:latin typeface="Arial" panose="020B0604020202020204" pitchFamily="34" charset="0"/>
              </a:rPr>
              <a:t>Componer</a:t>
            </a:r>
            <a:r>
              <a:rPr lang="es-ES" altLang="es-ES_tradnl" sz="1600" dirty="0">
                <a:latin typeface="Arial" panose="020B0604020202020204" pitchFamily="34" charset="0"/>
              </a:rPr>
              <a:t> una obra vocal e instrumental para exponer en el aula a partir de un texto entregado por el Tribunal. El tiempo de que dispondrán los aspirantes para la realización de esta parte será de hora y media.</a:t>
            </a:r>
          </a:p>
          <a:p>
            <a:pPr algn="just" eaLnBrk="1" hangingPunct="1">
              <a:spcBef>
                <a:spcPct val="30000"/>
              </a:spcBef>
              <a:buFontTx/>
              <a:buAutoNum type="arabicPeriod"/>
            </a:pPr>
            <a:r>
              <a:rPr lang="es-ES" altLang="es-ES_tradnl" sz="1600" u="sng" dirty="0">
                <a:latin typeface="Arial" panose="020B0604020202020204" pitchFamily="34" charset="0"/>
              </a:rPr>
              <a:t>Interpretar</a:t>
            </a:r>
            <a:r>
              <a:rPr lang="es-ES" altLang="es-ES_tradnl" sz="1600" dirty="0">
                <a:latin typeface="Arial" panose="020B0604020202020204" pitchFamily="34" charset="0"/>
              </a:rPr>
              <a:t> con la voz o con un instrumento aportado por él, un fragmento musical sobre una partitura entregada por el Tribunal.</a:t>
            </a:r>
          </a:p>
          <a:p>
            <a:pPr algn="just" eaLnBrk="1" hangingPunct="1">
              <a:spcBef>
                <a:spcPct val="30000"/>
              </a:spcBef>
              <a:buFontTx/>
              <a:buAutoNum type="arabicPeriod"/>
            </a:pPr>
            <a:r>
              <a:rPr lang="es-ES" altLang="es-ES_tradnl" sz="1600" dirty="0">
                <a:latin typeface="Arial" panose="020B0604020202020204" pitchFamily="34" charset="0"/>
              </a:rPr>
              <a:t>Lectura de un </a:t>
            </a:r>
            <a:r>
              <a:rPr lang="es-ES" altLang="es-ES_tradnl" sz="1600" u="sng" dirty="0">
                <a:latin typeface="Arial" panose="020B0604020202020204" pitchFamily="34" charset="0"/>
              </a:rPr>
              <a:t>fragmento rítmico</a:t>
            </a:r>
            <a:r>
              <a:rPr lang="es-ES" altLang="es-ES_tradnl" sz="1600" dirty="0">
                <a:latin typeface="Arial" panose="020B0604020202020204" pitchFamily="34" charset="0"/>
              </a:rPr>
              <a:t> de 16 compases sobre una partitura entregada por el Tribunal. 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es-ES" altLang="es-ES_tradnl" sz="1600" dirty="0">
                <a:latin typeface="Arial" panose="020B0604020202020204" pitchFamily="34" charset="0"/>
              </a:rPr>
              <a:t>Los ejercicios 2 y 3 se realizarán después de la lectura de la segunda parte de la primera prueba.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Arial" panose="020B0604020202020204" pitchFamily="34" charset="0"/>
            </a:endParaRPr>
          </a:p>
        </p:txBody>
      </p:sp>
      <p:sp>
        <p:nvSpPr>
          <p:cNvPr id="31748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31750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07C75-181C-4855-AECE-B3AF25E06EB9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2" name="2 Rectángulo redondeado"/>
          <p:cNvSpPr/>
          <p:nvPr/>
        </p:nvSpPr>
        <p:spPr>
          <a:xfrm>
            <a:off x="683568" y="1340768"/>
            <a:ext cx="7926709" cy="720824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 smtClean="0">
                <a:solidFill>
                  <a:schemeClr val="bg1"/>
                </a:solidFill>
                <a:ea typeface="ＭＳ Ｐゴシック" pitchFamily="34" charset="-128"/>
              </a:rPr>
              <a:t>Estructura 1ª prueba </a:t>
            </a:r>
            <a:r>
              <a:rPr lang="es-ES_tradnl" sz="3600" dirty="0" smtClean="0">
                <a:solidFill>
                  <a:schemeClr val="bg1"/>
                </a:solidFill>
                <a:ea typeface="ＭＳ Ｐゴシック" pitchFamily="34" charset="-128"/>
              </a:rPr>
              <a:t>(anexo VIII)</a:t>
            </a:r>
            <a:endParaRPr lang="es-ES_tradnl" sz="3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276872"/>
            <a:ext cx="6779096" cy="3240360"/>
          </a:xfrm>
        </p:spPr>
        <p:txBody>
          <a:bodyPr/>
          <a:lstStyle/>
          <a:p>
            <a:r>
              <a:rPr lang="es-ES" b="1" dirty="0" smtClean="0">
                <a:solidFill>
                  <a:srgbClr val="604A7B"/>
                </a:solidFill>
              </a:rPr>
              <a:t>El tribunal: </a:t>
            </a:r>
          </a:p>
          <a:p>
            <a:pPr lvl="2"/>
            <a:r>
              <a:rPr lang="es-ES" sz="2200" dirty="0" smtClean="0"/>
              <a:t>Sorteo de 2 temas del temario, idéntico para todos los tribunales de cada especialidad. </a:t>
            </a:r>
          </a:p>
          <a:p>
            <a:pPr lvl="2"/>
            <a:r>
              <a:rPr lang="es-ES" sz="2200" dirty="0" smtClean="0"/>
              <a:t>Mediante sistema PERISCOPE o similar.</a:t>
            </a:r>
          </a:p>
          <a:p>
            <a:r>
              <a:rPr lang="es-ES" b="1" dirty="0" smtClean="0">
                <a:solidFill>
                  <a:srgbClr val="604A7B"/>
                </a:solidFill>
              </a:rPr>
              <a:t>El aspirante: </a:t>
            </a:r>
          </a:p>
          <a:p>
            <a:pPr lvl="2"/>
            <a:r>
              <a:rPr lang="es-ES" sz="2200" dirty="0" smtClean="0"/>
              <a:t> desarrollará 1 tema elegido de entre los 2 </a:t>
            </a:r>
            <a:r>
              <a:rPr lang="es-ES" sz="2200" dirty="0" err="1" smtClean="0"/>
              <a:t>extraidos</a:t>
            </a:r>
            <a:r>
              <a:rPr lang="es-ES" sz="2200" dirty="0" smtClean="0"/>
              <a:t> por sorteo.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DADF-60BC-444F-B408-84D9E233B347}" type="slidenum">
              <a:rPr lang="es-ES" altLang="es-ES_tradnl" smtClean="0"/>
              <a:pPr/>
              <a:t>24</a:t>
            </a:fld>
            <a:endParaRPr lang="es-ES" alt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2 Rectángulo redondeado"/>
          <p:cNvSpPr/>
          <p:nvPr/>
        </p:nvSpPr>
        <p:spPr>
          <a:xfrm>
            <a:off x="683568" y="1340768"/>
            <a:ext cx="7926709" cy="720824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 smtClean="0">
                <a:solidFill>
                  <a:schemeClr val="bg1"/>
                </a:solidFill>
                <a:ea typeface="ＭＳ Ｐゴシック" pitchFamily="34" charset="-128"/>
              </a:rPr>
              <a:t>Estructura 1ª prueba/Parte B</a:t>
            </a:r>
            <a:endParaRPr lang="es-ES_tradnl" sz="3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3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1 Título"/>
          <p:cNvSpPr>
            <a:spLocks noGrp="1"/>
          </p:cNvSpPr>
          <p:nvPr>
            <p:ph type="title"/>
          </p:nvPr>
        </p:nvSpPr>
        <p:spPr>
          <a:xfrm>
            <a:off x="684213" y="1570038"/>
            <a:ext cx="7632700" cy="504825"/>
          </a:xfrm>
        </p:spPr>
        <p:txBody>
          <a:bodyPr anchor="t"/>
          <a:lstStyle/>
          <a:p>
            <a:pPr algn="l" eaLnBrk="1" hangingPunct="1"/>
            <a:r>
              <a:rPr lang="es-ES_tradnl" altLang="es-ES_tradnl" sz="32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 Valoración de la 1ª Prueba  </a:t>
            </a:r>
            <a:r>
              <a:rPr lang="es-ES_tradnl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/>
            </a:r>
            <a:br>
              <a:rPr lang="es-ES_tradnl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</a:br>
            <a:r>
              <a:rPr lang="es-ES_tradnl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	</a:t>
            </a:r>
            <a:endParaRPr lang="es-ES" altLang="es-ES_tradnl" sz="28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896938" y="2205038"/>
            <a:ext cx="7999412" cy="3672234"/>
          </a:xfrm>
        </p:spPr>
        <p:txBody>
          <a:bodyPr/>
          <a:lstStyle/>
          <a:p>
            <a:pPr marL="457200" lvl="1" indent="-195263" eaLnBrk="1" hangingPunct="1">
              <a:buFont typeface="Arial" panose="020B0604020202020204" pitchFamily="34" charset="0"/>
              <a:buNone/>
              <a:defRPr/>
            </a:pPr>
            <a:r>
              <a:rPr lang="es-ES" sz="2400" b="1" u="sng" dirty="0" smtClean="0">
                <a:ea typeface="ＭＳ Ｐゴシック" pitchFamily="34" charset="-128"/>
              </a:rPr>
              <a:t>1ª Prueba: Valoración y superación </a:t>
            </a:r>
            <a:r>
              <a:rPr lang="es-ES" sz="2400" b="1" dirty="0" smtClean="0">
                <a:ea typeface="ＭＳ Ｐゴシック" pitchFamily="34" charset="-128"/>
              </a:rPr>
              <a:t>:</a:t>
            </a:r>
            <a:endParaRPr lang="es-ES" sz="24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457200" lvl="2" indent="-195263" eaLnBrk="1" hangingPunct="1">
              <a:defRPr/>
            </a:pPr>
            <a:r>
              <a:rPr lang="es-ES" sz="2000" u="sng" dirty="0" smtClean="0">
                <a:ea typeface="ＭＳ Ｐゴシック" pitchFamily="34" charset="-128"/>
              </a:rPr>
              <a:t>Puntuación  </a:t>
            </a:r>
            <a:r>
              <a:rPr lang="es-ES" sz="2000" dirty="0" smtClean="0">
                <a:ea typeface="ＭＳ Ｐゴシック" pitchFamily="34" charset="-128"/>
              </a:rPr>
              <a:t>de 0 a 10 puntos.</a:t>
            </a:r>
          </a:p>
          <a:p>
            <a:pPr marL="457200" lvl="2" indent="-195263" eaLnBrk="1" hangingPunct="1">
              <a:defRPr/>
            </a:pPr>
            <a:r>
              <a:rPr lang="es-ES" sz="2000" dirty="0" smtClean="0">
                <a:ea typeface="ＭＳ Ｐゴシック" pitchFamily="34" charset="-128"/>
              </a:rPr>
              <a:t>Aproximación hasta diezmilésimas.</a:t>
            </a:r>
          </a:p>
          <a:p>
            <a:pPr marL="914400" lvl="3" indent="-195263" eaLnBrk="1" hangingPunct="1">
              <a:defRPr/>
            </a:pPr>
            <a:r>
              <a:rPr lang="es-ES" sz="1600" dirty="0" smtClean="0">
                <a:ea typeface="ＭＳ Ｐゴシック" pitchFamily="34" charset="-128"/>
              </a:rPr>
              <a:t>Parte A:  máximo 4 puntos,</a:t>
            </a:r>
          </a:p>
          <a:p>
            <a:pPr marL="914400" lvl="3" indent="-195263" eaLnBrk="1" hangingPunct="1">
              <a:defRPr/>
            </a:pPr>
            <a:r>
              <a:rPr lang="es-ES" sz="1600" dirty="0" smtClean="0">
                <a:ea typeface="ＭＳ Ｐゴシック" pitchFamily="34" charset="-128"/>
              </a:rPr>
              <a:t>Parte B máximo 6 puntos.</a:t>
            </a:r>
          </a:p>
          <a:p>
            <a:pPr marL="457200" lvl="2" indent="-195263" eaLnBrk="1" hangingPunct="1">
              <a:defRPr/>
            </a:pPr>
            <a:r>
              <a:rPr lang="es-ES" sz="2000" u="sng" dirty="0" smtClean="0">
                <a:ea typeface="ＭＳ Ｐゴシック" pitchFamily="34" charset="-128"/>
              </a:rPr>
              <a:t>Superación</a:t>
            </a:r>
            <a:r>
              <a:rPr lang="es-ES" sz="2000" dirty="0" smtClean="0">
                <a:ea typeface="ＭＳ Ｐゴシック" pitchFamily="34" charset="-128"/>
              </a:rPr>
              <a:t> de la prueba: </a:t>
            </a:r>
          </a:p>
          <a:p>
            <a:pPr marL="1004887" lvl="4" indent="-285750" eaLnBrk="1" hangingPunct="1">
              <a:defRPr/>
            </a:pPr>
            <a:r>
              <a:rPr lang="es-ES" sz="1700" dirty="0" smtClean="0">
                <a:ea typeface="ＭＳ Ｐゴシック" pitchFamily="34" charset="-128"/>
              </a:rPr>
              <a:t>puntuación mínima en cada parte del 25% de la puntuación asignada a cada una de ellas,</a:t>
            </a:r>
          </a:p>
          <a:p>
            <a:pPr marL="1004887" lvl="4" indent="-285750" eaLnBrk="1" hangingPunct="1">
              <a:defRPr/>
            </a:pPr>
            <a:r>
              <a:rPr lang="es-ES" sz="1700" dirty="0" smtClean="0">
                <a:ea typeface="ＭＳ Ｐゴシック" pitchFamily="34" charset="-128"/>
              </a:rPr>
              <a:t>puntuación total igual o superior de 5 puntos: resultado de la suma de las puntuaciones de las dos partes de la prueba.</a:t>
            </a:r>
          </a:p>
          <a:p>
            <a:pPr marL="1062037" lvl="4" indent="-342900" eaLnBrk="1" hangingPunct="1">
              <a:defRPr/>
            </a:pPr>
            <a:endParaRPr lang="es-ES" dirty="0" smtClean="0">
              <a:ea typeface="ＭＳ Ｐゴシック" pitchFamily="34" charset="-128"/>
            </a:endParaRPr>
          </a:p>
          <a:p>
            <a:pPr lvl="2" eaLnBrk="1" hangingPunct="1">
              <a:buFont typeface="Arial" panose="020B0604020202020204" pitchFamily="34" charset="0"/>
              <a:buNone/>
              <a:defRPr/>
            </a:pPr>
            <a:endParaRPr lang="es-ES" sz="2000" dirty="0" smtClean="0">
              <a:ea typeface="ＭＳ Ｐゴシック" pitchFamily="34" charset="-128"/>
            </a:endParaRPr>
          </a:p>
          <a:p>
            <a:pPr lvl="2" eaLnBrk="1" hangingPunct="1">
              <a:defRPr/>
            </a:pPr>
            <a:endParaRPr lang="es-ES" sz="2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4822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DAAC2-8AB0-4738-A936-C1F4D2231F22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195263" eaLnBrk="1" hangingPunct="1">
              <a:buFont typeface="Arial" panose="020B0604020202020204" pitchFamily="34" charset="0"/>
              <a:buNone/>
              <a:defRPr/>
            </a:pPr>
            <a:r>
              <a:rPr lang="es-ES" b="1" dirty="0" smtClean="0">
                <a:solidFill>
                  <a:srgbClr val="604A7B"/>
                </a:solidFill>
                <a:ea typeface="ＭＳ Ｐゴシック" pitchFamily="34" charset="-128"/>
              </a:rPr>
              <a:t>Notas</a:t>
            </a:r>
            <a:r>
              <a:rPr lang="es-ES" b="1" dirty="0">
                <a:solidFill>
                  <a:srgbClr val="604A7B"/>
                </a:solidFill>
                <a:ea typeface="ＭＳ Ｐゴシック" pitchFamily="34" charset="-128"/>
              </a:rPr>
              <a:t>: </a:t>
            </a:r>
            <a:r>
              <a:rPr lang="es-ES" b="1" dirty="0" smtClean="0">
                <a:solidFill>
                  <a:srgbClr val="604A7B"/>
                </a:solidFill>
                <a:ea typeface="ＭＳ Ｐゴシック" pitchFamily="34" charset="-128"/>
              </a:rPr>
              <a:t>Publicación y reclamación.</a:t>
            </a:r>
            <a:endParaRPr lang="es-ES" b="1" dirty="0">
              <a:solidFill>
                <a:srgbClr val="604A7B"/>
              </a:solidFill>
              <a:ea typeface="ＭＳ Ｐゴシック" pitchFamily="34" charset="-128"/>
            </a:endParaRPr>
          </a:p>
          <a:p>
            <a:pPr marL="457200" lvl="2" indent="-195263" eaLnBrk="1" hangingPunct="1">
              <a:defRPr/>
            </a:pPr>
            <a:r>
              <a:rPr lang="es-ES" sz="2000" dirty="0">
                <a:ea typeface="ＭＳ Ｐゴシック" pitchFamily="34" charset="-128"/>
              </a:rPr>
              <a:t>Los tribunales </a:t>
            </a:r>
            <a:r>
              <a:rPr lang="es-ES" sz="2000" dirty="0" smtClean="0">
                <a:ea typeface="ＭＳ Ｐゴシック" pitchFamily="34" charset="-128"/>
              </a:rPr>
              <a:t>expondrán:</a:t>
            </a:r>
          </a:p>
          <a:p>
            <a:pPr marL="914400" lvl="3" indent="-195263" eaLnBrk="1" hangingPunct="1">
              <a:defRPr/>
            </a:pPr>
            <a:r>
              <a:rPr lang="es-ES" sz="1600" dirty="0">
                <a:ea typeface="ＭＳ Ｐゴシック" pitchFamily="34" charset="-128"/>
              </a:rPr>
              <a:t> las </a:t>
            </a:r>
            <a:r>
              <a:rPr lang="es-ES" sz="1600" b="1" u="sng" dirty="0">
                <a:ea typeface="ＭＳ Ｐゴシック" pitchFamily="34" charset="-128"/>
              </a:rPr>
              <a:t>notas de todos</a:t>
            </a:r>
            <a:r>
              <a:rPr lang="es-ES" sz="1600" u="sng" dirty="0">
                <a:ea typeface="ＭＳ Ｐゴシック" pitchFamily="34" charset="-128"/>
              </a:rPr>
              <a:t> </a:t>
            </a:r>
            <a:r>
              <a:rPr lang="es-ES" sz="1600" dirty="0">
                <a:ea typeface="ＭＳ Ｐゴシック" pitchFamily="34" charset="-128"/>
              </a:rPr>
              <a:t>los aspirantes presentados.</a:t>
            </a:r>
          </a:p>
          <a:p>
            <a:pPr marL="914400" lvl="3" indent="-195263" eaLnBrk="1" hangingPunct="1">
              <a:defRPr/>
            </a:pPr>
            <a:r>
              <a:rPr lang="es-ES" sz="1600" dirty="0" smtClean="0">
                <a:ea typeface="ＭＳ Ｐゴシック" pitchFamily="34" charset="-128"/>
              </a:rPr>
              <a:t> en </a:t>
            </a:r>
            <a:r>
              <a:rPr lang="es-ES" sz="1600" dirty="0">
                <a:ea typeface="ＭＳ Ｐゴシック" pitchFamily="34" charset="-128"/>
              </a:rPr>
              <a:t>las sedes, Portal de Educación, </a:t>
            </a:r>
            <a:r>
              <a:rPr lang="es-ES" sz="1600" dirty="0" smtClean="0">
                <a:ea typeface="ＭＳ Ｐゴシック" pitchFamily="34" charset="-128"/>
              </a:rPr>
              <a:t>Tablones de DDPPEE</a:t>
            </a:r>
          </a:p>
          <a:p>
            <a:pPr marL="914400" lvl="3" indent="-195263" eaLnBrk="1" hangingPunct="1">
              <a:defRPr/>
            </a:pPr>
            <a:endParaRPr lang="es-ES" sz="1600" dirty="0">
              <a:ea typeface="ＭＳ Ｐゴシック" pitchFamily="34" charset="-128"/>
            </a:endParaRPr>
          </a:p>
          <a:p>
            <a:pPr marL="457200" lvl="2" indent="-195263" eaLnBrk="1" hangingPunct="1">
              <a:defRPr/>
            </a:pPr>
            <a:r>
              <a:rPr lang="es-ES_tradnl" sz="2000" dirty="0" smtClean="0">
                <a:ea typeface="ＭＳ Ｐゴシック" pitchFamily="34" charset="-128"/>
              </a:rPr>
              <a:t>Reclamación </a:t>
            </a:r>
            <a:r>
              <a:rPr lang="es-ES_tradnl" sz="2000" dirty="0">
                <a:ea typeface="ＭＳ Ｐゴシック" pitchFamily="34" charset="-128"/>
              </a:rPr>
              <a:t>a las notas: 2 días.</a:t>
            </a:r>
          </a:p>
          <a:p>
            <a:pPr lvl="2" eaLnBrk="1" hangingPunct="1">
              <a:defRPr/>
            </a:pPr>
            <a:r>
              <a:rPr lang="es-ES_tradnl" sz="2000" dirty="0">
                <a:ea typeface="ＭＳ Ｐゴシック" pitchFamily="34" charset="-128"/>
              </a:rPr>
              <a:t>Se responde a través del Portal de Educación.</a:t>
            </a:r>
            <a:endParaRPr lang="es-ES" sz="2000" dirty="0">
              <a:ea typeface="ＭＳ Ｐゴシック" pitchFamily="34" charset="-128"/>
            </a:endParaRPr>
          </a:p>
          <a:p>
            <a:pPr>
              <a:defRPr/>
            </a:pPr>
            <a:endParaRPr lang="es-ES" sz="2000" dirty="0" smtClean="0"/>
          </a:p>
          <a:p>
            <a:pPr>
              <a:defRPr/>
            </a:pPr>
            <a:r>
              <a:rPr lang="es-ES" sz="2000" dirty="0" smtClean="0"/>
              <a:t>Todos estos documentos, están en el aplicativo informático </a:t>
            </a:r>
          </a:p>
          <a:p>
            <a:pPr>
              <a:defRPr/>
            </a:pPr>
            <a:r>
              <a:rPr lang="es-ES" sz="2000" dirty="0" smtClean="0"/>
              <a:t>Ver la Guía de documentación administrativa.</a:t>
            </a:r>
            <a:endParaRPr lang="es-ES" sz="2000" dirty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E4C23-4E03-48EC-A44C-AC57185C3099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683568" y="692696"/>
            <a:ext cx="3888432" cy="490537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algn="l"/>
            <a:r>
              <a:rPr lang="es-ES" altLang="es-ES_tradnl" sz="2800" b="1" dirty="0" smtClean="0">
                <a:solidFill>
                  <a:srgbClr val="5F5F5F"/>
                </a:solidFill>
              </a:rPr>
              <a:t>CALIFICACIÓN PRUEBA 1</a:t>
            </a:r>
          </a:p>
        </p:txBody>
      </p:sp>
      <p:sp>
        <p:nvSpPr>
          <p:cNvPr id="36870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97B860-4AE9-44E4-BCE5-351EC519DE2B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9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10194"/>
              </p:ext>
            </p:extLst>
          </p:nvPr>
        </p:nvGraphicFramePr>
        <p:xfrm>
          <a:off x="142875" y="1584325"/>
          <a:ext cx="8945563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Hoja de cálculo" r:id="rId5" imgW="10058400" imgH="5257800" progId="Excel.Sheet.8">
                  <p:embed/>
                </p:oleObj>
              </mc:Choice>
              <mc:Fallback>
                <p:oleObj name="Hoja de cálculo" r:id="rId5" imgW="10058400" imgH="5257800" progId="Excel.Sheet.8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584325"/>
                        <a:ext cx="8945563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384175" y="1557338"/>
            <a:ext cx="8651875" cy="4679950"/>
          </a:xfrm>
        </p:spPr>
        <p:txBody>
          <a:bodyPr/>
          <a:lstStyle/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s-ES" altLang="es-ES_tradnl" sz="2000" b="1" u="sng" dirty="0" smtClean="0">
                <a:ea typeface="ＭＳ Ｐゴシック" panose="020B0600070205080204" pitchFamily="34" charset="-128"/>
              </a:rPr>
              <a:t>2ª prueba: Aptitud pedagógica</a:t>
            </a:r>
            <a:r>
              <a:rPr lang="es-ES" altLang="es-ES_tradnl" sz="2000" b="1" dirty="0" smtClean="0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/>
            <a:r>
              <a:rPr lang="es-ES" altLang="es-ES_tradnl" sz="1800" u="sng" dirty="0" smtClean="0">
                <a:ea typeface="ＭＳ Ｐゴシック" panose="020B0600070205080204" pitchFamily="34" charset="-128"/>
              </a:rPr>
              <a:t>1ª parte: Programación didáctica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: de 15 a 30 unidades didácticas.</a:t>
            </a:r>
          </a:p>
          <a:p>
            <a:pPr lvl="3" eaLnBrk="1" hangingPunct="1"/>
            <a:r>
              <a:rPr lang="es-ES" altLang="es-ES_tradnl" sz="1600" dirty="0" smtClean="0">
                <a:ea typeface="ＭＳ Ｐゴシック" panose="020B0600070205080204" pitchFamily="34" charset="-128"/>
              </a:rPr>
              <a:t>Presentación</a:t>
            </a:r>
            <a:r>
              <a:rPr lang="es-ES" altLang="es-ES_tradnl" sz="1600" dirty="0">
                <a:ea typeface="ＭＳ Ｐゴシック" panose="020B0600070205080204" pitchFamily="34" charset="-128"/>
              </a:rPr>
              <a:t> </a:t>
            </a:r>
            <a:r>
              <a:rPr lang="es-ES" altLang="es-ES_tradnl" sz="1600" dirty="0" smtClean="0">
                <a:ea typeface="ＭＳ Ｐゴシック" panose="020B0600070205080204" pitchFamily="34" charset="-128"/>
              </a:rPr>
              <a:t>y defensa: </a:t>
            </a:r>
          </a:p>
          <a:p>
            <a:pPr lvl="4" eaLnBrk="1" hangingPunct="1"/>
            <a:r>
              <a:rPr lang="es-ES" altLang="es-ES_tradnl" sz="1600" dirty="0" smtClean="0">
                <a:ea typeface="ＭＳ Ｐゴシック" panose="020B0600070205080204" pitchFamily="34" charset="-128"/>
              </a:rPr>
              <a:t>2 copias, el mismo día de realizar esta 2ª prueba</a:t>
            </a:r>
          </a:p>
          <a:p>
            <a:pPr lvl="4" eaLnBrk="1" hangingPunct="1"/>
            <a:r>
              <a:rPr lang="es-ES" altLang="es-ES_tradnl" sz="1600" dirty="0" smtClean="0">
                <a:ea typeface="ＭＳ Ｐゴシック" panose="020B0600070205080204" pitchFamily="34" charset="-128"/>
              </a:rPr>
              <a:t>Solo los aprobados de la 1ª prueba</a:t>
            </a:r>
          </a:p>
          <a:p>
            <a:pPr lvl="4" eaLnBrk="1" hangingPunct="1"/>
            <a:r>
              <a:rPr lang="es-ES" altLang="es-ES_tradnl" sz="1600" dirty="0" smtClean="0">
                <a:ea typeface="ＭＳ Ｐゴシック" panose="020B0600070205080204" pitchFamily="34" charset="-128"/>
              </a:rPr>
              <a:t>Para un curso escolar</a:t>
            </a:r>
          </a:p>
          <a:p>
            <a:pPr lvl="4" eaLnBrk="1" hangingPunct="1"/>
            <a:r>
              <a:rPr lang="es-ES" altLang="es-ES_tradnl" sz="1600" dirty="0" smtClean="0">
                <a:ea typeface="ＭＳ Ｐゴシック" panose="020B0600070205080204" pitchFamily="34" charset="-128"/>
              </a:rPr>
              <a:t>PT/AL: Plan de apoyo anual para alumno/s de CEIP o CEE</a:t>
            </a:r>
          </a:p>
          <a:p>
            <a:pPr lvl="4" eaLnBrk="1" hangingPunct="1"/>
            <a:r>
              <a:rPr lang="es-ES" altLang="es-ES_tradnl" sz="1600" dirty="0" smtClean="0">
                <a:ea typeface="ＭＳ Ｐゴシック" panose="020B0600070205080204" pitchFamily="34" charset="-128"/>
              </a:rPr>
              <a:t>Ajustada a las características del apartado 7.2.2.b</a:t>
            </a:r>
          </a:p>
          <a:p>
            <a:pPr marL="1828800" lvl="4" indent="0" eaLnBrk="1" hangingPunct="1">
              <a:buNone/>
            </a:pPr>
            <a:r>
              <a:rPr lang="es-ES" altLang="es-ES_tradnl" sz="1600" dirty="0" smtClean="0">
                <a:ea typeface="ＭＳ Ｐゴシック" panose="020B0600070205080204" pitchFamily="34" charset="-128"/>
              </a:rPr>
              <a:t>- Si no se ajusta al </a:t>
            </a:r>
            <a:r>
              <a:rPr lang="es-ES" altLang="es-ES_tradnl" sz="1600" dirty="0" err="1" smtClean="0">
                <a:ea typeface="ＭＳ Ｐゴシック" panose="020B0600070205080204" pitchFamily="34" charset="-128"/>
              </a:rPr>
              <a:t>curriculo</a:t>
            </a:r>
            <a:r>
              <a:rPr lang="es-ES" altLang="es-ES_tradnl" sz="1600" dirty="0" smtClean="0">
                <a:ea typeface="ＭＳ Ｐゴシック" panose="020B0600070205080204" pitchFamily="34" charset="-128"/>
              </a:rPr>
              <a:t> de </a:t>
            </a:r>
            <a:r>
              <a:rPr lang="es-ES" altLang="es-ES_tradnl" sz="1600" dirty="0" err="1" smtClean="0">
                <a:ea typeface="ＭＳ Ｐゴシック" panose="020B0600070205080204" pitchFamily="34" charset="-128"/>
              </a:rPr>
              <a:t>CyL</a:t>
            </a:r>
            <a:r>
              <a:rPr lang="es-ES" altLang="es-ES_tradnl" sz="1600" dirty="0" smtClean="0">
                <a:ea typeface="ＭＳ Ｐゴシック" panose="020B0600070205080204" pitchFamily="34" charset="-128"/>
              </a:rPr>
              <a:t>= 0 puntos</a:t>
            </a:r>
          </a:p>
          <a:p>
            <a:pPr marL="1828800" lvl="4" indent="0" eaLnBrk="1" hangingPunct="1">
              <a:buNone/>
            </a:pPr>
            <a:r>
              <a:rPr lang="es-ES" altLang="es-ES_tradnl" sz="1600" dirty="0" smtClean="0">
                <a:ea typeface="ＭＳ Ｐゴシック" panose="020B0600070205080204" pitchFamily="34" charset="-128"/>
              </a:rPr>
              <a:t>- No presentada o incompleta: desiste de continuar.</a:t>
            </a:r>
          </a:p>
          <a:p>
            <a:pPr lvl="2" eaLnBrk="1" hangingPunct="1"/>
            <a:r>
              <a:rPr lang="es-ES" altLang="es-ES_tradnl" sz="1800" u="sng" dirty="0" smtClean="0">
                <a:ea typeface="ＭＳ Ｐゴシック" panose="020B0600070205080204" pitchFamily="34" charset="-128"/>
              </a:rPr>
              <a:t>2ª parte: Unidad didáctica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:</a:t>
            </a:r>
            <a:r>
              <a:rPr lang="es-ES" altLang="es-ES_tradnl" sz="2000" dirty="0" smtClean="0">
                <a:ea typeface="ＭＳ Ｐゴシック" panose="020B0600070205080204" pitchFamily="34" charset="-128"/>
              </a:rPr>
              <a:t> 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Preparación y exposición de 1 unidad didáctica.</a:t>
            </a:r>
          </a:p>
          <a:p>
            <a:pPr lvl="3" eaLnBrk="1" hangingPunct="1"/>
            <a:r>
              <a:rPr lang="es-ES" altLang="es-ES_tradnl" sz="1600" dirty="0" smtClean="0">
                <a:ea typeface="ＭＳ Ｐゴシック" panose="020B0600070205080204" pitchFamily="34" charset="-128"/>
              </a:rPr>
              <a:t>1 a elegir entre 3 por sorteo, por el propio aspirantes.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s-ES" altLang="es-ES_tradnl" sz="1800" dirty="0" smtClean="0">
                <a:ea typeface="ＭＳ Ｐゴシック" panose="020B0600070205080204" pitchFamily="34" charset="-128"/>
              </a:rPr>
              <a:t>Preparación: 1 hora máximo (</a:t>
            </a:r>
            <a:r>
              <a:rPr lang="es-ES" altLang="es-ES_tradnl" sz="1400" dirty="0" smtClean="0">
                <a:ea typeface="ＭＳ Ｐゴシック" panose="020B0600070205080204" pitchFamily="34" charset="-128"/>
              </a:rPr>
              <a:t>puede utilizar  material auxiliar)</a:t>
            </a:r>
            <a:endParaRPr lang="es-ES" altLang="es-ES_tradnl" sz="1200" dirty="0" smtClean="0">
              <a:ea typeface="ＭＳ Ｐゴシック" panose="020B0600070205080204" pitchFamily="34" charset="-128"/>
            </a:endParaRPr>
          </a:p>
          <a:p>
            <a:pPr lvl="2" eaLnBrk="1" hangingPunct="1"/>
            <a:endParaRPr lang="es-ES" altLang="es-ES_tradnl" sz="1600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8917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5B091A-494A-46F9-B49E-A4160A475464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CuadroTexto 1"/>
          <p:cNvSpPr txBox="1">
            <a:spLocks noChangeArrowheads="1"/>
          </p:cNvSpPr>
          <p:nvPr/>
        </p:nvSpPr>
        <p:spPr bwMode="auto">
          <a:xfrm>
            <a:off x="6311900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pic>
        <p:nvPicPr>
          <p:cNvPr id="38916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2088232"/>
          </a:xfrm>
        </p:spPr>
        <p:txBody>
          <a:bodyPr/>
          <a:lstStyle/>
          <a:p>
            <a:r>
              <a:rPr lang="es-ES" b="1" dirty="0" smtClean="0">
                <a:solidFill>
                  <a:srgbClr val="604A7B"/>
                </a:solidFill>
              </a:rPr>
              <a:t>Desarrollo de la 2ª prueba: </a:t>
            </a:r>
          </a:p>
          <a:p>
            <a:pPr lvl="1"/>
            <a:r>
              <a:rPr lang="es-ES" dirty="0" smtClean="0"/>
              <a:t>Defensa de la programación: 30 min. Máximo</a:t>
            </a:r>
          </a:p>
          <a:p>
            <a:pPr lvl="1"/>
            <a:r>
              <a:rPr lang="es-ES" dirty="0" smtClean="0"/>
              <a:t>Exposición de la unidad didáctica: 1 hora máximo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DADF-60BC-444F-B408-84D9E233B347}" type="slidenum">
              <a:rPr lang="es-ES" altLang="es-ES_tradnl" smtClean="0"/>
              <a:pPr/>
              <a:t>29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87655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contenido"/>
          <p:cNvSpPr>
            <a:spLocks noGrp="1"/>
          </p:cNvSpPr>
          <p:nvPr>
            <p:ph idx="1"/>
          </p:nvPr>
        </p:nvSpPr>
        <p:spPr>
          <a:xfrm>
            <a:off x="251520" y="2636838"/>
            <a:ext cx="8640960" cy="3240087"/>
          </a:xfrm>
        </p:spPr>
        <p:txBody>
          <a:bodyPr/>
          <a:lstStyle/>
          <a:p>
            <a:pPr marL="457200" lvl="1" indent="0" algn="r" eaLnBrk="1" hangingPunct="1">
              <a:buFont typeface="Arial" panose="020B0604020202020204" pitchFamily="34" charset="0"/>
              <a:buNone/>
              <a:defRPr/>
            </a:pPr>
            <a:r>
              <a:rPr lang="es-ES_tradnl" b="1" dirty="0" err="1" smtClean="0">
                <a:ea typeface="ＭＳ Ｐゴシック" pitchFamily="34" charset="-128"/>
              </a:rPr>
              <a:t>Viceconsejería</a:t>
            </a:r>
            <a:r>
              <a:rPr lang="es-ES_tradnl" b="1" dirty="0" smtClean="0">
                <a:ea typeface="ＭＳ Ｐゴシック" pitchFamily="34" charset="-128"/>
              </a:rPr>
              <a:t> de Función Pública y Gobierno Abierto </a:t>
            </a:r>
            <a:r>
              <a:rPr lang="es-ES_tradnl" sz="1800" dirty="0" smtClean="0">
                <a:ea typeface="ＭＳ Ｐゴシック" pitchFamily="34" charset="-128"/>
              </a:rPr>
              <a:t>(BOCYL, 9 de marzo de 2016)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dirty="0" smtClean="0">
                <a:ea typeface="ＭＳ Ｐゴシック" pitchFamily="34" charset="-128"/>
              </a:rPr>
              <a:t>TÍTULO I</a:t>
            </a:r>
            <a:r>
              <a:rPr lang="es-ES_tradnl" sz="3200" dirty="0" smtClean="0">
                <a:ea typeface="ＭＳ Ｐゴシック" pitchFamily="34" charset="-128"/>
              </a:rPr>
              <a:t>:</a:t>
            </a:r>
            <a:r>
              <a:rPr lang="es-ES_tradnl" sz="2400" dirty="0" smtClean="0">
                <a:ea typeface="ＭＳ Ｐゴシック" pitchFamily="34" charset="-128"/>
              </a:rPr>
              <a:t> </a:t>
            </a:r>
            <a:r>
              <a:rPr lang="es-ES_tradnl" sz="2400" i="1" dirty="0" smtClean="0">
                <a:ea typeface="ＭＳ Ｐゴシック" pitchFamily="34" charset="-128"/>
              </a:rPr>
              <a:t>PROCEDIMIENTO SELECTIVO DE INGRESO AL CUERPO DE MAESTROS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_tradnl" sz="2400" i="1" dirty="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dirty="0" smtClean="0">
                <a:ea typeface="ＭＳ Ｐゴシック" pitchFamily="34" charset="-128"/>
              </a:rPr>
              <a:t>TÍTULO II: </a:t>
            </a:r>
            <a:r>
              <a:rPr lang="es-ES_tradnl" sz="2400" i="1" dirty="0" smtClean="0">
                <a:ea typeface="ＭＳ Ｐゴシック" pitchFamily="34" charset="-128"/>
              </a:rPr>
              <a:t>ADQUISICIÓN DE NUEVAS ESPECIALIDADES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_tradnl" sz="2400" i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</p:txBody>
      </p:sp>
      <p:sp>
        <p:nvSpPr>
          <p:cNvPr id="5126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21EB26-B082-4A00-8C1E-80E6BC3E011F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893763" y="981075"/>
            <a:ext cx="7494587" cy="11525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200" dirty="0">
                <a:solidFill>
                  <a:schemeClr val="bg1"/>
                </a:solidFill>
                <a:ea typeface="ＭＳ Ｐゴシック" pitchFamily="34" charset="-128"/>
              </a:rPr>
              <a:t>Convocatoria de Oposiciones</a:t>
            </a:r>
          </a:p>
          <a:p>
            <a:pPr algn="ctr" eaLnBrk="1" hangingPunct="1">
              <a:defRPr/>
            </a:pPr>
            <a:r>
              <a:rPr lang="es-ES_tradnl" sz="3200" b="1" dirty="0">
                <a:solidFill>
                  <a:schemeClr val="bg1"/>
                </a:solidFill>
                <a:ea typeface="ＭＳ Ｐゴシック" pitchFamily="34" charset="-128"/>
              </a:rPr>
              <a:t>Cuerpo de Maestros</a:t>
            </a:r>
          </a:p>
        </p:txBody>
      </p:sp>
      <p:sp>
        <p:nvSpPr>
          <p:cNvPr id="5125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Marcador de contenido"/>
          <p:cNvSpPr>
            <a:spLocks noGrp="1"/>
          </p:cNvSpPr>
          <p:nvPr>
            <p:ph idx="1"/>
          </p:nvPr>
        </p:nvSpPr>
        <p:spPr>
          <a:xfrm>
            <a:off x="539750" y="1916832"/>
            <a:ext cx="8135938" cy="4176713"/>
          </a:xfrm>
        </p:spPr>
        <p:txBody>
          <a:bodyPr/>
          <a:lstStyle/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s-ES" altLang="es-ES_tradnl" sz="2400" b="1" u="sng" dirty="0" smtClean="0">
                <a:ea typeface="ＭＳ Ｐゴシック" panose="020B0600070205080204" pitchFamily="34" charset="-128"/>
              </a:rPr>
              <a:t>2ª prueba. Aptitud pedagógica: 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s-ES" altLang="es-ES_tradnl" sz="2400" dirty="0">
                <a:ea typeface="ＭＳ Ｐゴシック" panose="020B0600070205080204" pitchFamily="34" charset="-128"/>
              </a:rPr>
              <a:t>	</a:t>
            </a:r>
            <a:r>
              <a:rPr lang="es-ES" altLang="es-ES_tradnl" sz="2400" dirty="0" smtClean="0">
                <a:ea typeface="ＭＳ Ｐゴシック" panose="020B0600070205080204" pitchFamily="34" charset="-128"/>
              </a:rPr>
              <a:t>Programación + Unidad Didáctica:</a:t>
            </a:r>
            <a:r>
              <a:rPr lang="es-ES" altLang="es-ES_tradnl" sz="2400" b="1" u="sng" dirty="0" smtClean="0">
                <a:ea typeface="ＭＳ Ｐゴシック" panose="020B0600070205080204" pitchFamily="34" charset="-128"/>
              </a:rPr>
              <a:t> 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s-ES" altLang="es-ES_tradnl" sz="2400" b="1" dirty="0" smtClean="0">
                <a:ea typeface="ＭＳ Ｐゴシック" panose="020B0600070205080204" pitchFamily="34" charset="-128"/>
              </a:rPr>
              <a:t>Valoración y Superación:</a:t>
            </a:r>
          </a:p>
          <a:p>
            <a:pPr lvl="2" eaLnBrk="1" hangingPunct="1"/>
            <a:r>
              <a:rPr lang="es-ES" altLang="es-ES_tradnl" sz="1800" u="sng" dirty="0" smtClean="0">
                <a:ea typeface="ＭＳ Ｐゴシック" panose="020B0600070205080204" pitchFamily="34" charset="-128"/>
              </a:rPr>
              <a:t>Puntuación 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global y única: de 0 a 10 puntos, </a:t>
            </a:r>
          </a:p>
          <a:p>
            <a:pPr lvl="2" eaLnBrk="1" hangingPunct="1"/>
            <a:r>
              <a:rPr lang="es-ES" altLang="es-ES_tradnl" sz="1800" dirty="0" smtClean="0">
                <a:ea typeface="ＭＳ Ｐゴシック" panose="020B0600070205080204" pitchFamily="34" charset="-128"/>
              </a:rPr>
              <a:t>Aproximación hasta las diezmilésimas</a:t>
            </a:r>
          </a:p>
          <a:p>
            <a:pPr lvl="2" eaLnBrk="1" hangingPunct="1"/>
            <a:r>
              <a:rPr lang="es-ES" altLang="es-ES_tradnl" sz="1800" u="sng" dirty="0" smtClean="0">
                <a:ea typeface="ＭＳ Ｐゴシック" panose="020B0600070205080204" pitchFamily="34" charset="-128"/>
              </a:rPr>
              <a:t>Superación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 de la prueba: obtener 5 o más puntos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s-ES_tradnl" altLang="es-ES_tradnl" sz="2400" b="1" dirty="0" smtClean="0">
                <a:ea typeface="ＭＳ Ｐゴシック" panose="020B0600070205080204" pitchFamily="34" charset="-128"/>
              </a:rPr>
              <a:t>Publicación de notas: </a:t>
            </a:r>
            <a:endParaRPr lang="es-ES" altLang="es-ES_tradnl" sz="2400" b="1" dirty="0" smtClean="0">
              <a:ea typeface="ＭＳ Ｐゴシック" panose="020B0600070205080204" pitchFamily="34" charset="-128"/>
            </a:endParaRPr>
          </a:p>
          <a:p>
            <a:pPr lvl="2" eaLnBrk="1" hangingPunct="1">
              <a:buFontTx/>
              <a:buChar char="•"/>
            </a:pPr>
            <a:r>
              <a:rPr lang="es-ES" altLang="es-ES_tradnl" sz="1800" dirty="0" smtClean="0">
                <a:ea typeface="ＭＳ Ｐゴシック" panose="020B0600070205080204" pitchFamily="34" charset="-128"/>
              </a:rPr>
              <a:t>Los tribunales expondrán las notas de  todos los aspirantes presentados</a:t>
            </a:r>
          </a:p>
          <a:p>
            <a:pPr lvl="2" eaLnBrk="1" hangingPunct="1">
              <a:buFontTx/>
              <a:buChar char="•"/>
            </a:pPr>
            <a:r>
              <a:rPr lang="es-ES" altLang="es-ES_tradnl" sz="1800" dirty="0" smtClean="0">
                <a:ea typeface="ＭＳ Ｐゴシック" panose="020B0600070205080204" pitchFamily="34" charset="-128"/>
              </a:rPr>
              <a:t>Reclamación a las notas: 2 días</a:t>
            </a:r>
          </a:p>
          <a:p>
            <a:pPr lvl="2" eaLnBrk="1" hangingPunct="1">
              <a:buFontTx/>
              <a:buChar char="•"/>
            </a:pPr>
            <a:r>
              <a:rPr lang="es-ES_tradnl" altLang="es-ES_tradnl" sz="1800" dirty="0" smtClean="0">
                <a:ea typeface="ＭＳ Ｐゴシック" panose="020B0600070205080204" pitchFamily="34" charset="-128"/>
              </a:rPr>
              <a:t>Las reclamaciones serán respondidas a través del Portal de Educación.</a:t>
            </a:r>
            <a:endParaRPr lang="es-ES" altLang="es-ES_tradnl" sz="1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66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98F83-B179-400B-9730-5A1E2C7F33A9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0963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-396552" y="1412776"/>
            <a:ext cx="7632700" cy="713284"/>
          </a:xfrm>
        </p:spPr>
        <p:txBody>
          <a:bodyPr anchor="t"/>
          <a:lstStyle/>
          <a:p>
            <a:pPr algn="l" eaLnBrk="1" hangingPunct="1"/>
            <a:r>
              <a:rPr lang="es-ES_tradnl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	OPOSICIÓN:</a:t>
            </a:r>
            <a:endParaRPr lang="es-ES" altLang="es-ES_tradnl" sz="28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BAB7D8-7B31-438F-AF46-90077A24F824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573213"/>
            <a:ext cx="761365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683568" y="692696"/>
            <a:ext cx="3888432" cy="49053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altLang="es-ES_tradnl" sz="2800" b="1" dirty="0" smtClean="0">
                <a:solidFill>
                  <a:srgbClr val="5F5F5F"/>
                </a:solidFill>
              </a:rPr>
              <a:t>CALIFICACIÓN PRUEBA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893763" y="1630363"/>
            <a:ext cx="7051675" cy="792162"/>
          </a:xfrm>
        </p:spPr>
        <p:txBody>
          <a:bodyPr anchor="t"/>
          <a:lstStyle/>
          <a:p>
            <a:pPr algn="l" eaLnBrk="1" hangingPunct="1"/>
            <a:r>
              <a:rPr lang="es-ES_tradnl" altLang="es-ES_tradnl" sz="3200" b="1" u="sng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Desarrollo de la pruebas: citaciones</a:t>
            </a:r>
            <a:endParaRPr lang="es-ES" altLang="es-ES_tradnl" sz="2800" b="1" u="sng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>
          <a:xfrm>
            <a:off x="871538" y="2349500"/>
            <a:ext cx="7854950" cy="388778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s-ES" altLang="es-ES_tradnl" sz="1800" dirty="0" smtClean="0">
                <a:ea typeface="ＭＳ Ｐゴシック" panose="020B0600070205080204" pitchFamily="34" charset="-128"/>
              </a:rPr>
              <a:t>Celebración de las pruebas y citación de aspirantes:</a:t>
            </a:r>
          </a:p>
          <a:p>
            <a:pPr lvl="1" eaLnBrk="1" hangingPunct="1">
              <a:spcAft>
                <a:spcPts val="600"/>
              </a:spcAft>
            </a:pPr>
            <a:r>
              <a:rPr lang="es-ES" altLang="es-ES_tradnl" sz="1800" u="sng" dirty="0" smtClean="0">
                <a:ea typeface="ＭＳ Ｐゴシック" panose="020B0600070205080204" pitchFamily="34" charset="-128"/>
              </a:rPr>
              <a:t>1ª prueba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: anunciada por  DPE, Portal de Educación, 012, sede del tribunal, BOCYL.</a:t>
            </a:r>
          </a:p>
          <a:p>
            <a:pPr lvl="2" eaLnBrk="1" hangingPunct="1">
              <a:spcAft>
                <a:spcPts val="600"/>
              </a:spcAft>
            </a:pPr>
            <a:r>
              <a:rPr lang="es-ES_tradnl" altLang="es-ES_tradnl" sz="1800" dirty="0" smtClean="0">
                <a:ea typeface="ＭＳ Ｐゴシック" panose="020B0600070205080204" pitchFamily="34" charset="-128"/>
              </a:rPr>
              <a:t>Ejecución parte A y B.  Sesión única:  Citación colectiva y llamamiento único.</a:t>
            </a:r>
          </a:p>
          <a:p>
            <a:pPr lvl="2" eaLnBrk="1" hangingPunct="1">
              <a:spcAft>
                <a:spcPts val="600"/>
              </a:spcAft>
            </a:pPr>
            <a:r>
              <a:rPr lang="es-ES_tradnl" altLang="es-ES_tradnl" sz="1800" dirty="0" smtClean="0">
                <a:ea typeface="ＭＳ Ｐゴシック" panose="020B0600070205080204" pitchFamily="34" charset="-128"/>
              </a:rPr>
              <a:t>Lectura parte A y B: citación en grupos de aspirantes y llamamiento único.</a:t>
            </a:r>
            <a:endParaRPr lang="es-ES" altLang="es-ES_tradnl" sz="18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spcAft>
                <a:spcPts val="600"/>
              </a:spcAft>
            </a:pPr>
            <a:r>
              <a:rPr lang="es-ES" altLang="es-ES_tradnl" sz="1600" u="sng" dirty="0" smtClean="0">
                <a:ea typeface="ＭＳ Ｐゴシック" panose="020B0600070205080204" pitchFamily="34" charset="-128"/>
              </a:rPr>
              <a:t>2ª prueba y  restantes citaciones </a:t>
            </a:r>
            <a:r>
              <a:rPr lang="es-ES" altLang="es-ES_tradnl" sz="1600" dirty="0" smtClean="0">
                <a:ea typeface="ＭＳ Ｐゴシック" panose="020B0600070205080204" pitchFamily="34" charset="-128"/>
              </a:rPr>
              <a:t>se realizarán por los Tribunales (final  aptdo. 6.1) en la sede donde se realicen las pruebas (</a:t>
            </a:r>
            <a:r>
              <a:rPr lang="es-ES" altLang="es-ES_tradnl" sz="1400" dirty="0" smtClean="0">
                <a:ea typeface="ＭＳ Ｐゴシック" panose="020B0600070205080204" pitchFamily="34" charset="-128"/>
              </a:rPr>
              <a:t>antelación mínima de 24 h</a:t>
            </a:r>
            <a:r>
              <a:rPr lang="es-ES" altLang="es-ES_tradnl" sz="1600" dirty="0" smtClean="0">
                <a:ea typeface="ＭＳ Ｐゴシック" panose="020B0600070205080204" pitchFamily="34" charset="-128"/>
              </a:rPr>
              <a:t>) , en los tablones de las DPE y a modo informativo en el Portal de Educación.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es-ES" altLang="es-ES_tradnl" sz="1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3014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23F37F-55B4-4F8C-8705-9D0640D3F907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3012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2016224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altLang="es-ES_tradnl" sz="1800" dirty="0">
                <a:ea typeface="ＭＳ Ｐゴシック" panose="020B0600070205080204" pitchFamily="34" charset="-128"/>
              </a:rPr>
              <a:t>Orden de los 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aspirantes: </a:t>
            </a:r>
            <a:r>
              <a:rPr lang="es-ES" altLang="es-ES_tradnl" sz="1800" dirty="0">
                <a:ea typeface="ＭＳ Ｐゴシック" panose="020B0600070205080204" pitchFamily="34" charset="-128"/>
              </a:rPr>
              <a:t>se iniciará 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en el tribunal 1, alfabéticamente </a:t>
            </a:r>
            <a:r>
              <a:rPr lang="es-ES" altLang="es-ES_tradnl" sz="1800" dirty="0">
                <a:ea typeface="ＭＳ Ｐゴシック" panose="020B0600070205080204" pitchFamily="34" charset="-128"/>
              </a:rPr>
              <a:t>por aquellos cuyo primer apellido 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comienza </a:t>
            </a:r>
            <a:r>
              <a:rPr lang="es-ES" altLang="es-ES_tradnl" sz="1800" dirty="0">
                <a:ea typeface="ＭＳ Ｐゴシック" panose="020B0600070205080204" pitchFamily="34" charset="-128"/>
              </a:rPr>
              <a:t>por la letra 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resultado </a:t>
            </a:r>
            <a:r>
              <a:rPr lang="es-ES" altLang="es-ES_tradnl" sz="1800" dirty="0">
                <a:ea typeface="ＭＳ Ｐゴシック" panose="020B0600070205080204" pitchFamily="34" charset="-128"/>
              </a:rPr>
              <a:t>del sorteo </a:t>
            </a:r>
            <a:r>
              <a:rPr lang="es-ES" altLang="es-ES_tradnl" sz="18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_tradnl" sz="1800" dirty="0">
                <a:ea typeface="ＭＳ Ｐゴシック" panose="020B0600070205080204" pitchFamily="34" charset="-128"/>
              </a:rPr>
              <a:t>celebrado por la </a:t>
            </a:r>
            <a:r>
              <a:rPr lang="es-ES" altLang="es-ES_tradnl" sz="1800" dirty="0" err="1" smtClean="0">
                <a:ea typeface="ＭＳ Ｐゴシック" panose="020B0600070205080204" pitchFamily="34" charset="-128"/>
              </a:rPr>
              <a:t>Viceconsejería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  de Función Pública y Gobierno Abierto (BOCYL, 24 de febrero de 2016) para </a:t>
            </a:r>
            <a:r>
              <a:rPr lang="es-ES" altLang="es-ES_tradnl" sz="1800" dirty="0">
                <a:ea typeface="ＭＳ Ｐゴシック" panose="020B0600070205080204" pitchFamily="34" charset="-128"/>
              </a:rPr>
              <a:t>todas las pruebas selectivas de </a:t>
            </a:r>
            <a:r>
              <a:rPr lang="es-ES" altLang="es-ES_tradnl" sz="1800" dirty="0" smtClean="0">
                <a:ea typeface="ＭＳ Ｐゴシック" panose="020B0600070205080204" pitchFamily="34" charset="-128"/>
              </a:rPr>
              <a:t>2016: </a:t>
            </a:r>
          </a:p>
          <a:p>
            <a:pPr marL="400050" lvl="2" indent="0">
              <a:buNone/>
            </a:pPr>
            <a:r>
              <a:rPr lang="es-ES" altLang="es-ES_tradnl" sz="1400" dirty="0" smtClean="0">
                <a:ea typeface="ＭＳ Ｐゴシック" panose="020B0600070205080204" pitchFamily="34" charset="-128"/>
              </a:rPr>
              <a:t>			</a:t>
            </a:r>
            <a:r>
              <a:rPr lang="es-ES" altLang="es-ES_tradnl" dirty="0" smtClean="0">
                <a:ea typeface="ＭＳ Ｐゴシック" panose="020B0600070205080204" pitchFamily="34" charset="-128"/>
              </a:rPr>
              <a:t>Letra K.</a:t>
            </a:r>
            <a:endParaRPr lang="es-ES" altLang="es-ES_tradnl" dirty="0">
              <a:ea typeface="ＭＳ Ｐゴシック" panose="020B0600070205080204" pitchFamily="34" charset="-128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DADF-60BC-444F-B408-84D9E233B347}" type="slidenum">
              <a:rPr lang="es-ES" altLang="es-ES_tradnl" smtClean="0"/>
              <a:pPr/>
              <a:t>33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620956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B44CD9-B46D-43FC-8301-85E66997149E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196975"/>
            <a:ext cx="7651750" cy="647700"/>
          </a:xfr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DESARROLLO DE 1ª PRUEBA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771" name="3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C9E0FD-A950-407E-814E-83D292CCD54E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499521315"/>
              </p:ext>
            </p:extLst>
          </p:nvPr>
        </p:nvGraphicFramePr>
        <p:xfrm>
          <a:off x="1475656" y="1573212"/>
          <a:ext cx="7848872" cy="473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96982425"/>
              </p:ext>
            </p:extLst>
          </p:nvPr>
        </p:nvGraphicFramePr>
        <p:xfrm>
          <a:off x="1380005" y="4229716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2774" name="Imagen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0838" y="1844675"/>
            <a:ext cx="909637" cy="1328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Sesión</a:t>
            </a:r>
          </a:p>
          <a:p>
            <a:pPr algn="ctr" eaLnBrk="1" hangingPunct="1">
              <a:defRPr/>
            </a:pPr>
            <a:r>
              <a:rPr lang="es-ES" b="1" dirty="0"/>
              <a:t>única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50838" y="3789363"/>
            <a:ext cx="909637" cy="117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/>
              <a:t>Diferente</a:t>
            </a:r>
            <a:r>
              <a:rPr lang="es-ES" sz="1200" b="1" dirty="0"/>
              <a:t> </a:t>
            </a:r>
            <a:r>
              <a:rPr lang="es-ES" b="1" dirty="0"/>
              <a:t>sesión</a:t>
            </a:r>
          </a:p>
        </p:txBody>
      </p:sp>
      <p:grpSp>
        <p:nvGrpSpPr>
          <p:cNvPr id="32779" name="10 Grupo"/>
          <p:cNvGrpSpPr>
            <a:grpSpLocks/>
          </p:cNvGrpSpPr>
          <p:nvPr/>
        </p:nvGrpSpPr>
        <p:grpSpPr bwMode="auto">
          <a:xfrm>
            <a:off x="7097713" y="4100513"/>
            <a:ext cx="331787" cy="555625"/>
            <a:chOff x="4745204" y="2528084"/>
            <a:chExt cx="332338" cy="554054"/>
          </a:xfrm>
        </p:grpSpPr>
        <p:sp>
          <p:nvSpPr>
            <p:cNvPr id="13" name="12 Flecha abajo"/>
            <p:cNvSpPr/>
            <p:nvPr/>
          </p:nvSpPr>
          <p:spPr>
            <a:xfrm>
              <a:off x="4745204" y="2528084"/>
              <a:ext cx="332338" cy="55405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lecha abajo 4"/>
            <p:cNvSpPr/>
            <p:nvPr/>
          </p:nvSpPr>
          <p:spPr>
            <a:xfrm>
              <a:off x="4819940" y="2528084"/>
              <a:ext cx="182866" cy="471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560" tIns="35560" rIns="3556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800"/>
            </a:p>
          </p:txBody>
        </p:sp>
      </p:grpSp>
      <p:sp>
        <p:nvSpPr>
          <p:cNvPr id="15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C88117F-01F5-42E7-B245-701EB0ED7D07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" name="20 Diagrama"/>
          <p:cNvGraphicFramePr/>
          <p:nvPr/>
        </p:nvGraphicFramePr>
        <p:xfrm>
          <a:off x="871210" y="1487441"/>
          <a:ext cx="827279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1116619505"/>
              </p:ext>
            </p:extLst>
          </p:nvPr>
        </p:nvGraphicFramePr>
        <p:xfrm>
          <a:off x="1612702" y="4437112"/>
          <a:ext cx="6932811" cy="2894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480617" y="1529610"/>
            <a:ext cx="8064896" cy="432048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2ª PRUEBA </a:t>
            </a:r>
          </a:p>
        </p:txBody>
      </p:sp>
      <p:pic>
        <p:nvPicPr>
          <p:cNvPr id="39942" name="Imagen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39944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468D98-4F80-41DC-A51D-969F70B5B5AE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DESARROLLO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95288" y="2708275"/>
            <a:ext cx="8208962" cy="32400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</a:t>
            </a:r>
            <a:r>
              <a:rPr lang="es-ES_tradnl" sz="20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: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PROCEDIMIENTO SELECTIVO DE INGRESO AL CUERPO DE MAESTROS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Convocatoria, número de plazas y distribución provincial.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Participación.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Desarrollo del proceso selectivo.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ea typeface="ＭＳ Ｐゴシック" pitchFamily="34" charset="-128"/>
              </a:rPr>
              <a:t>Calificación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Órganos de selección.</a:t>
            </a:r>
            <a:endParaRPr lang="es-ES_tradnl" sz="16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II: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ADQUISICIÓN DE NUEVAS ESPECIALIDADES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_tradnl" sz="24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</p:txBody>
      </p:sp>
      <p:sp>
        <p:nvSpPr>
          <p:cNvPr id="4403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87454-2005-4005-91DD-35B6F710D11F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750" y="981075"/>
            <a:ext cx="8258175" cy="1008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400" b="1" dirty="0">
                <a:solidFill>
                  <a:schemeClr val="bg1"/>
                </a:solidFill>
                <a:ea typeface="ＭＳ Ｐゴシック" pitchFamily="34" charset="-128"/>
              </a:rPr>
              <a:t>INDICE</a:t>
            </a:r>
            <a:endParaRPr lang="es-ES" sz="4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750" y="3500438"/>
            <a:ext cx="7248525" cy="15192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i="1" dirty="0">
                <a:solidFill>
                  <a:schemeClr val="tx1"/>
                </a:solidFill>
                <a:ea typeface="ＭＳ Ｐゴシック" pitchFamily="34" charset="-128"/>
              </a:rPr>
              <a:t>Calificación</a:t>
            </a:r>
            <a:r>
              <a:rPr lang="es-ES_tradnl" sz="2000" b="1" i="1" dirty="0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45061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D34E43-46A4-425E-967B-D3D6AB77DCFC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21288"/>
            <a:ext cx="1224136" cy="6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redondeado 8"/>
          <p:cNvSpPr/>
          <p:nvPr/>
        </p:nvSpPr>
        <p:spPr>
          <a:xfrm>
            <a:off x="2483768" y="2060848"/>
            <a:ext cx="4608512" cy="1944216"/>
          </a:xfrm>
          <a:prstGeom prst="roundRect">
            <a:avLst>
              <a:gd name="adj" fmla="val 13142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2519772" y="2348880"/>
            <a:ext cx="4536504" cy="132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_tradnl" sz="4400" b="1" dirty="0" smtClean="0">
                <a:solidFill>
                  <a:srgbClr val="604A7B"/>
                </a:solidFill>
                <a:latin typeface="Calibri"/>
                <a:ea typeface="ＭＳ Ｐゴシック"/>
                <a:cs typeface="Calibri"/>
              </a:rPr>
              <a:t>Calificación del</a:t>
            </a:r>
            <a:endParaRPr lang="es-ES_tradnl" sz="4400" b="1" dirty="0">
              <a:solidFill>
                <a:srgbClr val="604A7B"/>
              </a:solidFill>
              <a:latin typeface="Calibri"/>
              <a:ea typeface="ＭＳ Ｐゴシック"/>
              <a:cs typeface="Calibri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ES_tradnl" sz="4400" b="1" dirty="0">
                <a:solidFill>
                  <a:srgbClr val="604A7B"/>
                </a:solidFill>
                <a:latin typeface="Calibri"/>
                <a:ea typeface="ＭＳ Ｐゴシック"/>
                <a:cs typeface="Calibri"/>
              </a:rPr>
              <a:t> proceso selectivo</a:t>
            </a:r>
            <a:endParaRPr lang="es-ES" sz="4400" dirty="0">
              <a:solidFill>
                <a:srgbClr val="604A7B"/>
              </a:solidFill>
              <a:latin typeface="Calibri"/>
              <a:ea typeface="ＭＳ Ｐゴシック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5CF69E-23DC-4E2E-AEAA-F5BF0F349660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6083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718425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CALIFICACIÓN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683568" y="692696"/>
            <a:ext cx="3888432" cy="49053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altLang="es-ES_tradnl" sz="2800" b="1" dirty="0" smtClean="0">
                <a:solidFill>
                  <a:srgbClr val="5F5F5F"/>
                </a:solidFill>
              </a:rPr>
              <a:t>FASE DE OPOSICIÓN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>
          <a:xfrm>
            <a:off x="508000" y="1557338"/>
            <a:ext cx="8415338" cy="669925"/>
          </a:xfrm>
        </p:spPr>
        <p:txBody>
          <a:bodyPr anchor="t"/>
          <a:lstStyle/>
          <a:p>
            <a:pPr algn="l" eaLnBrk="1" hangingPunct="1">
              <a:buFontTx/>
              <a:buBlip>
                <a:blip r:embed="rId2"/>
              </a:buBlip>
            </a:pPr>
            <a:r>
              <a:rPr lang="es-ES_tradnl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	FASE DE CONCURSO: baremo anexo V</a:t>
            </a:r>
            <a:endParaRPr lang="es-ES" altLang="es-ES_tradnl" sz="28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7107" name="2 Marcador de contenido"/>
          <p:cNvSpPr>
            <a:spLocks noGrp="1"/>
          </p:cNvSpPr>
          <p:nvPr>
            <p:ph idx="1"/>
          </p:nvPr>
        </p:nvSpPr>
        <p:spPr>
          <a:xfrm>
            <a:off x="468313" y="2205038"/>
            <a:ext cx="8424862" cy="385762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ea typeface="ＭＳ Ｐゴシック" panose="020B0600070205080204" pitchFamily="34" charset="-128"/>
              </a:rPr>
              <a:t>Serán baremados únicamente los aspirantes que hayan superado con nota superior a 5 la fase de oposición: 1ª y 2ª prueba.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ea typeface="ＭＳ Ｐゴシック" panose="020B0600070205080204" pitchFamily="34" charset="-128"/>
              </a:rPr>
              <a:t>Se valoran los méritos perfeccionados hasta la fecha de finalización del plazo de presentación de solicitudes: según anexo VI.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ea typeface="ＭＳ Ｐゴシック" panose="020B0600070205080204" pitchFamily="34" charset="-128"/>
              </a:rPr>
              <a:t>Órgano: Comisión de Valoración, compuesta por personal de la correspondiente DP.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ea typeface="ＭＳ Ｐゴシック" panose="020B0600070205080204" pitchFamily="34" charset="-128"/>
              </a:rPr>
              <a:t>Documentación (apartado </a:t>
            </a:r>
            <a:r>
              <a:rPr lang="es-ES" altLang="es-ES_tradnl" sz="1600" dirty="0" smtClean="0">
                <a:ea typeface="ＭＳ Ｐゴシック" panose="020B0600070205080204" pitchFamily="34" charset="-128"/>
              </a:rPr>
              <a:t> 3.7.2</a:t>
            </a:r>
            <a:r>
              <a:rPr lang="es-ES" altLang="es-ES_tradnl" sz="2000" dirty="0" smtClean="0">
                <a:ea typeface="ＭＳ Ｐゴシック" panose="020B0600070205080204" pitchFamily="34" charset="-128"/>
              </a:rPr>
              <a:t>.): la tiene la administración: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s-ES" altLang="es-ES_tradnl" sz="1600" dirty="0" smtClean="0">
                <a:ea typeface="ＭＳ Ｐゴシック" panose="020B0600070205080204" pitchFamily="34" charset="-128"/>
              </a:rPr>
              <a:t>Modalidad ordinaria: presentada toda con la solicitud.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s-ES" altLang="es-ES_tradnl" sz="1600" dirty="0" smtClean="0">
                <a:ea typeface="ＭＳ Ｐゴシック" panose="020B0600070205080204" pitchFamily="34" charset="-128"/>
              </a:rPr>
              <a:t>Modalidad simplificada: debe presentarse en el plazo de 3 días hábiles contados a partir del día siguiente a la publicación de notas de la primera prueba.</a:t>
            </a:r>
            <a:endParaRPr lang="es-ES" altLang="es-ES_tradnl" sz="1600" dirty="0" smtClean="0">
              <a:solidFill>
                <a:srgbClr val="FF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7110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F7346D-860F-4FE5-B93C-E980E8B38006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7108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CALIFICACIÓN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2349153"/>
            <a:ext cx="8208962" cy="3240087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ea typeface="ＭＳ Ｐゴシック" pitchFamily="34" charset="-128"/>
              </a:rPr>
              <a:t>TÍTULO I</a:t>
            </a:r>
            <a:r>
              <a:rPr lang="es-ES_tradnl" sz="2000" b="1" dirty="0" smtClean="0">
                <a:ea typeface="ＭＳ Ｐゴシック" pitchFamily="34" charset="-128"/>
              </a:rPr>
              <a:t>:</a:t>
            </a:r>
            <a:r>
              <a:rPr lang="es-ES_tradnl" sz="1600" b="1" dirty="0" smtClean="0">
                <a:ea typeface="ＭＳ Ｐゴシック" pitchFamily="34" charset="-128"/>
              </a:rPr>
              <a:t> </a:t>
            </a:r>
            <a:r>
              <a:rPr lang="es-ES_tradnl" sz="1600" b="1" i="1" dirty="0" smtClean="0">
                <a:ea typeface="ＭＳ Ｐゴシック" pitchFamily="34" charset="-128"/>
              </a:rPr>
              <a:t>PROCEDIMIENTO SELECTIVO DE INGRESO AL CUERPO DE MAESTROS</a:t>
            </a:r>
          </a:p>
          <a:p>
            <a:pPr marL="1765300" eaLnBrk="1" hangingPunct="1">
              <a:defRPr/>
            </a:pPr>
            <a:r>
              <a:rPr lang="es-ES_tradnl" sz="2000" b="1" i="1" dirty="0" smtClean="0">
                <a:ea typeface="ＭＳ Ｐゴシック" pitchFamily="34" charset="-128"/>
              </a:rPr>
              <a:t>Convocatoria, número de plazas y distribución provincial.</a:t>
            </a:r>
          </a:p>
          <a:p>
            <a:pPr marL="1765300" eaLnBrk="1" hangingPunct="1">
              <a:defRPr/>
            </a:pPr>
            <a:r>
              <a:rPr lang="es-ES_tradnl" sz="2000" b="1" i="1" dirty="0" smtClean="0">
                <a:ea typeface="ＭＳ Ｐゴシック" pitchFamily="34" charset="-128"/>
              </a:rPr>
              <a:t>Participación.</a:t>
            </a:r>
          </a:p>
          <a:p>
            <a:pPr marL="1765300" eaLnBrk="1" hangingPunct="1">
              <a:defRPr/>
            </a:pPr>
            <a:r>
              <a:rPr lang="es-ES_tradnl" sz="2000" b="1" i="1" dirty="0" smtClean="0">
                <a:ea typeface="ＭＳ Ｐゴシック" pitchFamily="34" charset="-128"/>
              </a:rPr>
              <a:t>Desarrollo del proceso selectivo.</a:t>
            </a:r>
          </a:p>
          <a:p>
            <a:pPr marL="1765300" eaLnBrk="1" hangingPunct="1">
              <a:defRPr/>
            </a:pPr>
            <a:r>
              <a:rPr lang="es-ES_tradnl" sz="2000" b="1" i="1" dirty="0" smtClean="0">
                <a:ea typeface="ＭＳ Ｐゴシック" pitchFamily="34" charset="-128"/>
              </a:rPr>
              <a:t>Calificación</a:t>
            </a:r>
          </a:p>
          <a:p>
            <a:pPr marL="1765300" eaLnBrk="1" hangingPunct="1">
              <a:defRPr/>
            </a:pPr>
            <a:r>
              <a:rPr lang="es-ES_tradnl" sz="2000" b="1" i="1" dirty="0" smtClean="0">
                <a:ea typeface="ＭＳ Ｐゴシック" pitchFamily="34" charset="-128"/>
              </a:rPr>
              <a:t>Órganos de selección.</a:t>
            </a:r>
          </a:p>
          <a:p>
            <a:pPr marL="1765300" eaLnBrk="1" hangingPunct="1">
              <a:defRPr/>
            </a:pPr>
            <a:endParaRPr lang="es-ES_tradnl" sz="1600" b="1" i="1" dirty="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ea typeface="ＭＳ Ｐゴシック" pitchFamily="34" charset="-128"/>
              </a:rPr>
              <a:t>TÍTULO II: </a:t>
            </a:r>
            <a:r>
              <a:rPr lang="es-ES_tradnl" sz="1600" b="1" i="1" dirty="0" smtClean="0">
                <a:ea typeface="ＭＳ Ｐゴシック" pitchFamily="34" charset="-128"/>
              </a:rPr>
              <a:t>ADQUISICIÓN DE NUEVAS ESPECIALIDADES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_tradnl" sz="2400" b="1" i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</p:txBody>
      </p:sp>
      <p:sp>
        <p:nvSpPr>
          <p:cNvPr id="307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BCA90F-5FEA-4E3D-B7EA-2743BE5DBC31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Rectángulo redondeado"/>
          <p:cNvSpPr/>
          <p:nvPr/>
        </p:nvSpPr>
        <p:spPr>
          <a:xfrm>
            <a:off x="2375756" y="1268760"/>
            <a:ext cx="4392489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400" b="1" dirty="0" smtClean="0">
                <a:solidFill>
                  <a:schemeClr val="bg1"/>
                </a:solidFill>
                <a:ea typeface="ＭＳ Ｐゴシック" pitchFamily="34" charset="-128"/>
              </a:rPr>
              <a:t>ÍNDICE</a:t>
            </a:r>
            <a:endParaRPr lang="es-ES" sz="4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Marcador de contenido"/>
          <p:cNvSpPr>
            <a:spLocks noGrp="1"/>
          </p:cNvSpPr>
          <p:nvPr>
            <p:ph idx="1"/>
          </p:nvPr>
        </p:nvSpPr>
        <p:spPr>
          <a:xfrm>
            <a:off x="468313" y="2492375"/>
            <a:ext cx="8064500" cy="3313113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400" dirty="0" smtClean="0">
                <a:ea typeface="ＭＳ Ｐゴシック" panose="020B0600070205080204" pitchFamily="34" charset="-128"/>
              </a:rPr>
              <a:t>Máximo 10 puntos según el Baremo.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400" dirty="0" smtClean="0">
                <a:ea typeface="ＭＳ Ｐゴシック" panose="020B0600070205080204" pitchFamily="34" charset="-128"/>
              </a:rPr>
              <a:t>Puntuación provisional: tablones de las DDPP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400" dirty="0" smtClean="0">
                <a:ea typeface="ＭＳ Ｐゴシック" panose="020B0600070205080204" pitchFamily="34" charset="-128"/>
              </a:rPr>
              <a:t>Reclamaciones y alegaciones: plazo de 2 días hábiles.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400" dirty="0" smtClean="0">
                <a:ea typeface="ＭＳ Ｐゴシック" panose="020B0600070205080204" pitchFamily="34" charset="-128"/>
              </a:rPr>
              <a:t>Puntuación definitiva: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ea typeface="ＭＳ Ｐゴシック" panose="020B0600070205080204" pitchFamily="34" charset="-128"/>
              </a:rPr>
              <a:t>se hará pública el mismo día de la publicación de las listas de notas definitivas de la fase de concurso.</a:t>
            </a:r>
          </a:p>
        </p:txBody>
      </p:sp>
      <p:sp>
        <p:nvSpPr>
          <p:cNvPr id="48134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91A5DD-F2DD-400E-8FC1-8F35D10CD105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8132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CALIFICACIÓN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508000" y="1772816"/>
            <a:ext cx="84153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buFontTx/>
              <a:buBlip>
                <a:blip r:embed="rId3"/>
              </a:buBlip>
            </a:pPr>
            <a:r>
              <a:rPr lang="es-ES_tradnl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	FASE DE CONCURSO</a:t>
            </a:r>
            <a:endParaRPr lang="es-ES" altLang="es-ES_tradnl" sz="28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579438" y="1676400"/>
            <a:ext cx="8218487" cy="47926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ES" sz="2000" b="1" i="1" dirty="0" smtClean="0">
                <a:solidFill>
                  <a:srgbClr val="604A7B"/>
                </a:solidFill>
              </a:rPr>
              <a:t>DOCUMENTACIÓN DE MÉRITOS DE FASE DE CONCURSO</a:t>
            </a:r>
          </a:p>
          <a:p>
            <a:pPr>
              <a:defRPr/>
            </a:pPr>
            <a:r>
              <a:rPr lang="es-ES" sz="2000" b="1" dirty="0" smtClean="0"/>
              <a:t>A efectos de simplificación documental y según modalidad elegida en la participación de </a:t>
            </a:r>
            <a:r>
              <a:rPr lang="es-ES" sz="2000" b="1" dirty="0" err="1" smtClean="0"/>
              <a:t>baremación</a:t>
            </a:r>
            <a:r>
              <a:rPr lang="es-ES" sz="2000" b="1" dirty="0" smtClean="0"/>
              <a:t> de méritos de interinos (aptdo. 3.4.3):</a:t>
            </a:r>
          </a:p>
          <a:p>
            <a:pPr lvl="1">
              <a:buFontTx/>
              <a:buChar char="•"/>
              <a:defRPr/>
            </a:pPr>
            <a:r>
              <a:rPr lang="es-ES" sz="1800" b="1" dirty="0" smtClean="0"/>
              <a:t>No deben aportar documentación:</a:t>
            </a:r>
          </a:p>
          <a:p>
            <a:pPr lvl="3">
              <a:defRPr/>
            </a:pPr>
            <a:r>
              <a:rPr lang="es-ES_tradnl" sz="1400" dirty="0" smtClean="0"/>
              <a:t>Los aspirantes que hayan elegido modalidad ordinaria respecto de apartados A) y C) del baremo en </a:t>
            </a:r>
            <a:r>
              <a:rPr lang="es-ES_tradnl" sz="1400" dirty="0" err="1" smtClean="0"/>
              <a:t>baremación</a:t>
            </a:r>
            <a:r>
              <a:rPr lang="es-ES_tradnl" sz="1400" dirty="0" smtClean="0"/>
              <a:t> de interinos,</a:t>
            </a:r>
          </a:p>
          <a:p>
            <a:pPr lvl="3">
              <a:defRPr/>
            </a:pPr>
            <a:r>
              <a:rPr lang="es-ES_tradnl" sz="1400" dirty="0" smtClean="0"/>
              <a:t>Los aspirantes que no estén en listas de interinos de 2013 y se hayan presentado en 2016,</a:t>
            </a:r>
          </a:p>
          <a:p>
            <a:pPr lvl="1">
              <a:buFontTx/>
              <a:buChar char="•"/>
              <a:defRPr/>
            </a:pPr>
            <a:r>
              <a:rPr lang="es-ES" sz="1800" b="1" dirty="0" smtClean="0"/>
              <a:t>Deben aportar la documentación completa de alguno de los apartados:</a:t>
            </a:r>
          </a:p>
          <a:p>
            <a:pPr lvl="2">
              <a:buFontTx/>
              <a:buChar char="•"/>
              <a:defRPr/>
            </a:pPr>
            <a:r>
              <a:rPr lang="es-ES" sz="1600" dirty="0" smtClean="0"/>
              <a:t>Si opta por </a:t>
            </a:r>
            <a:r>
              <a:rPr lang="es-ES" sz="1600" dirty="0" err="1"/>
              <a:t>baremación</a:t>
            </a:r>
            <a:r>
              <a:rPr lang="es-ES" sz="1600" dirty="0"/>
              <a:t> </a:t>
            </a:r>
            <a:r>
              <a:rPr lang="es-ES" sz="1600" dirty="0" smtClean="0"/>
              <a:t>simplificada en el apartado A) </a:t>
            </a:r>
            <a:r>
              <a:rPr lang="es-ES" sz="1600" b="1" dirty="0" smtClean="0"/>
              <a:t>o</a:t>
            </a:r>
            <a:r>
              <a:rPr lang="es-ES" sz="1600" dirty="0" smtClean="0"/>
              <a:t> C),  debe presentar documentación completa del apartado que fue objeto de bar. simplificada.</a:t>
            </a:r>
          </a:p>
          <a:p>
            <a:pPr lvl="1">
              <a:buFontTx/>
              <a:buChar char="•"/>
              <a:defRPr/>
            </a:pPr>
            <a:r>
              <a:rPr lang="es-ES" sz="1800" b="1" dirty="0" smtClean="0"/>
              <a:t>Deben aportar toda la documentación: </a:t>
            </a:r>
          </a:p>
          <a:p>
            <a:pPr lvl="2">
              <a:buFontTx/>
              <a:buChar char="•"/>
              <a:defRPr/>
            </a:pPr>
            <a:r>
              <a:rPr lang="es-ES" sz="1600" dirty="0" smtClean="0"/>
              <a:t>Quien elija modalidad simplificada en A) </a:t>
            </a:r>
            <a:r>
              <a:rPr lang="es-ES" sz="1600" b="1" dirty="0" smtClean="0"/>
              <a:t>y</a:t>
            </a:r>
            <a:r>
              <a:rPr lang="es-ES" sz="1600" dirty="0" smtClean="0"/>
              <a:t> C).</a:t>
            </a:r>
          </a:p>
          <a:p>
            <a:pPr lvl="2">
              <a:buFontTx/>
              <a:buChar char="•"/>
              <a:defRPr/>
            </a:pPr>
            <a:r>
              <a:rPr lang="es-ES" sz="1600" dirty="0" smtClean="0"/>
              <a:t>Quien no haya presentado solicitud de </a:t>
            </a:r>
            <a:r>
              <a:rPr lang="es-ES" sz="1600" dirty="0" err="1" smtClean="0"/>
              <a:t>baremación</a:t>
            </a:r>
            <a:r>
              <a:rPr lang="es-ES" sz="1600" dirty="0" smtClean="0"/>
              <a:t> de interinos en 2016.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s-ES" sz="1600" dirty="0" smtClean="0"/>
              <a:t>Acompañado de Anexo VII: Declaración responsable de la documentación aportada</a:t>
            </a:r>
            <a:r>
              <a:rPr lang="es-ES" sz="1800" dirty="0" smtClean="0"/>
              <a:t>.</a:t>
            </a:r>
          </a:p>
          <a:p>
            <a:pPr lvl="3">
              <a:defRPr/>
            </a:pPr>
            <a:endParaRPr lang="es-ES" sz="1600" dirty="0" smtClean="0">
              <a:solidFill>
                <a:schemeClr val="accent2"/>
              </a:solidFill>
            </a:endParaRPr>
          </a:p>
          <a:p>
            <a:pPr lvl="2">
              <a:buFontTx/>
              <a:buChar char="•"/>
              <a:defRPr/>
            </a:pPr>
            <a:endParaRPr lang="es-ES" sz="1800" b="1" dirty="0" smtClean="0"/>
          </a:p>
        </p:txBody>
      </p:sp>
      <p:sp>
        <p:nvSpPr>
          <p:cNvPr id="49155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B07B97-53DB-4C64-AF66-4BEB6C6593CC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9156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7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CALIFICACIÓN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Marcador de contenido"/>
          <p:cNvSpPr>
            <a:spLocks noGrp="1"/>
          </p:cNvSpPr>
          <p:nvPr>
            <p:ph idx="1"/>
          </p:nvPr>
        </p:nvSpPr>
        <p:spPr>
          <a:xfrm>
            <a:off x="323850" y="1916113"/>
            <a:ext cx="8229600" cy="4525962"/>
          </a:xfrm>
        </p:spPr>
        <p:txBody>
          <a:bodyPr/>
          <a:lstStyle/>
          <a:p>
            <a:r>
              <a:rPr lang="es-ES" altLang="es-ES_tradnl" smtClean="0">
                <a:solidFill>
                  <a:schemeClr val="tx2"/>
                </a:solidFill>
              </a:rPr>
              <a:t>Solo para aspirantes que participen por la especialidad de EF, si se posee, deben adjuntar la Calificación de deportista de alto nivel.</a:t>
            </a:r>
          </a:p>
        </p:txBody>
      </p:sp>
      <p:sp>
        <p:nvSpPr>
          <p:cNvPr id="50179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E3E13D-710A-4357-9D37-D774A17F3A73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CALIFICACIÓN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51204" name="1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70F4CB-70B2-4508-AEDA-A675501BC976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484188" y="2708920"/>
            <a:ext cx="80482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_tradnl" sz="2800" dirty="0">
                <a:solidFill>
                  <a:srgbClr val="5F5F5F"/>
                </a:solidFill>
                <a:latin typeface="Calibri"/>
                <a:cs typeface="Calibri"/>
              </a:rPr>
              <a:t>Esta documentación,  se debe aportar en el </a:t>
            </a:r>
            <a:r>
              <a:rPr lang="es-ES" altLang="es-ES_tradnl" sz="28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plazo de 3 días</a:t>
            </a:r>
            <a:r>
              <a:rPr lang="es-ES" altLang="es-ES_tradnl" sz="2800" dirty="0">
                <a:solidFill>
                  <a:srgbClr val="5F5F5F"/>
                </a:solidFill>
                <a:latin typeface="Calibri"/>
                <a:cs typeface="Calibri"/>
              </a:rPr>
              <a:t> hábiles contados a partir del siguiente a la publicación de los listados de aspirantes que la han superado la 1ª prueba.</a:t>
            </a:r>
          </a:p>
        </p:txBody>
      </p:sp>
      <p:sp>
        <p:nvSpPr>
          <p:cNvPr id="51206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216B7-54E7-4470-8540-6A707452A5CB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CALIFICACIÓN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893763" y="1484313"/>
            <a:ext cx="6645275" cy="1143000"/>
          </a:xfrm>
        </p:spPr>
        <p:txBody>
          <a:bodyPr/>
          <a:lstStyle/>
          <a:p>
            <a:pPr>
              <a:defRPr/>
            </a:pP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Oposición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+ Concurso </a:t>
            </a:r>
          </a:p>
        </p:txBody>
      </p:sp>
      <p:sp>
        <p:nvSpPr>
          <p:cNvPr id="52227" name="2 Marcador de contenido"/>
          <p:cNvSpPr>
            <a:spLocks noGrp="1"/>
          </p:cNvSpPr>
          <p:nvPr>
            <p:ph idx="1"/>
          </p:nvPr>
        </p:nvSpPr>
        <p:spPr>
          <a:xfrm>
            <a:off x="384175" y="2519363"/>
            <a:ext cx="8229600" cy="360045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400" smtClean="0">
                <a:ea typeface="ＭＳ Ｐゴシック" panose="020B0600070205080204" pitchFamily="34" charset="-128"/>
              </a:rPr>
              <a:t>Puntuación global / Nota final: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s-ES" altLang="es-ES_tradnl" smtClean="0">
                <a:ea typeface="ＭＳ Ｐゴシック" panose="020B0600070205080204" pitchFamily="34" charset="-128"/>
              </a:rPr>
              <a:t>Ponderación:  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s-ES" altLang="es-ES_tradnl" b="1" smtClean="0">
                <a:ea typeface="ＭＳ Ｐゴシック" panose="020B0600070205080204" pitchFamily="34" charset="-128"/>
              </a:rPr>
              <a:t>2/3 fase de  oposición +  1/3 la fase de concurso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s-ES" altLang="es-ES_tradnl" sz="2400" smtClean="0">
                <a:ea typeface="ＭＳ Ｐゴシック" panose="020B0600070205080204" pitchFamily="34" charset="-128"/>
              </a:rPr>
              <a:t>Seleccionados y aptos: </a:t>
            </a:r>
          </a:p>
          <a:p>
            <a:pPr lvl="2" algn="just" eaLnBrk="1" hangingPunct="1">
              <a:buFont typeface="Wingdings" panose="05000000000000000000" pitchFamily="2" charset="2"/>
              <a:buChar char="§"/>
            </a:pPr>
            <a:r>
              <a:rPr lang="es-ES" altLang="es-ES_tradnl" sz="2000" smtClean="0">
                <a:ea typeface="ＭＳ Ｐゴシック" panose="020B0600070205080204" pitchFamily="34" charset="-128"/>
              </a:rPr>
              <a:t>Lo superan los aspirantes cuya puntuación global (</a:t>
            </a:r>
            <a:r>
              <a:rPr lang="es-ES" altLang="es-ES_tradnl" sz="1200" smtClean="0">
                <a:ea typeface="ＭＳ Ｐゴシック" panose="020B0600070205080204" pitchFamily="34" charset="-128"/>
              </a:rPr>
              <a:t>la suma de la puntuación en ambas fases ya ponderadas</a:t>
            </a:r>
            <a:r>
              <a:rPr lang="es-ES" altLang="es-ES_tradnl" sz="2000" smtClean="0">
                <a:ea typeface="ＭＳ Ｐゴシック" panose="020B0600070205080204" pitchFamily="34" charset="-128"/>
              </a:rPr>
              <a:t>) tiene un número de orden igual o menor que el número de plazas convocadas en la correspondiente especialidad y turno.</a:t>
            </a:r>
          </a:p>
          <a:p>
            <a:endParaRPr lang="es-ES" altLang="es-ES_tradnl" smtClean="0"/>
          </a:p>
        </p:txBody>
      </p:sp>
      <p:sp>
        <p:nvSpPr>
          <p:cNvPr id="52230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CE2334-05B3-4E23-ABCF-A89875360DE2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2228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CALIFICACIÓN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>
          <a:xfrm>
            <a:off x="315913" y="1516063"/>
            <a:ext cx="8229600" cy="1143000"/>
          </a:xfrm>
        </p:spPr>
        <p:txBody>
          <a:bodyPr/>
          <a:lstStyle/>
          <a:p>
            <a:r>
              <a:rPr lang="es-ES_tradnl" altLang="es-ES_tradnl" sz="1000" b="1" smtClean="0">
                <a:ea typeface="ＭＳ Ｐゴシック" panose="020B0600070205080204" pitchFamily="34" charset="-128"/>
              </a:rPr>
              <a:t>:</a:t>
            </a:r>
            <a:br>
              <a:rPr lang="es-ES_tradnl" altLang="es-ES_tradnl" sz="1000" b="1" smtClean="0">
                <a:ea typeface="ＭＳ Ｐゴシック" panose="020B0600070205080204" pitchFamily="34" charset="-128"/>
              </a:rPr>
            </a:br>
            <a:r>
              <a:rPr lang="es-ES_tradnl" altLang="es-ES_tradnl" sz="2800" b="1" smtClean="0">
                <a:ea typeface="ＭＳ Ｐゴシック" panose="020B0600070205080204" pitchFamily="34" charset="-128"/>
              </a:rPr>
              <a:t>	</a:t>
            </a:r>
            <a:r>
              <a:rPr lang="es-ES_tradnl" altLang="es-ES_tradnl" sz="2800" b="1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OPOSICIÓN + CONCURSO (ponderación) </a:t>
            </a:r>
            <a:br>
              <a:rPr lang="es-ES_tradnl" altLang="es-ES_tradnl" sz="2800" b="1" smtClean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s-ES_tradnl" altLang="es-ES_tradnl" sz="2800" b="1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Nota final</a:t>
            </a:r>
            <a:endParaRPr lang="es-ES" altLang="es-ES_tradnl" sz="2800" smtClean="0">
              <a:solidFill>
                <a:schemeClr val="tx2"/>
              </a:solidFill>
            </a:endParaRPr>
          </a:p>
        </p:txBody>
      </p:sp>
      <p:sp>
        <p:nvSpPr>
          <p:cNvPr id="53254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64D854-9D56-4794-804E-EE8FF8272D25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57463"/>
            <a:ext cx="871378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CALIFICACIÓN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415337" cy="1008063"/>
          </a:xfrm>
        </p:spPr>
        <p:txBody>
          <a:bodyPr anchor="t"/>
          <a:lstStyle/>
          <a:p>
            <a:pPr algn="l" eaLnBrk="1" hangingPunct="1"/>
            <a:r>
              <a:rPr lang="es-ES_tradnl" altLang="es-ES_tradnl" sz="1100" b="1" smtClean="0">
                <a:ea typeface="ＭＳ Ｐゴシック" panose="020B0600070205080204" pitchFamily="34" charset="-128"/>
              </a:rPr>
              <a:t/>
            </a:r>
            <a:br>
              <a:rPr lang="es-ES_tradnl" altLang="es-ES_tradnl" sz="1100" b="1" smtClean="0">
                <a:ea typeface="ＭＳ Ｐゴシック" panose="020B0600070205080204" pitchFamily="34" charset="-128"/>
              </a:rPr>
            </a:br>
            <a:r>
              <a:rPr lang="es-ES_tradnl" altLang="es-ES_tradnl" sz="2800" b="1" smtClean="0">
                <a:ea typeface="ＭＳ Ｐゴシック" panose="020B0600070205080204" pitchFamily="34" charset="-128"/>
              </a:rPr>
              <a:t>	</a:t>
            </a:r>
            <a:r>
              <a:rPr lang="es-ES_tradnl" altLang="es-ES_tradnl" sz="2800" b="1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SELECCIONADOS Y APTOS:</a:t>
            </a:r>
            <a:endParaRPr lang="es-ES" altLang="es-ES_tradnl" sz="2800" b="1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4275" name="2 Marcador de contenido"/>
          <p:cNvSpPr>
            <a:spLocks noGrp="1"/>
          </p:cNvSpPr>
          <p:nvPr>
            <p:ph idx="1"/>
          </p:nvPr>
        </p:nvSpPr>
        <p:spPr>
          <a:xfrm>
            <a:off x="384175" y="2619375"/>
            <a:ext cx="8424863" cy="3598863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000" smtClean="0">
                <a:ea typeface="ＭＳ Ｐゴシック" panose="020B0600070205080204" pitchFamily="34" charset="-128"/>
              </a:rPr>
              <a:t>Listado definitivo único de seleccionados: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s-ES" altLang="es-ES_tradnl" sz="2000" smtClean="0">
                <a:ea typeface="ＭＳ Ｐゴシック" panose="020B0600070205080204" pitchFamily="34" charset="-128"/>
              </a:rPr>
              <a:t>Elaborados por las Comisiones de Selección,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s-ES" altLang="es-ES_tradnl" sz="2000" smtClean="0">
                <a:ea typeface="ＭＳ Ｐゴシック" panose="020B0600070205080204" pitchFamily="34" charset="-128"/>
              </a:rPr>
              <a:t>Aspirantes ordenados por su puntuación,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s-ES" altLang="es-ES_tradnl" sz="2000" smtClean="0">
                <a:ea typeface="ＭＳ Ｐゴシック" panose="020B0600070205080204" pitchFamily="34" charset="-128"/>
              </a:rPr>
              <a:t>Con indicación  de la provincia de adscripción para la fase de prácticas.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000" smtClean="0">
                <a:ea typeface="ＭＳ Ｐゴシック" panose="020B0600070205080204" pitchFamily="34" charset="-128"/>
              </a:rPr>
              <a:t>Publicación: tablones de DDPP, Portal de Educación, web jcyl,  y 012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000" smtClean="0">
                <a:ea typeface="ＭＳ Ｐゴシック" panose="020B0600070205080204" pitchFamily="34" charset="-128"/>
              </a:rPr>
              <a:t>Renuncias por aprobar en otra Administración Educativa: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s-ES" altLang="es-ES_tradnl" sz="2000" smtClean="0">
                <a:ea typeface="ＭＳ Ｐゴシック" panose="020B0600070205080204" pitchFamily="34" charset="-128"/>
              </a:rPr>
              <a:t>Plazo de 7 días naturales.</a:t>
            </a:r>
          </a:p>
        </p:txBody>
      </p:sp>
      <p:sp>
        <p:nvSpPr>
          <p:cNvPr id="54278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D33365-FF5B-4756-A6F9-50A6DC9AD46D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4276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9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CALIFICACIÓN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_tradnl" b="1" u="sng" smtClean="0">
                <a:solidFill>
                  <a:schemeClr val="tx2"/>
                </a:solidFill>
              </a:rPr>
              <a:t>Fase de prácticas</a:t>
            </a:r>
            <a:r>
              <a:rPr lang="es-ES" altLang="es-ES_tradnl" b="1" smtClean="0">
                <a:solidFill>
                  <a:schemeClr val="tx2"/>
                </a:solidFill>
              </a:rPr>
              <a:t>:</a:t>
            </a:r>
            <a:r>
              <a:rPr lang="es-ES" altLang="es-ES_tradnl" b="1" u="sng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s-ES" altLang="es-ES_tradnl" sz="2400" smtClean="0"/>
              <a:t>Nombrados como funcionarios en prácticas por Orden de la Consejería de Educación.</a:t>
            </a:r>
          </a:p>
          <a:p>
            <a:pPr lvl="1"/>
            <a:r>
              <a:rPr lang="es-ES" altLang="es-ES_tradnl" sz="2400" smtClean="0"/>
              <a:t>Coincidente con el inicio del curso escolar 2016/2017 (posibilidad de aplazamiento por plazo máximo de un año).</a:t>
            </a:r>
          </a:p>
          <a:p>
            <a:pPr lvl="1"/>
            <a:r>
              <a:rPr lang="es-ES" altLang="es-ES_tradnl" sz="2400" smtClean="0"/>
              <a:t>Destinos en el ámbito de CyL en:</a:t>
            </a:r>
          </a:p>
          <a:p>
            <a:pPr lvl="2"/>
            <a:r>
              <a:rPr lang="es-ES" altLang="es-ES_tradnl" smtClean="0"/>
              <a:t> puestos vacantes,</a:t>
            </a:r>
          </a:p>
          <a:p>
            <a:pPr lvl="2"/>
            <a:r>
              <a:rPr lang="es-ES" altLang="es-ES_tradnl" smtClean="0"/>
              <a:t>sustituciones de carácter temporal,</a:t>
            </a:r>
          </a:p>
          <a:p>
            <a:pPr lvl="2"/>
            <a:r>
              <a:rPr lang="es-ES" altLang="es-ES_tradnl" smtClean="0"/>
              <a:t>puestos ordinarios o itinerantes.</a:t>
            </a:r>
          </a:p>
        </p:txBody>
      </p:sp>
      <p:sp>
        <p:nvSpPr>
          <p:cNvPr id="55301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36B82-4111-45EF-B8BC-C0A2EFE95778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5299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CALIFICACIÓN DEL PROCESO SELECTIVO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95288" y="2708275"/>
            <a:ext cx="8208962" cy="32400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</a:t>
            </a:r>
            <a:r>
              <a:rPr lang="es-ES_tradnl" sz="20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: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PROCEDIMIENTO SELECTIVO DE INGRESO AL CUERPO DE MAESTROS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Convocatoria, número de plazas y distribución provincial</a:t>
            </a:r>
            <a:r>
              <a:rPr lang="es-ES_tradnl" sz="2000" b="1" i="1" dirty="0" smtClean="0">
                <a:ea typeface="ＭＳ Ｐゴシック" pitchFamily="34" charset="-128"/>
              </a:rPr>
              <a:t>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Participación.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Desarrollo del proceso selectivo.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Calificación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ea typeface="ＭＳ Ｐゴシック" pitchFamily="34" charset="-128"/>
              </a:rPr>
              <a:t>Órganos de selección.</a:t>
            </a:r>
            <a:endParaRPr lang="es-ES_tradnl" sz="1600" b="1" i="1" dirty="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II: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ADQUISICIÓN DE NUEVAS ESPECIALIDADES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_tradnl" sz="24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</p:txBody>
      </p:sp>
      <p:sp>
        <p:nvSpPr>
          <p:cNvPr id="5632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F0D8AD-0724-4548-A993-7AECF9564619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750" y="981075"/>
            <a:ext cx="8258175" cy="1008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400" b="1" dirty="0">
                <a:solidFill>
                  <a:schemeClr val="bg1"/>
                </a:solidFill>
                <a:ea typeface="ＭＳ Ｐゴシック" pitchFamily="34" charset="-128"/>
              </a:rPr>
              <a:t>INDICE</a:t>
            </a:r>
            <a:endParaRPr lang="es-ES" sz="4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088" y="3789363"/>
            <a:ext cx="7248525" cy="15192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i="1" dirty="0">
                <a:solidFill>
                  <a:schemeClr val="tx1"/>
                </a:solidFill>
                <a:ea typeface="ＭＳ Ｐゴシック" pitchFamily="34" charset="-128"/>
              </a:rPr>
              <a:t>Órganos de selección.</a:t>
            </a:r>
            <a:endParaRPr lang="es-ES_tradnl" sz="2000" b="1" i="1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57349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F1CC6C-1FF1-47D6-B180-2D4136198FCC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21288"/>
            <a:ext cx="1224136" cy="6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2411760" y="2204864"/>
            <a:ext cx="4608512" cy="1944216"/>
          </a:xfrm>
          <a:prstGeom prst="roundRect">
            <a:avLst>
              <a:gd name="adj" fmla="val 13142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47764" y="2492896"/>
            <a:ext cx="4536504" cy="132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_tradnl" sz="4400" b="1" dirty="0" smtClean="0">
                <a:solidFill>
                  <a:srgbClr val="604A7B"/>
                </a:solidFill>
                <a:latin typeface="Calibri"/>
                <a:ea typeface="ＭＳ Ｐゴシック"/>
                <a:cs typeface="Calibri"/>
              </a:rPr>
              <a:t>Órganos de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ES_tradnl" sz="4400" b="1" dirty="0" smtClean="0">
                <a:solidFill>
                  <a:srgbClr val="604A7B"/>
                </a:solidFill>
                <a:latin typeface="Calibri"/>
                <a:ea typeface="ＭＳ Ｐゴシック"/>
                <a:cs typeface="Calibri"/>
              </a:rPr>
              <a:t>selección</a:t>
            </a:r>
            <a:endParaRPr lang="es-ES" sz="4400" b="1" dirty="0">
              <a:solidFill>
                <a:srgbClr val="604A7B"/>
              </a:solidFill>
              <a:latin typeface="Calibri"/>
              <a:ea typeface="ＭＳ Ｐゴシック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755576" y="2276872"/>
            <a:ext cx="8208912" cy="3744416"/>
          </a:xfrm>
        </p:spPr>
        <p:txBody>
          <a:bodyPr/>
          <a:lstStyle/>
          <a:p>
            <a:r>
              <a:rPr lang="es-ES" sz="2200" dirty="0" smtClean="0"/>
              <a:t>RD 276/2007 de 23 de febrero</a:t>
            </a:r>
          </a:p>
          <a:p>
            <a:r>
              <a:rPr lang="es-ES" sz="2200" dirty="0" smtClean="0"/>
              <a:t>Resolución de </a:t>
            </a: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 de febrero de 2016 (BOCYL, 9 de marzo de 2016),</a:t>
            </a:r>
          </a:p>
          <a:p>
            <a:r>
              <a:rPr lang="es-ES" sz="2200" dirty="0" smtClean="0"/>
              <a:t>Orden de composición de tribunales</a:t>
            </a:r>
          </a:p>
          <a:p>
            <a:r>
              <a:rPr lang="es-ES" sz="2200" dirty="0" smtClean="0"/>
              <a:t>Resolución de fechas y adscripción de aspirantes</a:t>
            </a:r>
          </a:p>
          <a:p>
            <a:r>
              <a:rPr lang="es-ES" sz="2200" dirty="0" smtClean="0"/>
              <a:t>Temarios:</a:t>
            </a:r>
          </a:p>
          <a:p>
            <a:pPr lvl="1"/>
            <a:r>
              <a:rPr lang="es-ES" sz="2200" dirty="0" smtClean="0"/>
              <a:t>Orden del MEC, 9 de sept. De 1993 (BOE, 21 de sept)</a:t>
            </a:r>
          </a:p>
          <a:p>
            <a:pPr lvl="1"/>
            <a:r>
              <a:rPr lang="es-ES" sz="2200" dirty="0" smtClean="0"/>
              <a:t>Orden ECI 592/2007, de 12 de marzo (BOE, 15 de marzo) Esp. Primaria.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1167-BEB8-4F4B-A140-01135F261BF8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6150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sz="1400" b="1">
                <a:latin typeface="Trebuchet MS" pitchFamily="34" charset="0"/>
                <a:sym typeface="GillSans"/>
              </a:rPr>
              <a:t>Consejería de Educación</a:t>
            </a:r>
          </a:p>
          <a:p>
            <a:pPr eaLnBrk="1" hangingPunct="1"/>
            <a:r>
              <a:rPr lang="es-ES" sz="1000" b="1">
                <a:latin typeface="Trebuchet MS" pitchFamily="34" charset="0"/>
                <a:sym typeface="GillSans"/>
              </a:rPr>
              <a:t>D.G. DE RECURSOS HUMANOS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Rectángulo redondeado"/>
          <p:cNvSpPr/>
          <p:nvPr/>
        </p:nvSpPr>
        <p:spPr>
          <a:xfrm>
            <a:off x="683568" y="1340768"/>
            <a:ext cx="7926709" cy="7208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200" dirty="0">
                <a:solidFill>
                  <a:schemeClr val="bg1"/>
                </a:solidFill>
                <a:ea typeface="ＭＳ Ｐゴシック" pitchFamily="34" charset="-128"/>
              </a:rPr>
              <a:t>Convocatoria </a:t>
            </a:r>
            <a:r>
              <a:rPr lang="es-ES_tradnl" sz="3200" dirty="0" smtClean="0">
                <a:solidFill>
                  <a:schemeClr val="bg1"/>
                </a:solidFill>
                <a:ea typeface="ＭＳ Ｐゴシック" pitchFamily="34" charset="-128"/>
              </a:rPr>
              <a:t>y otra normativa  de </a:t>
            </a:r>
            <a:r>
              <a:rPr lang="es-ES_tradnl" sz="3200" b="1" dirty="0" smtClean="0">
                <a:solidFill>
                  <a:schemeClr val="bg1"/>
                </a:solidFill>
                <a:ea typeface="ＭＳ Ｐゴシック" pitchFamily="34" charset="-128"/>
              </a:rPr>
              <a:t>referencia</a:t>
            </a:r>
            <a:endParaRPr lang="es-ES_tradnl" sz="32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81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58372" name="1 Título"/>
          <p:cNvSpPr>
            <a:spLocks noGrp="1"/>
          </p:cNvSpPr>
          <p:nvPr>
            <p:ph type="title"/>
          </p:nvPr>
        </p:nvSpPr>
        <p:spPr>
          <a:xfrm>
            <a:off x="1198637" y="2204864"/>
            <a:ext cx="7189787" cy="3888408"/>
          </a:xfrm>
        </p:spPr>
        <p:txBody>
          <a:bodyPr anchor="t"/>
          <a:lstStyle/>
          <a:p>
            <a:pPr marL="342900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s-ES_tradnl" altLang="es-ES_tradnl" sz="2000" b="1" dirty="0" smtClean="0">
                <a:ea typeface="ＭＳ Ｐゴシック" panose="020B0600070205080204" pitchFamily="34" charset="-128"/>
              </a:rPr>
              <a:t>Encargados de realizar la selección de aspirantes en las fases de oposición y para la adquisición de NNEE</a:t>
            </a:r>
            <a:r>
              <a:rPr lang="es-ES_tradnl" altLang="es-ES_tradnl" sz="2800" b="1" dirty="0" smtClean="0">
                <a:ea typeface="ＭＳ Ｐゴシック" panose="020B0600070205080204" pitchFamily="34" charset="-128"/>
              </a:rPr>
              <a:t/>
            </a:r>
            <a:br>
              <a:rPr lang="es-ES_tradnl" altLang="es-ES_tradnl" sz="2800" b="1" dirty="0" smtClean="0">
                <a:ea typeface="ＭＳ Ｐゴシック" panose="020B0600070205080204" pitchFamily="34" charset="-128"/>
              </a:rPr>
            </a:br>
            <a:r>
              <a:rPr lang="es-ES_tradnl" altLang="es-ES_tradnl" sz="2800" b="1" dirty="0" smtClean="0">
                <a:ea typeface="ＭＳ Ｐゴシック" panose="020B0600070205080204" pitchFamily="34" charset="-128"/>
              </a:rPr>
              <a:t>	</a:t>
            </a:r>
            <a:br>
              <a:rPr lang="es-ES_tradnl" altLang="es-ES_tradnl" sz="2800" b="1" dirty="0" smtClean="0">
                <a:ea typeface="ＭＳ Ｐゴシック" panose="020B0600070205080204" pitchFamily="34" charset="-128"/>
              </a:rPr>
            </a:br>
            <a:r>
              <a:rPr lang="es-ES_tradnl" altLang="es-ES_tradnl" sz="2800" b="1" dirty="0" smtClean="0">
                <a:ea typeface="ＭＳ Ｐゴシック" panose="020B0600070205080204" pitchFamily="34" charset="-128"/>
              </a:rPr>
              <a:t>- COMISIONES DE SELECCIÓN</a:t>
            </a:r>
            <a:br>
              <a:rPr lang="es-ES_tradnl" altLang="es-ES_tradnl" sz="2800" b="1" dirty="0" smtClean="0">
                <a:ea typeface="ＭＳ Ｐゴシック" panose="020B0600070205080204" pitchFamily="34" charset="-128"/>
              </a:rPr>
            </a:br>
            <a:r>
              <a:rPr lang="es-ES_tradnl" altLang="es-ES_tradnl" sz="2800" b="1" dirty="0" smtClean="0">
                <a:ea typeface="ＭＳ Ｐゴシック" panose="020B0600070205080204" pitchFamily="34" charset="-128"/>
              </a:rPr>
              <a:t/>
            </a:r>
            <a:br>
              <a:rPr lang="es-ES_tradnl" altLang="es-ES_tradnl" sz="2800" b="1" dirty="0" smtClean="0">
                <a:ea typeface="ＭＳ Ｐゴシック" panose="020B0600070205080204" pitchFamily="34" charset="-128"/>
              </a:rPr>
            </a:br>
            <a:r>
              <a:rPr lang="es-ES_tradnl" altLang="es-ES_tradnl" sz="2800" b="1" dirty="0" smtClean="0">
                <a:ea typeface="ＭＳ Ｐゴシック" panose="020B0600070205080204" pitchFamily="34" charset="-128"/>
              </a:rPr>
              <a:t>- TRIBUNALES</a:t>
            </a:r>
            <a:r>
              <a:rPr lang="es-ES_tradnl" altLang="es-ES_tradnl" sz="1600" b="1" dirty="0" smtClean="0">
                <a:ea typeface="ＭＳ Ｐゴシック" panose="020B0600070205080204" pitchFamily="34" charset="-128"/>
              </a:rPr>
              <a:t> (</a:t>
            </a:r>
            <a:r>
              <a:rPr lang="es-ES_tradnl" altLang="es-ES_tradnl" sz="1400" b="1" dirty="0" smtClean="0">
                <a:ea typeface="ＭＳ Ｐゴシック" panose="020B0600070205080204" pitchFamily="34" charset="-128"/>
              </a:rPr>
              <a:t>NOMBRADOS POR LA CONSEJERÍA DE EDUCACIÓN)</a:t>
            </a:r>
            <a:br>
              <a:rPr lang="es-ES_tradnl" altLang="es-ES_tradnl" sz="1400" b="1" dirty="0" smtClean="0">
                <a:ea typeface="ＭＳ Ｐゴシック" panose="020B0600070205080204" pitchFamily="34" charset="-128"/>
              </a:rPr>
            </a:br>
            <a:r>
              <a:rPr lang="es-ES_tradnl" altLang="es-ES_tradnl" sz="1800" dirty="0" smtClean="0">
                <a:ea typeface="ＭＳ Ｐゴシック" panose="020B0600070205080204" pitchFamily="34" charset="-128"/>
              </a:rPr>
              <a:t>	TRIBUNALES DE LA PRUEBA DE CASTELLANO.</a:t>
            </a:r>
            <a:br>
              <a:rPr lang="es-ES_tradnl" altLang="es-ES_tradnl" sz="1800" dirty="0" smtClean="0">
                <a:ea typeface="ＭＳ Ｐゴシック" panose="020B0600070205080204" pitchFamily="34" charset="-128"/>
              </a:rPr>
            </a:br>
            <a:r>
              <a:rPr lang="es-ES_tradnl" altLang="es-ES_tradnl" sz="1800" dirty="0" smtClean="0">
                <a:ea typeface="ＭＳ Ｐゴシック" panose="020B0600070205080204" pitchFamily="34" charset="-128"/>
              </a:rPr>
              <a:t>	TRIBUNALES DE PRUEBAS GENERALES</a:t>
            </a:r>
            <a:br>
              <a:rPr lang="es-ES_tradnl" altLang="es-ES_tradnl" sz="1800" dirty="0" smtClean="0">
                <a:ea typeface="ＭＳ Ｐゴシック" panose="020B0600070205080204" pitchFamily="34" charset="-128"/>
              </a:rPr>
            </a:br>
            <a:r>
              <a:rPr lang="es-ES_tradnl" altLang="es-ES_tradnl" sz="1800" dirty="0" smtClean="0">
                <a:ea typeface="ＭＳ Ｐゴシック" panose="020B0600070205080204" pitchFamily="34" charset="-128"/>
              </a:rPr>
              <a:t/>
            </a:r>
            <a:br>
              <a:rPr lang="es-ES_tradnl" altLang="es-ES_tradnl" sz="1800" dirty="0" smtClean="0">
                <a:ea typeface="ＭＳ Ｐゴシック" panose="020B0600070205080204" pitchFamily="34" charset="-128"/>
              </a:rPr>
            </a:br>
            <a:r>
              <a:rPr lang="es-ES_tradnl" altLang="es-ES_tradnl" sz="1800" dirty="0" smtClean="0">
                <a:ea typeface="ＭＳ Ｐゴシック" panose="020B0600070205080204" pitchFamily="34" charset="-128"/>
              </a:rPr>
              <a:t>- </a:t>
            </a:r>
            <a:r>
              <a:rPr lang="es-ES_tradnl" altLang="es-ES_tradnl" sz="1800" b="1" cap="all" dirty="0" smtClean="0">
                <a:ea typeface="ＭＳ Ｐゴシック" panose="020B0600070205080204" pitchFamily="34" charset="-128"/>
              </a:rPr>
              <a:t>Comisión de valoración de méritos</a:t>
            </a:r>
            <a:br>
              <a:rPr lang="es-ES_tradnl" altLang="es-ES_tradnl" sz="1800" b="1" cap="all" dirty="0" smtClean="0">
                <a:ea typeface="ＭＳ Ｐゴシック" panose="020B0600070205080204" pitchFamily="34" charset="-128"/>
              </a:rPr>
            </a:br>
            <a:r>
              <a:rPr lang="es-ES_tradnl" altLang="es-ES_tradnl" sz="1800" dirty="0">
                <a:ea typeface="ＭＳ Ｐゴシック" panose="020B0600070205080204" pitchFamily="34" charset="-128"/>
              </a:rPr>
              <a:t/>
            </a:r>
            <a:br>
              <a:rPr lang="es-ES_tradnl" altLang="es-ES_tradnl" sz="1800" dirty="0">
                <a:ea typeface="ＭＳ Ｐゴシック" panose="020B0600070205080204" pitchFamily="34" charset="-128"/>
              </a:rPr>
            </a:br>
            <a:r>
              <a:rPr lang="es-ES_tradnl" altLang="es-ES_tradnl" sz="2800" b="1" dirty="0" smtClean="0">
                <a:ea typeface="ＭＳ Ｐゴシック" panose="020B0600070205080204" pitchFamily="34" charset="-128"/>
              </a:rPr>
              <a:t/>
            </a:r>
            <a:br>
              <a:rPr lang="es-ES_tradnl" altLang="es-ES_tradnl" sz="2800" b="1" dirty="0" smtClean="0">
                <a:ea typeface="ＭＳ Ｐゴシック" panose="020B0600070205080204" pitchFamily="34" charset="-128"/>
              </a:rPr>
            </a:br>
            <a:endParaRPr lang="es-ES" altLang="es-ES_tradnl" sz="18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58373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BE349E-7573-4F98-8D09-D9100A6898B3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ORGANOS DE SELECCIÓN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23528" y="1628800"/>
            <a:ext cx="60486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_tradnl" altLang="es-ES_tradnl" sz="30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ÓRGANOS DE SELECCIÓN</a:t>
            </a:r>
            <a:endParaRPr lang="es-ES" altLang="es-ES_tradnl" sz="30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2 Marcador de contenido"/>
          <p:cNvSpPr>
            <a:spLocks noGrp="1"/>
          </p:cNvSpPr>
          <p:nvPr>
            <p:ph idx="1"/>
          </p:nvPr>
        </p:nvSpPr>
        <p:spPr>
          <a:xfrm>
            <a:off x="755650" y="2708920"/>
            <a:ext cx="7467600" cy="2953693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_tradnl" altLang="es-ES_tradnl" b="1" u="sng" dirty="0" smtClean="0">
                <a:ea typeface="ＭＳ Ｐゴシック" panose="020B0600070205080204" pitchFamily="34" charset="-128"/>
              </a:rPr>
              <a:t>Composición</a:t>
            </a:r>
            <a:r>
              <a:rPr lang="es-ES_tradnl" altLang="es-ES_tradnl" dirty="0" smtClean="0">
                <a:ea typeface="ＭＳ Ｐゴシック" panose="020B0600070205080204" pitchFamily="34" charset="-128"/>
              </a:rPr>
              <a:t>: </a:t>
            </a:r>
          </a:p>
          <a:p>
            <a:pPr lvl="2" eaLnBrk="1" hangingPunct="1"/>
            <a:r>
              <a:rPr lang="es-ES_tradnl" altLang="es-ES_tradnl" sz="2100" dirty="0" smtClean="0">
                <a:ea typeface="ＭＳ Ｐゴシック" panose="020B0600070205080204" pitchFamily="34" charset="-128"/>
              </a:rPr>
              <a:t>Una Comisión por cada especialidad convocada.</a:t>
            </a:r>
          </a:p>
          <a:p>
            <a:pPr lvl="2" eaLnBrk="1" hangingPunct="1"/>
            <a:r>
              <a:rPr lang="es-ES_tradnl" altLang="es-ES_tradnl" sz="2100" dirty="0" smtClean="0">
                <a:ea typeface="ＭＳ Ｐゴシック" panose="020B0600070205080204" pitchFamily="34" charset="-128"/>
              </a:rPr>
              <a:t>Formada por  los Presidentes de al menos  los cinco primeros tribunales de la especialidad.</a:t>
            </a:r>
          </a:p>
          <a:p>
            <a:pPr lvl="2" eaLnBrk="1" hangingPunct="1"/>
            <a:r>
              <a:rPr lang="es-ES_tradnl" altLang="es-ES_tradnl" sz="2100" dirty="0" smtClean="0">
                <a:ea typeface="ＭＳ Ｐゴシック" panose="020B0600070205080204" pitchFamily="34" charset="-128"/>
              </a:rPr>
              <a:t>Presidente: Presidente del tribunal nº1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s-ES_tradnl" altLang="es-ES_tradnl" dirty="0" smtClean="0">
              <a:ea typeface="ＭＳ Ｐゴシック" panose="020B0600070205080204" pitchFamily="34" charset="-128"/>
            </a:endParaRPr>
          </a:p>
          <a:p>
            <a:pPr lvl="2" eaLnBrk="1" hangingPunct="1"/>
            <a:endParaRPr lang="es-ES_tradnl" altLang="es-ES_tradnl" dirty="0" smtClean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endParaRPr lang="es-ES_tradnl" altLang="es-ES_tradnl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59397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04833-9E34-442C-8FFE-F12F17D5CBB5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9395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7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ORGANOS DE SELECCIÓN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23528" y="1700808"/>
            <a:ext cx="6048672" cy="648072"/>
          </a:xfrm>
        </p:spPr>
        <p:txBody>
          <a:bodyPr anchor="t"/>
          <a:lstStyle/>
          <a:p>
            <a:pPr algn="l" eaLnBrk="1" hangingPunct="1"/>
            <a:r>
              <a:rPr lang="es-ES_tradnl" altLang="es-ES_tradnl" sz="30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COMISIONES DE SELECCIÓN</a:t>
            </a:r>
            <a:endParaRPr lang="es-ES" altLang="es-ES_tradnl" sz="30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920824" y="2204864"/>
            <a:ext cx="7467600" cy="3600500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_tradnl" sz="2400" b="1" u="sng" dirty="0" smtClean="0">
                <a:ea typeface="ＭＳ Ｐゴシック"/>
              </a:rPr>
              <a:t>Funciones (1 de 2)</a:t>
            </a:r>
            <a:r>
              <a:rPr lang="es-ES_tradnl" sz="2400" dirty="0" smtClean="0">
                <a:ea typeface="ＭＳ Ｐゴシック"/>
              </a:rPr>
              <a:t>: </a:t>
            </a:r>
          </a:p>
          <a:p>
            <a:pPr lvl="3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ea typeface="ＭＳ Ｐゴシック"/>
              </a:rPr>
              <a:t>Coordinación de tribunales (dar instrucciones para que el proceso sea correcto),</a:t>
            </a:r>
          </a:p>
          <a:p>
            <a:pPr lvl="3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ea typeface="ＭＳ Ｐゴシック"/>
              </a:rPr>
              <a:t>Determinación y </a:t>
            </a:r>
            <a:r>
              <a:rPr lang="es-ES_tradnl" dirty="0" err="1" smtClean="0">
                <a:ea typeface="ＭＳ Ｐゴシック"/>
              </a:rPr>
              <a:t>homogenenización</a:t>
            </a:r>
            <a:r>
              <a:rPr lang="es-ES_tradnl" dirty="0" smtClean="0">
                <a:ea typeface="ＭＳ Ｐゴシック"/>
              </a:rPr>
              <a:t> de criterios de actuación de tribunales: entre ellos tema idéntico para todos los aspirantes de la misma especialidad.</a:t>
            </a:r>
          </a:p>
          <a:p>
            <a:pPr lvl="3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ea typeface="ＭＳ Ｐゴシック"/>
              </a:rPr>
              <a:t>Elaboración de los criterios de evaluación de las distintas pruebas que serán públicos con carácter previo (al menos 24 horas) al inicio de la primera prueba:</a:t>
            </a:r>
          </a:p>
          <a:p>
            <a:pPr lvl="4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400" dirty="0" smtClean="0">
                <a:ea typeface="ＭＳ Ｐゴシック"/>
              </a:rPr>
              <a:t>Comunicados a la DG de RRHH,</a:t>
            </a:r>
          </a:p>
          <a:p>
            <a:pPr lvl="4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400" dirty="0" smtClean="0">
                <a:ea typeface="ＭＳ Ｐゴシック"/>
              </a:rPr>
              <a:t>Expuestos en la DPE de la provincia de examen,</a:t>
            </a:r>
          </a:p>
          <a:p>
            <a:pPr lvl="4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400" dirty="0" smtClean="0">
                <a:ea typeface="ＭＳ Ｐゴシック"/>
              </a:rPr>
              <a:t>Publicados en el Portal de Educación, </a:t>
            </a:r>
            <a:r>
              <a:rPr lang="es-ES_tradnl" sz="1400" dirty="0" smtClean="0">
                <a:ea typeface="ＭＳ Ｐゴシック"/>
                <a:hlinkClick r:id="rId2"/>
              </a:rPr>
              <a:t>www.educa.jcyl.es</a:t>
            </a:r>
            <a:endParaRPr lang="es-ES_tradnl" sz="1400" dirty="0" smtClean="0">
              <a:ea typeface="ＭＳ Ｐゴシック"/>
            </a:endParaRP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_tradnl" dirty="0" smtClean="0">
              <a:ea typeface="ＭＳ Ｐゴシック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s-ES_tradnl" dirty="0" smtClean="0">
              <a:ea typeface="ＭＳ Ｐゴシック"/>
            </a:endParaRP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dirty="0" smtClean="0">
              <a:ea typeface="ＭＳ Ｐゴシック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60421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19CD0-4A59-41B2-9718-124CC02FFF4B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0419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7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ORGANOS DE SELECCIÓN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23528" y="1700808"/>
            <a:ext cx="6048672" cy="648072"/>
          </a:xfrm>
        </p:spPr>
        <p:txBody>
          <a:bodyPr anchor="t"/>
          <a:lstStyle/>
          <a:p>
            <a:pPr algn="l" eaLnBrk="1" hangingPunct="1"/>
            <a:r>
              <a:rPr lang="es-ES_tradnl" altLang="es-ES_tradnl" sz="30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COMISIONES DE SELECCIÓN</a:t>
            </a:r>
            <a:endParaRPr lang="es-ES" altLang="es-ES_tradnl" sz="30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755650" y="2349500"/>
            <a:ext cx="7467600" cy="3671888"/>
          </a:xfrm>
        </p:spPr>
        <p:txBody>
          <a:bodyPr rtlCol="0">
            <a:normAutofit fontScale="92500"/>
          </a:bodyPr>
          <a:lstStyle/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_tradnl" sz="2200" b="1" u="sng" dirty="0" smtClean="0">
                <a:ea typeface="ＭＳ Ｐゴシック"/>
              </a:rPr>
              <a:t>Funciones (2 de 2)</a:t>
            </a:r>
            <a:r>
              <a:rPr lang="es-ES_tradnl" sz="2200" dirty="0" smtClean="0">
                <a:ea typeface="ＭＳ Ｐゴシック"/>
              </a:rPr>
              <a:t>: 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>
                <a:ea typeface="ＭＳ Ｐゴシック"/>
              </a:rPr>
              <a:t>Elaboración de la parte práctica y la determinación de su duración cuando no esté establecida,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>
                <a:ea typeface="ＭＳ Ｐゴシック"/>
              </a:rPr>
              <a:t>Agregación de puntuaciones de la fase de concurso a las adjudicadas por los tribunales en la fase de oposición,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>
                <a:ea typeface="ＭＳ Ｐゴシック"/>
              </a:rPr>
              <a:t>Listado definitivo de aspirantes que superen las 2 fases,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>
                <a:ea typeface="ＭＳ Ｐゴシック"/>
              </a:rPr>
              <a:t>Cumplimentación de los modelos de documentación administrativa facilitados por la Dirección General de Recursos Humanos,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>
                <a:ea typeface="ＭＳ Ｐゴシック"/>
              </a:rPr>
              <a:t>En su caso prueba de </a:t>
            </a:r>
            <a:r>
              <a:rPr lang="es-ES_tradnl" dirty="0" smtClean="0">
                <a:ea typeface="ＭＳ Ｐゴシック"/>
              </a:rPr>
              <a:t>desempate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s-ES_tradnl" dirty="0" smtClean="0">
              <a:ea typeface="ＭＳ Ｐゴシック"/>
            </a:endParaRP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dirty="0" smtClean="0">
              <a:ea typeface="ＭＳ Ｐゴシック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61446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B9FD32-EFE8-4498-8849-77D8CE6315EC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1444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9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ORGANOS DE SELECCIÓN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23528" y="1700808"/>
            <a:ext cx="6048672" cy="648072"/>
          </a:xfrm>
        </p:spPr>
        <p:txBody>
          <a:bodyPr anchor="t"/>
          <a:lstStyle/>
          <a:p>
            <a:pPr algn="l" eaLnBrk="1" hangingPunct="1"/>
            <a:r>
              <a:rPr lang="es-ES_tradnl" altLang="es-ES_tradnl" sz="30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COMISIONES DE SELECCIÓN</a:t>
            </a:r>
            <a:endParaRPr lang="es-ES" altLang="es-ES_tradnl" sz="30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2 Marcador de contenido"/>
          <p:cNvSpPr>
            <a:spLocks noGrp="1"/>
          </p:cNvSpPr>
          <p:nvPr>
            <p:ph idx="1"/>
          </p:nvPr>
        </p:nvSpPr>
        <p:spPr>
          <a:xfrm>
            <a:off x="1406524" y="2423194"/>
            <a:ext cx="7413625" cy="3094038"/>
          </a:xfrm>
        </p:spPr>
        <p:txBody>
          <a:bodyPr/>
          <a:lstStyle/>
          <a:p>
            <a:pPr eaLnBrk="1" hangingPunct="1"/>
            <a:r>
              <a:rPr lang="es-ES_tradnl" altLang="es-ES_tradnl" sz="2400" b="1" dirty="0" smtClean="0">
                <a:ea typeface="ＭＳ Ｐゴシック" panose="020B0600070205080204" pitchFamily="34" charset="-128"/>
              </a:rPr>
              <a:t>Composición: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_tradnl" altLang="es-ES_tradnl" sz="2000" dirty="0" smtClean="0">
                <a:ea typeface="ＭＳ Ｐゴシック" panose="020B0600070205080204" pitchFamily="34" charset="-128"/>
              </a:rPr>
              <a:t>Funcionarios  de carrera en servicio activo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_tradnl" altLang="es-ES_tradnl" sz="2000" dirty="0" smtClean="0">
                <a:ea typeface="ＭＳ Ｐゴシック" panose="020B0600070205080204" pitchFamily="34" charset="-128"/>
              </a:rPr>
              <a:t>Presidente y 4 vocales, uno de ellos actuará como  secretario.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_tradnl" altLang="es-ES_tradnl" sz="2000" dirty="0" smtClean="0">
                <a:ea typeface="ＭＳ Ｐゴシック" panose="020B0600070205080204" pitchFamily="34" charset="-128"/>
              </a:rPr>
              <a:t>Secretario: vocal de menor antigüedad en el cuerpo, salvo que el tribunal acuerde de otra manera.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_tradnl" altLang="es-ES_tradnl" sz="2000" dirty="0" smtClean="0">
                <a:ea typeface="ＭＳ Ｐゴシック" panose="020B0600070205080204" pitchFamily="34" charset="-128"/>
              </a:rPr>
              <a:t>Principio de especialidad: titular o habilitado en la especialidad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_tradnl" altLang="es-ES_tradnl" sz="2000" dirty="0" smtClean="0">
                <a:ea typeface="ＭＳ Ｐゴシック" panose="020B0600070205080204" pitchFamily="34" charset="-128"/>
              </a:rPr>
              <a:t>Habrá Tribunal titular y Tribunal suplente</a:t>
            </a:r>
            <a:endParaRPr lang="es-ES_tradnl" altLang="es-ES_tradnl" sz="24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s-ES_tradnl" altLang="es-ES_tradnl" sz="2400" dirty="0" smtClean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endParaRPr lang="es-ES_tradnl" altLang="es-ES_tradnl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62470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FBE78F-1D1B-4E2C-B00E-7A8D71677A50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2468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ORGANOS DE SELECCIÓN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-468560" y="980728"/>
            <a:ext cx="7467600" cy="1296367"/>
          </a:xfrm>
        </p:spPr>
        <p:txBody>
          <a:bodyPr anchor="t"/>
          <a:lstStyle/>
          <a:p>
            <a:pPr algn="l" eaLnBrk="1" hangingPunct="1"/>
            <a:r>
              <a:rPr lang="es-ES_tradnl" altLang="es-ES_tradnl" sz="35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/>
            </a:r>
            <a:br>
              <a:rPr lang="es-ES_tradnl" altLang="es-ES_tradnl" sz="35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</a:br>
            <a:r>
              <a:rPr lang="es-ES_tradnl" altLang="es-ES_tradnl" sz="35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	TRIBUNALES</a:t>
            </a:r>
            <a:endParaRPr lang="es-ES" altLang="es-ES_tradnl" sz="35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2 Marcador de contenido"/>
          <p:cNvSpPr>
            <a:spLocks noGrp="1"/>
          </p:cNvSpPr>
          <p:nvPr>
            <p:ph idx="1"/>
          </p:nvPr>
        </p:nvSpPr>
        <p:spPr>
          <a:xfrm>
            <a:off x="684213" y="2132856"/>
            <a:ext cx="8186737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altLang="es-ES_tradnl" sz="1800" b="1" dirty="0" smtClean="0">
                <a:ea typeface="ＭＳ Ｐゴシック" panose="020B0600070205080204" pitchFamily="34" charset="-128"/>
              </a:rPr>
              <a:t>Nombramiento: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sz="1500" b="1" i="1" dirty="0" smtClean="0">
                <a:ea typeface="ＭＳ Ｐゴシック" panose="020B0600070205080204" pitchFamily="34" charset="-128"/>
              </a:rPr>
              <a:t>Por la administración</a:t>
            </a:r>
            <a:r>
              <a:rPr lang="es-ES_tradnl" altLang="es-ES_tradnl" sz="1500" b="1" dirty="0" smtClean="0">
                <a:ea typeface="ＭＳ Ｐゴシック" panose="020B0600070205080204" pitchFamily="34" charset="-128"/>
              </a:rPr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altLang="es-ES_tradnl" sz="1400" dirty="0" smtClean="0">
                <a:ea typeface="ＭＳ Ｐゴシック" panose="020B0600070205080204" pitchFamily="34" charset="-128"/>
              </a:rPr>
              <a:t>Directa: para cada especialidad, los Presidentes de todos  los tribunales  titulares y los presidentes de los cinco primeros tribunales suplentes.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sz="1500" b="1" i="1" dirty="0" smtClean="0">
                <a:ea typeface="ＭＳ Ｐゴシック" panose="020B0600070205080204" pitchFamily="34" charset="-128"/>
              </a:rPr>
              <a:t>Por sorteo</a:t>
            </a:r>
            <a:r>
              <a:rPr lang="es-ES_tradnl" altLang="es-ES_tradnl" sz="1500" b="1" dirty="0" smtClean="0">
                <a:ea typeface="ＭＳ Ｐゴシック" panose="020B0600070205080204" pitchFamily="34" charset="-128"/>
              </a:rPr>
              <a:t>:</a:t>
            </a:r>
            <a:endParaRPr lang="es-ES_tradnl" altLang="es-ES_tradnl" sz="1500" b="1" i="1" u="sng" dirty="0" smtClean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s-ES_tradnl" altLang="es-ES_tradnl" sz="1400" dirty="0" smtClean="0">
                <a:ea typeface="ＭＳ Ｐゴシック" panose="020B0600070205080204" pitchFamily="34" charset="-128"/>
              </a:rPr>
              <a:t>Presidentes restantes y  todos los vocales.</a:t>
            </a:r>
            <a:endParaRPr lang="es-ES_tradnl" altLang="es-ES_tradnl" sz="1400" u="sng" dirty="0" smtClean="0">
              <a:solidFill>
                <a:srgbClr val="FF3300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s-ES_tradnl" altLang="es-ES_tradnl" sz="1400" dirty="0" smtClean="0">
                <a:ea typeface="ＭＳ Ｐゴシック" panose="020B0600070205080204" pitchFamily="34" charset="-128"/>
              </a:rPr>
              <a:t>Funcionarios de carrera del cuerpo de maestros, en servicio activo, titulares o habilitados de la especialidad asignada, destinados en la provincia sede de examen. Excepcionalmente pueden ser de educación primaria, o de la misma especialidad de provincia limítrofe.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sz="1500" b="1" i="1" dirty="0" smtClean="0">
                <a:ea typeface="ＭＳ Ｐゴシック" panose="020B0600070205080204" pitchFamily="34" charset="-128"/>
              </a:rPr>
              <a:t>Voluntarios</a:t>
            </a:r>
            <a:r>
              <a:rPr lang="es-ES_tradnl" altLang="es-ES_tradnl" sz="1500" b="1" dirty="0" smtClean="0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altLang="es-ES_tradnl" sz="1400" dirty="0" smtClean="0">
                <a:ea typeface="ＭＳ Ｐゴシック" panose="020B0600070205080204" pitchFamily="34" charset="-128"/>
              </a:rPr>
              <a:t>Funcionarios de carrera del cuerpo de maestros, en servicio activo, titulares o habilitados de la especialidad asignada, destinados en la provincia sede de examen. </a:t>
            </a:r>
            <a:endParaRPr lang="es-ES_tradnl" altLang="es-ES_tradnl" sz="1400" dirty="0" smtClean="0">
              <a:solidFill>
                <a:srgbClr val="FF3300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s-ES_tradnl" altLang="es-ES_tradnl" sz="1400" dirty="0" smtClean="0">
                <a:ea typeface="ＭＳ Ｐゴシック" panose="020B0600070205080204" pitchFamily="34" charset="-128"/>
              </a:rPr>
              <a:t>Deben presentar solicitud anexo VII en el plazo de la convocatoria.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_tradnl" altLang="es-ES_tradnl" sz="1400" dirty="0" smtClean="0">
                <a:ea typeface="ＭＳ Ｐゴシック" panose="020B0600070205080204" pitchFamily="34" charset="-128"/>
              </a:rPr>
              <a:t>Elección siguiendo criterios de austeridad económica en el abono de las indemnizaciones y no superación de porcentaje del 10% del total.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altLang="es-ES_tradnl" sz="11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_tradnl" sz="15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3494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2E0ED7-A054-4C1C-823B-06A0B40F3022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3492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9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ORGANOS DE SELECCIÓN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-468560" y="980728"/>
            <a:ext cx="7467600" cy="129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_tradnl" altLang="es-ES_tradnl" sz="3500" b="1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/>
            </a:r>
            <a:br>
              <a:rPr lang="es-ES_tradnl" altLang="es-ES_tradnl" sz="3500" b="1" smtClean="0">
                <a:solidFill>
                  <a:srgbClr val="604A7B"/>
                </a:solidFill>
                <a:ea typeface="ＭＳ Ｐゴシック" panose="020B0600070205080204" pitchFamily="34" charset="-128"/>
              </a:rPr>
            </a:br>
            <a:r>
              <a:rPr lang="es-ES_tradnl" altLang="es-ES_tradnl" sz="3500" b="1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	TRIBUNALES</a:t>
            </a:r>
            <a:endParaRPr lang="es-ES" altLang="es-ES_tradnl" sz="35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/>
          </p:nvPr>
        </p:nvSpPr>
        <p:spPr>
          <a:xfrm>
            <a:off x="-468560" y="980728"/>
            <a:ext cx="7467600" cy="1296367"/>
          </a:xfrm>
        </p:spPr>
        <p:txBody>
          <a:bodyPr anchor="t"/>
          <a:lstStyle/>
          <a:p>
            <a:pPr algn="l" eaLnBrk="1" hangingPunct="1"/>
            <a:r>
              <a:rPr lang="es-ES_tradnl" altLang="es-ES_tradnl" sz="35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/>
            </a:r>
            <a:br>
              <a:rPr lang="es-ES_tradnl" altLang="es-ES_tradnl" sz="35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</a:br>
            <a:r>
              <a:rPr lang="es-ES_tradnl" altLang="es-ES_tradnl" sz="35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	TRIBUNALES</a:t>
            </a:r>
            <a:endParaRPr lang="es-ES" altLang="es-ES_tradnl" sz="35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2 Marcador de contenido"/>
          <p:cNvSpPr>
            <a:spLocks noGrp="1"/>
          </p:cNvSpPr>
          <p:nvPr>
            <p:ph idx="1"/>
          </p:nvPr>
        </p:nvSpPr>
        <p:spPr>
          <a:xfrm>
            <a:off x="1406525" y="2349078"/>
            <a:ext cx="7467600" cy="40322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s-ES_tradnl" altLang="es-ES_tradnl" sz="2400" b="1" u="sng" dirty="0" smtClean="0">
                <a:ea typeface="ＭＳ Ｐゴシック" panose="020B0600070205080204" pitchFamily="34" charset="-128"/>
              </a:rPr>
              <a:t>Principios de actuación: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altLang="es-ES_tradnl" sz="2200" dirty="0" smtClean="0">
                <a:ea typeface="ＭＳ Ｐゴシック" panose="020B0600070205080204" pitchFamily="34" charset="-128"/>
              </a:rPr>
              <a:t>Independencia, autonomía funcional, imparcialidad, profesionalidad y objetividad en el proceso selectivo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altLang="es-ES_tradnl" sz="2200" dirty="0" smtClean="0">
                <a:ea typeface="ＭＳ Ｐゴシック" panose="020B0600070205080204" pitchFamily="34" charset="-128"/>
              </a:rPr>
              <a:t>Desarrollo en igualdad, mérito y capacidad.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altLang="es-ES_tradnl" sz="2200" dirty="0" smtClean="0">
                <a:ea typeface="ＭＳ Ｐゴシック" panose="020B0600070205080204" pitchFamily="34" charset="-128"/>
              </a:rPr>
              <a:t>Ley 30/1992, de 26 de noviembre, de Régimen Jurídico de las Administraciones públicas y del Procedimiento Administrativo Común.</a:t>
            </a:r>
          </a:p>
          <a:p>
            <a:pPr eaLnBrk="1" hangingPunct="1"/>
            <a:endParaRPr lang="es-ES_tradnl" altLang="es-ES_tradnl" sz="2400" b="1" u="sng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s-ES_tradnl" altLang="es-ES_tradnl" sz="2400" b="1" u="sng" dirty="0" smtClean="0">
              <a:ea typeface="ＭＳ Ｐゴシック" panose="020B0600070205080204" pitchFamily="34" charset="-128"/>
            </a:endParaRPr>
          </a:p>
        </p:txBody>
      </p:sp>
      <p:sp>
        <p:nvSpPr>
          <p:cNvPr id="64518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6A1612-3D68-4F2E-908A-A98C30461F28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4516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ORGANOS DE SELECCIÓN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2 Marcador de contenido"/>
          <p:cNvSpPr>
            <a:spLocks noGrp="1"/>
          </p:cNvSpPr>
          <p:nvPr>
            <p:ph idx="1"/>
          </p:nvPr>
        </p:nvSpPr>
        <p:spPr>
          <a:xfrm>
            <a:off x="899591" y="2060848"/>
            <a:ext cx="7645921" cy="3816424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es-ES_tradnl" sz="2400" b="1" u="sng" dirty="0" smtClean="0">
                <a:ea typeface="ＭＳ Ｐゴシック" pitchFamily="34" charset="-128"/>
              </a:rPr>
              <a:t>Funciones</a:t>
            </a:r>
          </a:p>
          <a:p>
            <a:pPr marL="623888" lvl="1" indent="-166688" algn="just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1800" dirty="0" smtClean="0">
                <a:ea typeface="ＭＳ Ｐゴシック" pitchFamily="34" charset="-128"/>
              </a:rPr>
              <a:t>Desarrollo del proceso selectivo de acuerdo con la convocatoria.</a:t>
            </a:r>
          </a:p>
          <a:p>
            <a:pPr marL="623888" lvl="1" indent="-166688" algn="just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1800" dirty="0" smtClean="0">
                <a:ea typeface="ＭＳ Ｐゴシック" pitchFamily="34" charset="-128"/>
              </a:rPr>
              <a:t>Calificación de las pruebas de la fase de la oposición y su posterior remisión a las Comisiones de Selección.</a:t>
            </a:r>
          </a:p>
          <a:p>
            <a:pPr marL="623888" lvl="1" indent="-166688" algn="just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1800" dirty="0" smtClean="0">
                <a:ea typeface="ＭＳ Ｐゴシック" pitchFamily="34" charset="-128"/>
              </a:rPr>
              <a:t>Cumplimentación de los modelos de documentación administrativa facilitados por la Dirección General de Recursos Humanos. </a:t>
            </a:r>
          </a:p>
          <a:p>
            <a:pPr marL="623888" lvl="1" indent="-166688" algn="just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1800" dirty="0" smtClean="0">
                <a:ea typeface="ＭＳ Ｐゴシック" pitchFamily="34" charset="-128"/>
              </a:rPr>
              <a:t>Resolver las reclamaciones presentadas por los aspirantes a las pruebas de la fase de oposición en el plazo establecido para ello (2 días).</a:t>
            </a:r>
          </a:p>
          <a:p>
            <a:pPr marL="623888" lvl="1" indent="-166688" algn="just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1800" dirty="0" smtClean="0">
                <a:ea typeface="ＭＳ Ｐゴシック" pitchFamily="34" charset="-128"/>
              </a:rPr>
              <a:t>Mantener actualizados los datos relativos al procedimiento selectivo, a efectos de su publicidad en el Portal de Educación, especialmente los llamamientos y publicación de puntuaciones.</a:t>
            </a:r>
            <a:endParaRPr lang="es-ES_tradnl" sz="1800" dirty="0" smtClean="0">
              <a:ea typeface="ＭＳ Ｐゴシック" pitchFamily="34" charset="-128"/>
            </a:endParaRPr>
          </a:p>
          <a:p>
            <a:pPr algn="just" eaLnBrk="1" hangingPunct="1">
              <a:defRPr/>
            </a:pPr>
            <a:endParaRPr lang="es-ES_tradnl" sz="2400" b="1" u="sng" dirty="0" smtClean="0">
              <a:ea typeface="ＭＳ Ｐゴシック" pitchFamily="34" charset="-128"/>
            </a:endParaRPr>
          </a:p>
        </p:txBody>
      </p:sp>
      <p:sp>
        <p:nvSpPr>
          <p:cNvPr id="65541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B08BC-E6D2-4137-9C2A-E8AF84AE9983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7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ORGANOS DE SELECCIÓN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-468560" y="980728"/>
            <a:ext cx="7467600" cy="1296367"/>
          </a:xfrm>
        </p:spPr>
        <p:txBody>
          <a:bodyPr anchor="t"/>
          <a:lstStyle/>
          <a:p>
            <a:pPr algn="l" eaLnBrk="1" hangingPunct="1"/>
            <a:r>
              <a:rPr lang="es-ES_tradnl" altLang="es-ES_tradnl" sz="35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/>
            </a:r>
            <a:br>
              <a:rPr lang="es-ES_tradnl" altLang="es-ES_tradnl" sz="35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</a:br>
            <a:r>
              <a:rPr lang="es-ES_tradnl" altLang="es-ES_tradnl" sz="35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	TRIBUNALES</a:t>
            </a:r>
            <a:endParaRPr lang="es-ES" altLang="es-ES_tradnl" sz="3500" b="1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5313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" sz="2800" b="1" dirty="0">
                <a:solidFill>
                  <a:srgbClr val="604A7B"/>
                </a:solidFill>
              </a:rPr>
              <a:t>Constitución</a:t>
            </a:r>
            <a:r>
              <a:rPr lang="es-ES" sz="2800" dirty="0">
                <a:solidFill>
                  <a:srgbClr val="604A7B"/>
                </a:solidFill>
              </a:rPr>
              <a:t>: 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s-ES" sz="2200" dirty="0"/>
              <a:t>En el plazo de </a:t>
            </a:r>
            <a:r>
              <a:rPr lang="es-ES" sz="2200" b="1" dirty="0" smtClean="0"/>
              <a:t>5 </a:t>
            </a:r>
            <a:r>
              <a:rPr lang="es-ES" sz="2200" b="1" dirty="0"/>
              <a:t>días hábiles</a:t>
            </a:r>
            <a:r>
              <a:rPr lang="es-ES" sz="2200" dirty="0"/>
              <a:t>, </a:t>
            </a:r>
            <a:r>
              <a:rPr lang="es-ES" sz="2200" dirty="0" smtClean="0"/>
              <a:t>hasta 31 de mayo.</a:t>
            </a:r>
            <a:endParaRPr lang="es-ES" sz="2200" dirty="0"/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s-ES" sz="2200" b="1" dirty="0"/>
              <a:t>Obligatoria la presencia </a:t>
            </a:r>
            <a:r>
              <a:rPr lang="es-ES" sz="2200" dirty="0"/>
              <a:t>en el acto de constitución de titulares y suplentes.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s-ES" sz="2200" dirty="0"/>
              <a:t>La</a:t>
            </a:r>
            <a:r>
              <a:rPr lang="es-ES" sz="2200" b="1" dirty="0"/>
              <a:t> ausencia </a:t>
            </a:r>
            <a:r>
              <a:rPr lang="es-ES" sz="2200" dirty="0"/>
              <a:t>debe estar justificada.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s-ES" sz="2200" dirty="0"/>
              <a:t>Serán consideradas las causas de abstención </a:t>
            </a:r>
            <a:r>
              <a:rPr lang="es-ES" sz="2200" dirty="0" smtClean="0"/>
              <a:t>y recusación legalmente </a:t>
            </a:r>
            <a:r>
              <a:rPr lang="es-ES" sz="2200" dirty="0"/>
              <a:t>establecidas (Ley 30/1992 art. 28 y RD 276/2007)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s-ES" sz="2200" dirty="0"/>
              <a:t>Serán consideradas otras causas si la gravedad así lo requiere.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s-ES" sz="2200" dirty="0"/>
              <a:t>Resuelve la Comisión de Selección y comunica a la DG de </a:t>
            </a:r>
            <a:r>
              <a:rPr lang="es-ES" sz="2200" dirty="0" smtClean="0"/>
              <a:t>RRHH</a:t>
            </a:r>
          </a:p>
          <a:p>
            <a:pPr lvl="1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DADF-60BC-444F-B408-84D9E233B347}" type="slidenum">
              <a:rPr lang="es-ES" altLang="es-ES_tradnl" smtClean="0"/>
              <a:pPr/>
              <a:t>58</a:t>
            </a:fld>
            <a:endParaRPr lang="es-ES" altLang="es-ES_tradnl"/>
          </a:p>
        </p:txBody>
      </p:sp>
      <p:sp>
        <p:nvSpPr>
          <p:cNvPr id="5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I: Procedimiento  selectivo de ingreso</a:t>
            </a:r>
          </a:p>
          <a:p>
            <a:pPr marL="714375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34" charset="-128"/>
              </a:rPr>
              <a:t>* </a:t>
            </a:r>
            <a:r>
              <a:rPr lang="es-ES_tradnl" sz="1400" b="1" dirty="0" smtClean="0">
                <a:solidFill>
                  <a:schemeClr val="bg1"/>
                </a:solidFill>
                <a:ea typeface="ＭＳ Ｐゴシック" pitchFamily="34" charset="-128"/>
              </a:rPr>
              <a:t>ORGANOS DE SELECCIÓN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987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Validez de constitución y funcionamiento de los tribunales:</a:t>
            </a:r>
          </a:p>
          <a:p>
            <a:pPr lvl="1">
              <a:buFont typeface="Courier New"/>
              <a:buChar char="o"/>
            </a:pPr>
            <a:r>
              <a:rPr lang="es-ES" sz="2400" dirty="0" smtClean="0"/>
              <a:t>Presidente, secretario, y al menos la mitad de sus miembros, titulares o suplentes.</a:t>
            </a:r>
          </a:p>
          <a:p>
            <a:pPr lvl="1">
              <a:buFont typeface="Courier New"/>
              <a:buChar char="o"/>
            </a:pPr>
            <a:r>
              <a:rPr lang="es-ES" sz="2400" dirty="0" smtClean="0"/>
              <a:t>Las actas , los anexos se deben remitir a la Comisión de Selección.</a:t>
            </a:r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DADF-60BC-444F-B408-84D9E233B347}" type="slidenum">
              <a:rPr lang="es-ES" altLang="es-ES_tradnl" smtClean="0"/>
              <a:pPr/>
              <a:t>59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25135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21288"/>
            <a:ext cx="1224136" cy="6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6150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BC70DF-D3F5-4289-8BA3-8BD0FAEA1639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-972616" y="1412776"/>
            <a:ext cx="4104456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ES_tradnl" sz="4500" dirty="0" smtClean="0">
                <a:solidFill>
                  <a:srgbClr val="604A7B"/>
                </a:solidFill>
                <a:latin typeface="Calibri"/>
                <a:cs typeface="Calibri"/>
              </a:rPr>
              <a:t>           </a:t>
            </a:r>
            <a:r>
              <a:rPr lang="es-ES_tradnl" altLang="es-ES_tradnl" sz="4500" b="1" dirty="0" smtClean="0">
                <a:solidFill>
                  <a:srgbClr val="604A7B"/>
                </a:solidFill>
                <a:latin typeface="Calibri"/>
                <a:cs typeface="Calibri"/>
              </a:rPr>
              <a:t>T</a:t>
            </a:r>
            <a:r>
              <a:rPr lang="es-ES" altLang="es-ES_tradnl" sz="4500" b="1" dirty="0" smtClean="0">
                <a:solidFill>
                  <a:srgbClr val="604A7B"/>
                </a:solidFill>
                <a:latin typeface="Calibri"/>
                <a:cs typeface="Calibri"/>
              </a:rPr>
              <a:t>í</a:t>
            </a:r>
            <a:r>
              <a:rPr lang="es-ES_tradnl" altLang="es-ES_tradnl" sz="4500" b="1" dirty="0" err="1" smtClean="0">
                <a:solidFill>
                  <a:srgbClr val="604A7B"/>
                </a:solidFill>
                <a:latin typeface="Calibri"/>
                <a:cs typeface="Calibri"/>
              </a:rPr>
              <a:t>tulo</a:t>
            </a:r>
            <a:r>
              <a:rPr lang="es-ES_tradnl" altLang="es-ES_tradnl" sz="45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_tradnl" altLang="es-ES_tradnl" sz="4500" b="1" dirty="0" smtClean="0">
                <a:solidFill>
                  <a:srgbClr val="604A7B"/>
                </a:solidFill>
                <a:latin typeface="Calibri"/>
                <a:cs typeface="Calibri"/>
              </a:rPr>
              <a:t>I  </a:t>
            </a:r>
            <a:endParaRPr lang="es-ES_tradnl" altLang="es-ES_tradnl" sz="4500" b="1" dirty="0">
              <a:solidFill>
                <a:srgbClr val="604A7B"/>
              </a:solidFill>
              <a:latin typeface="Calibri"/>
              <a:cs typeface="Calibri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11560" y="3068960"/>
            <a:ext cx="8064896" cy="1584176"/>
          </a:xfrm>
          <a:prstGeom prst="roundRect">
            <a:avLst>
              <a:gd name="adj" fmla="val 3978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6" y="3212976"/>
            <a:ext cx="7560766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3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/>
                <a:cs typeface="ＭＳ Ｐゴシック"/>
              </a:rPr>
              <a:t>Procedimiento selectivo de ingreso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38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/>
                <a:cs typeface="ＭＳ Ｐゴシック"/>
              </a:rPr>
              <a:t>al </a:t>
            </a:r>
            <a:r>
              <a:rPr lang="es-ES_tradnl" sz="3800" dirty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/>
                <a:cs typeface="ＭＳ Ｐゴシック"/>
              </a:rPr>
              <a:t>cuerpo de maestros</a:t>
            </a:r>
            <a:endParaRPr lang="es-ES" sz="3800" dirty="0">
              <a:solidFill>
                <a:schemeClr val="accent4">
                  <a:lumMod val="75000"/>
                </a:schemeClr>
              </a:solidFill>
              <a:latin typeface="+mj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95288" y="2708275"/>
            <a:ext cx="8208962" cy="32400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</a:t>
            </a:r>
            <a:r>
              <a:rPr lang="es-ES_tradnl" sz="20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: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PROCEDIMIENTO SELECTIVO DE INGRESO AL CUERPO DE MAESTROS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Convocatoria, número de plazas y distribución provincial</a:t>
            </a:r>
            <a:r>
              <a:rPr lang="es-ES_tradnl" sz="2000" b="1" i="1" dirty="0" smtClean="0">
                <a:ea typeface="ＭＳ Ｐゴシック" pitchFamily="34" charset="-128"/>
              </a:rPr>
              <a:t>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Participación.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Desarrollo del proceso selectivo.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Calificación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Órganos de selección.</a:t>
            </a:r>
            <a:endParaRPr lang="es-ES_tradnl" sz="16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ea typeface="ＭＳ Ｐゴシック" pitchFamily="34" charset="-128"/>
              </a:rPr>
              <a:t>TÍTULO II: </a:t>
            </a:r>
            <a:r>
              <a:rPr lang="es-ES_tradnl" sz="1600" b="1" i="1" dirty="0" smtClean="0">
                <a:ea typeface="ＭＳ Ｐゴシック" pitchFamily="34" charset="-128"/>
              </a:rPr>
              <a:t>ADQUISICIÓN DE NUEVAS ESPECIALIDADES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_tradnl" sz="24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</p:txBody>
      </p:sp>
      <p:sp>
        <p:nvSpPr>
          <p:cNvPr id="6656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761BFF-F0C1-4995-862E-C49AEBE0FF0A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750" y="981075"/>
            <a:ext cx="8258175" cy="1008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400" b="1" dirty="0">
                <a:solidFill>
                  <a:schemeClr val="bg1"/>
                </a:solidFill>
                <a:ea typeface="ＭＳ Ｐゴシック" pitchFamily="34" charset="-128"/>
              </a:rPr>
              <a:t>INDICE</a:t>
            </a:r>
            <a:endParaRPr lang="es-ES" sz="4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71550" y="4005263"/>
            <a:ext cx="7248525" cy="15192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i="1" dirty="0">
                <a:solidFill>
                  <a:schemeClr val="tx1"/>
                </a:solidFill>
                <a:ea typeface="ＭＳ Ｐゴシック" pitchFamily="34" charset="-128"/>
              </a:rPr>
              <a:t>TÍTULO II: Adquisición de nuevas especiales</a:t>
            </a:r>
            <a:endParaRPr lang="es-ES_tradnl" sz="2000" b="1" i="1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67590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6DCFBF-A44E-4727-A9AD-30548692AF7F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21288"/>
            <a:ext cx="1224136" cy="6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-972616" y="1412776"/>
            <a:ext cx="4104456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ES_tradnl" sz="4500" dirty="0" smtClean="0">
                <a:solidFill>
                  <a:srgbClr val="604A7B"/>
                </a:solidFill>
                <a:latin typeface="Calibri"/>
                <a:cs typeface="Calibri"/>
              </a:rPr>
              <a:t>           </a:t>
            </a:r>
            <a:r>
              <a:rPr lang="es-ES_tradnl" altLang="es-ES_tradnl" sz="4500" b="1" dirty="0" smtClean="0">
                <a:solidFill>
                  <a:srgbClr val="604A7B"/>
                </a:solidFill>
                <a:latin typeface="Calibri"/>
                <a:cs typeface="Calibri"/>
              </a:rPr>
              <a:t>T</a:t>
            </a:r>
            <a:r>
              <a:rPr lang="es-ES" altLang="es-ES_tradnl" sz="4500" b="1" dirty="0" smtClean="0">
                <a:solidFill>
                  <a:srgbClr val="604A7B"/>
                </a:solidFill>
                <a:latin typeface="Calibri"/>
                <a:cs typeface="Calibri"/>
              </a:rPr>
              <a:t>í</a:t>
            </a:r>
            <a:r>
              <a:rPr lang="es-ES_tradnl" altLang="es-ES_tradnl" sz="4500" b="1" dirty="0" err="1" smtClean="0">
                <a:solidFill>
                  <a:srgbClr val="604A7B"/>
                </a:solidFill>
                <a:latin typeface="Calibri"/>
                <a:cs typeface="Calibri"/>
              </a:rPr>
              <a:t>tulo</a:t>
            </a:r>
            <a:r>
              <a:rPr lang="es-ES_tradnl" altLang="es-ES_tradnl" sz="45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_tradnl" altLang="es-ES_tradnl" sz="4500" b="1" dirty="0" smtClean="0">
                <a:solidFill>
                  <a:srgbClr val="604A7B"/>
                </a:solidFill>
                <a:latin typeface="Calibri"/>
                <a:cs typeface="Calibri"/>
              </a:rPr>
              <a:t>II  </a:t>
            </a:r>
            <a:endParaRPr lang="es-ES_tradnl" altLang="es-ES_tradnl" sz="4500" b="1" dirty="0">
              <a:solidFill>
                <a:srgbClr val="604A7B"/>
              </a:solidFill>
              <a:latin typeface="Calibri"/>
              <a:cs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11560" y="3068960"/>
            <a:ext cx="8064896" cy="1584176"/>
          </a:xfrm>
          <a:prstGeom prst="roundRect">
            <a:avLst>
              <a:gd name="adj" fmla="val 3978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7 Rectángulo"/>
          <p:cNvSpPr/>
          <p:nvPr/>
        </p:nvSpPr>
        <p:spPr>
          <a:xfrm>
            <a:off x="755576" y="3212976"/>
            <a:ext cx="7560766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3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/>
                <a:cs typeface="ＭＳ Ｐゴシック"/>
              </a:rPr>
              <a:t>Procedimiento </a:t>
            </a:r>
            <a:r>
              <a:rPr lang="es-ES_tradnl" sz="3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/>
                <a:cs typeface="ＭＳ Ｐゴシック"/>
              </a:rPr>
              <a:t>de adquisición</a:t>
            </a:r>
            <a:endParaRPr lang="es-ES_tradnl" sz="3800" b="1" dirty="0">
              <a:solidFill>
                <a:schemeClr val="accent4">
                  <a:lumMod val="75000"/>
                </a:schemeClr>
              </a:solidFill>
              <a:latin typeface="+mj-lt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38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/>
                <a:cs typeface="ＭＳ Ｐゴシック"/>
              </a:rPr>
              <a:t>d</a:t>
            </a:r>
            <a:r>
              <a:rPr lang="es-ES_tradnl" sz="38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/>
                <a:cs typeface="ＭＳ Ｐゴシック"/>
              </a:rPr>
              <a:t>e nuevas especialidades</a:t>
            </a:r>
            <a:endParaRPr lang="es-ES" sz="3800" dirty="0">
              <a:solidFill>
                <a:schemeClr val="accent4">
                  <a:lumMod val="75000"/>
                </a:schemeClr>
              </a:solidFill>
              <a:latin typeface="+mj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755650" y="1700808"/>
            <a:ext cx="7789863" cy="1081088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3000" b="1" dirty="0" smtClean="0">
                <a:solidFill>
                  <a:srgbClr val="604A7B"/>
                </a:solidFill>
                <a:ea typeface="ＭＳ Ｐゴシック"/>
                <a:cs typeface="ＭＳ Ｐゴシック"/>
              </a:rPr>
              <a:t>PROCEDIMIENTO DE ADQUISICIÓN</a:t>
            </a:r>
            <a:br>
              <a:rPr lang="es-ES_tradnl" sz="3000" b="1" dirty="0" smtClean="0">
                <a:solidFill>
                  <a:srgbClr val="604A7B"/>
                </a:solidFill>
                <a:ea typeface="ＭＳ Ｐゴシック"/>
                <a:cs typeface="ＭＳ Ｐゴシック"/>
              </a:rPr>
            </a:br>
            <a:r>
              <a:rPr lang="es-ES_tradnl" sz="3000" b="1" dirty="0" smtClean="0">
                <a:solidFill>
                  <a:srgbClr val="604A7B"/>
                </a:solidFill>
                <a:ea typeface="ＭＳ Ｐゴシック"/>
                <a:cs typeface="ＭＳ Ｐゴシック"/>
              </a:rPr>
              <a:t>DE NUEVAS ESPECIALIDADES:</a:t>
            </a:r>
            <a:endParaRPr lang="es-ES" sz="3000" b="1" dirty="0" smtClean="0">
              <a:solidFill>
                <a:srgbClr val="604A7B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8611" name="2 Marcador de contenido"/>
          <p:cNvSpPr>
            <a:spLocks noGrp="1"/>
          </p:cNvSpPr>
          <p:nvPr>
            <p:ph idx="1"/>
          </p:nvPr>
        </p:nvSpPr>
        <p:spPr>
          <a:xfrm>
            <a:off x="1206251" y="2524025"/>
            <a:ext cx="7542213" cy="3497263"/>
          </a:xfrm>
        </p:spPr>
        <p:txBody>
          <a:bodyPr/>
          <a:lstStyle/>
          <a:p>
            <a:pPr eaLnBrk="1" hangingPunct="1"/>
            <a:r>
              <a:rPr lang="es-ES_tradnl" altLang="es-ES_tradnl" sz="2800" b="1" dirty="0" smtClean="0">
                <a:solidFill>
                  <a:srgbClr val="5F5F5F"/>
                </a:solidFill>
                <a:ea typeface="ＭＳ Ｐゴシック" panose="020B0600070205080204" pitchFamily="34" charset="-128"/>
              </a:rPr>
              <a:t>REQUISITOS:</a:t>
            </a:r>
            <a:endParaRPr lang="es-ES" altLang="es-ES_tradnl" sz="2800" dirty="0" smtClean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1800" dirty="0" smtClean="0">
                <a:ea typeface="ＭＳ Ｐゴシック" panose="020B0600070205080204" pitchFamily="34" charset="-128"/>
              </a:rPr>
              <a:t>Ser funcionario de carrera del Cuerpo de Maestros dependientes orgánica y funcionalmente de la Consejería de Educación de Junta de Castilla y León,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1800" dirty="0" smtClean="0">
                <a:ea typeface="ＭＳ Ｐゴシック" panose="020B0600070205080204" pitchFamily="34" charset="-128"/>
              </a:rPr>
              <a:t>En otros casos (excedencia voluntaria, adscritos en función inspectora, plazas en el exterior,…) esto se entenderá referido al último centro de destino.</a:t>
            </a:r>
          </a:p>
          <a:p>
            <a:pPr eaLnBrk="1" hangingPunct="1"/>
            <a:r>
              <a:rPr lang="es-ES_tradnl" altLang="es-ES_tradnl" sz="2800" b="1" dirty="0" smtClean="0">
                <a:solidFill>
                  <a:srgbClr val="5F5F5F"/>
                </a:solidFill>
                <a:ea typeface="ＭＳ Ｐゴシック" panose="020B0600070205080204" pitchFamily="34" charset="-128"/>
              </a:rPr>
              <a:t>Especialidades convocadas:</a:t>
            </a:r>
            <a:endParaRPr lang="es-ES" altLang="es-ES_tradnl" sz="2800" dirty="0" smtClean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1800" dirty="0" smtClean="0">
                <a:ea typeface="ＭＳ Ｐゴシック" panose="020B0600070205080204" pitchFamily="34" charset="-128"/>
              </a:rPr>
              <a:t>AL / EF / EI / PRI / FI / MU / PT /</a:t>
            </a:r>
          </a:p>
        </p:txBody>
      </p:sp>
      <p:sp>
        <p:nvSpPr>
          <p:cNvPr id="68614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21FE6-E809-44A9-8F54-FACDFAF2AB66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8612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</a:t>
            </a:r>
            <a:r>
              <a:rPr lang="es-ES_tradnl" sz="1400" dirty="0" smtClean="0">
                <a:solidFill>
                  <a:schemeClr val="bg1"/>
                </a:solidFill>
                <a:ea typeface="ＭＳ Ｐゴシック" pitchFamily="34" charset="-128"/>
              </a:rPr>
              <a:t>II: Procedimiento de adquisición</a:t>
            </a:r>
          </a:p>
          <a:p>
            <a:pPr algn="ctr" eaLnBrk="1" hangingPunct="1">
              <a:defRPr/>
            </a:pPr>
            <a:r>
              <a:rPr lang="es-ES" sz="1400" dirty="0" smtClean="0">
                <a:solidFill>
                  <a:schemeClr val="bg1"/>
                </a:solidFill>
                <a:ea typeface="ＭＳ Ｐゴシック" pitchFamily="34" charset="-128"/>
              </a:rPr>
              <a:t>           de </a:t>
            </a:r>
            <a:r>
              <a:rPr lang="es-ES" sz="1400" b="1" dirty="0" smtClean="0">
                <a:solidFill>
                  <a:schemeClr val="bg1"/>
                </a:solidFill>
                <a:ea typeface="ＭＳ Ｐゴシック" pitchFamily="34" charset="-128"/>
              </a:rPr>
              <a:t>nuevas especialidades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1003300" y="2060848"/>
            <a:ext cx="7542213" cy="3208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604A7B"/>
                </a:solidFill>
                <a:ea typeface="ＭＳ Ｐゴシック"/>
                <a:cs typeface="ＭＳ Ｐゴシック"/>
              </a:rPr>
              <a:t>Órganos de selección:</a:t>
            </a:r>
            <a:endParaRPr lang="es-ES" sz="2800" dirty="0" smtClean="0">
              <a:solidFill>
                <a:srgbClr val="604A7B"/>
              </a:solidFill>
              <a:ea typeface="ＭＳ Ｐゴシック"/>
              <a:cs typeface="ＭＳ Ｐゴシック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400" dirty="0" smtClean="0">
                <a:ea typeface="ＭＳ Ｐゴシック"/>
                <a:cs typeface="ＭＳ Ｐゴシック"/>
              </a:rPr>
              <a:t>Tribunal nº1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400" dirty="0" smtClean="0">
              <a:ea typeface="ＭＳ Ｐゴシック"/>
              <a:cs typeface="ＭＳ Ｐゴシック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604A7B"/>
                </a:solidFill>
                <a:ea typeface="ＭＳ Ｐゴシック"/>
                <a:cs typeface="ＭＳ Ｐゴシック"/>
              </a:rPr>
              <a:t>Comienzo y desarrollo de las pruebas:</a:t>
            </a:r>
            <a:endParaRPr lang="es-ES" sz="2800" dirty="0" smtClean="0">
              <a:solidFill>
                <a:srgbClr val="604A7B"/>
              </a:solidFill>
              <a:ea typeface="ＭＳ Ｐゴシック"/>
              <a:cs typeface="ＭＳ Ｐゴシック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400" dirty="0" smtClean="0">
                <a:ea typeface="ＭＳ Ｐゴシック"/>
                <a:cs typeface="ＭＳ Ｐゴシック"/>
              </a:rPr>
              <a:t>Se realizará una vez finalizada la fase de oposición del procedimiento de ingreso en el Cuerpo de Maestros.</a:t>
            </a:r>
          </a:p>
        </p:txBody>
      </p:sp>
      <p:sp>
        <p:nvSpPr>
          <p:cNvPr id="70661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DC7D22-82F2-40F2-8E3B-5920FC783048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0659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</a:t>
            </a:r>
            <a:r>
              <a:rPr lang="es-ES_tradnl" sz="1400" dirty="0" smtClean="0">
                <a:solidFill>
                  <a:schemeClr val="bg1"/>
                </a:solidFill>
                <a:ea typeface="ＭＳ Ｐゴシック" pitchFamily="34" charset="-128"/>
              </a:rPr>
              <a:t>II</a:t>
            </a: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: </a:t>
            </a:r>
            <a:r>
              <a:rPr lang="es-ES_tradnl" sz="1400" dirty="0" smtClean="0">
                <a:solidFill>
                  <a:schemeClr val="bg1"/>
                </a:solidFill>
                <a:ea typeface="ＭＳ Ｐゴシック" pitchFamily="34" charset="-128"/>
              </a:rPr>
              <a:t>Procedimiento de adquisición</a:t>
            </a:r>
          </a:p>
          <a:p>
            <a:pPr algn="ctr" eaLnBrk="1" hangingPunct="1">
              <a:defRPr/>
            </a:pPr>
            <a:r>
              <a:rPr lang="es-ES" sz="1400" dirty="0" smtClean="0">
                <a:solidFill>
                  <a:schemeClr val="bg1"/>
                </a:solidFill>
                <a:ea typeface="ＭＳ Ｐゴシック" pitchFamily="34" charset="-128"/>
              </a:rPr>
              <a:t>           de </a:t>
            </a:r>
            <a:r>
              <a:rPr lang="es-ES" sz="1400" b="1" dirty="0" smtClean="0">
                <a:solidFill>
                  <a:schemeClr val="bg1"/>
                </a:solidFill>
                <a:ea typeface="ＭＳ Ｐゴシック" pitchFamily="34" charset="-128"/>
              </a:rPr>
              <a:t>nuevas especialidades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893763" y="1947763"/>
            <a:ext cx="7642225" cy="4073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604A7B"/>
                </a:solidFill>
                <a:ea typeface="ＭＳ Ｐゴシック"/>
                <a:cs typeface="ＭＳ Ｐゴシック"/>
              </a:rPr>
              <a:t>Sistema de selección:</a:t>
            </a:r>
            <a:endParaRPr lang="es-ES" sz="2800" dirty="0" smtClean="0">
              <a:solidFill>
                <a:srgbClr val="604A7B"/>
              </a:solidFill>
              <a:ea typeface="ＭＳ Ｐゴシック"/>
              <a:cs typeface="ＭＳ Ｐゴシック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dirty="0" smtClean="0">
                <a:ea typeface="ＭＳ Ｐゴシック"/>
                <a:cs typeface="ＭＳ Ｐゴシック"/>
              </a:rPr>
              <a:t>Exposición oral, y en su caso debate, de un tema de la especialidad a la que se opta, elegido por el candidato de entre tres extraídos al azar por el tribunal.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dirty="0" smtClean="0">
                <a:ea typeface="ＭＳ Ｐゴシック"/>
                <a:cs typeface="ＭＳ Ｐゴシック"/>
              </a:rPr>
              <a:t>Preparación de la exposición: máxima 1 hora pudiendo utilizar material aportado por el aspirante.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dirty="0" smtClean="0">
                <a:ea typeface="ＭＳ Ｐゴシック"/>
                <a:cs typeface="ＭＳ Ｐゴシック"/>
              </a:rPr>
              <a:t>Duración de la exposición: máxima: 1 hora.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800" i="1" dirty="0" smtClean="0">
                <a:ea typeface="ＭＳ Ｐゴシック"/>
              </a:rPr>
              <a:t>En la</a:t>
            </a:r>
            <a:r>
              <a:rPr lang="es-ES_tradnl" sz="1800" i="1" dirty="0" smtClean="0">
                <a:ea typeface="ＭＳ Ｐゴシック"/>
              </a:rPr>
              <a:t> especialidad de Música, además existirá una prueba práctica.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sz="1800" i="1" dirty="0" smtClean="0">
                <a:ea typeface="ＭＳ Ｐゴシック"/>
              </a:rPr>
              <a:t>En la especialidad de Idioma extranjero: Inglés, la prueba se desarrollará íntegramente  en este idioma.</a:t>
            </a:r>
          </a:p>
        </p:txBody>
      </p:sp>
      <p:sp>
        <p:nvSpPr>
          <p:cNvPr id="71685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17735-9841-49DF-A942-3E5A65EBEDC8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1683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7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</a:t>
            </a:r>
            <a:r>
              <a:rPr lang="es-ES_tradnl" sz="1400" dirty="0" smtClean="0">
                <a:solidFill>
                  <a:schemeClr val="bg1"/>
                </a:solidFill>
                <a:ea typeface="ＭＳ Ｐゴシック" pitchFamily="34" charset="-128"/>
              </a:rPr>
              <a:t>II</a:t>
            </a: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: </a:t>
            </a:r>
            <a:r>
              <a:rPr lang="es-ES_tradnl" sz="1400" dirty="0" smtClean="0">
                <a:solidFill>
                  <a:schemeClr val="bg1"/>
                </a:solidFill>
                <a:ea typeface="ＭＳ Ｐゴシック" pitchFamily="34" charset="-128"/>
              </a:rPr>
              <a:t>Procedimiento de adquisición</a:t>
            </a:r>
          </a:p>
          <a:p>
            <a:pPr algn="ctr" eaLnBrk="1" hangingPunct="1">
              <a:defRPr/>
            </a:pPr>
            <a:r>
              <a:rPr lang="es-ES" sz="1400" dirty="0" smtClean="0">
                <a:solidFill>
                  <a:schemeClr val="bg1"/>
                </a:solidFill>
                <a:ea typeface="ＭＳ Ｐゴシック" pitchFamily="34" charset="-128"/>
              </a:rPr>
              <a:t>           de </a:t>
            </a:r>
            <a:r>
              <a:rPr lang="es-ES" sz="1400" b="1" dirty="0" smtClean="0">
                <a:solidFill>
                  <a:schemeClr val="bg1"/>
                </a:solidFill>
                <a:ea typeface="ＭＳ Ｐゴシック" pitchFamily="34" charset="-128"/>
              </a:rPr>
              <a:t>nuevas especialidades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2 Marcador de contenido"/>
          <p:cNvSpPr>
            <a:spLocks noGrp="1"/>
          </p:cNvSpPr>
          <p:nvPr>
            <p:ph idx="1"/>
          </p:nvPr>
        </p:nvSpPr>
        <p:spPr>
          <a:xfrm>
            <a:off x="990227" y="1988840"/>
            <a:ext cx="7542213" cy="4414838"/>
          </a:xfrm>
        </p:spPr>
        <p:txBody>
          <a:bodyPr/>
          <a:lstStyle/>
          <a:p>
            <a:pPr eaLnBrk="1" hangingPunct="1"/>
            <a:r>
              <a:rPr lang="es-ES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Calificación: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ea typeface="ＭＳ Ｐゴシック" panose="020B0600070205080204" pitchFamily="34" charset="-128"/>
              </a:rPr>
              <a:t>Apto o No Apto</a:t>
            </a:r>
          </a:p>
          <a:p>
            <a:pPr eaLnBrk="1" hangingPunct="1"/>
            <a:r>
              <a:rPr lang="es-ES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Listados de APTOS: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ea typeface="ＭＳ Ｐゴシック" panose="020B0600070205080204" pitchFamily="34" charset="-128"/>
              </a:rPr>
              <a:t>Resolución de la DG de RRHH</a:t>
            </a:r>
          </a:p>
          <a:p>
            <a:pPr eaLnBrk="1" hangingPunct="1"/>
            <a:r>
              <a:rPr lang="es-ES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Publicación: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ea typeface="ＭＳ Ｐゴシック" panose="020B0600070205080204" pitchFamily="34" charset="-128"/>
              </a:rPr>
              <a:t>En BOCYL, con el listado y la nueva especialidad adquirida</a:t>
            </a:r>
          </a:p>
          <a:p>
            <a:pPr eaLnBrk="1" hangingPunct="1"/>
            <a:r>
              <a:rPr lang="es-ES" altLang="es-ES_tradnl" sz="2800" b="1" dirty="0" smtClean="0">
                <a:solidFill>
                  <a:srgbClr val="604A7B"/>
                </a:solidFill>
                <a:ea typeface="ＭＳ Ｐゴシック" panose="020B0600070205080204" pitchFamily="34" charset="-128"/>
              </a:rPr>
              <a:t>Exención de la fase de prácticas</a:t>
            </a:r>
            <a:endParaRPr lang="es-ES" altLang="es-ES_tradnl" sz="2000" dirty="0" smtClean="0">
              <a:solidFill>
                <a:srgbClr val="604A7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2709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063EA-0AA7-4328-8A4A-2CCB891965E6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270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7" name="9 Rectángulo redondeado"/>
          <p:cNvSpPr/>
          <p:nvPr/>
        </p:nvSpPr>
        <p:spPr>
          <a:xfrm>
            <a:off x="4860032" y="692696"/>
            <a:ext cx="4176464" cy="576064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TÍTULO </a:t>
            </a:r>
            <a:r>
              <a:rPr lang="es-ES_tradnl" sz="1400" dirty="0" smtClean="0">
                <a:solidFill>
                  <a:schemeClr val="bg1"/>
                </a:solidFill>
                <a:ea typeface="ＭＳ Ｐゴシック" pitchFamily="34" charset="-128"/>
              </a:rPr>
              <a:t>II</a:t>
            </a:r>
            <a:r>
              <a:rPr lang="es-ES_tradnl" sz="1400" dirty="0">
                <a:solidFill>
                  <a:schemeClr val="bg1"/>
                </a:solidFill>
                <a:ea typeface="ＭＳ Ｐゴシック" pitchFamily="34" charset="-128"/>
              </a:rPr>
              <a:t>: </a:t>
            </a:r>
            <a:r>
              <a:rPr lang="es-ES_tradnl" sz="1400" dirty="0" smtClean="0">
                <a:solidFill>
                  <a:schemeClr val="bg1"/>
                </a:solidFill>
                <a:ea typeface="ＭＳ Ｐゴシック" pitchFamily="34" charset="-128"/>
              </a:rPr>
              <a:t>Procedimiento de adquisición</a:t>
            </a:r>
          </a:p>
          <a:p>
            <a:pPr algn="ctr" eaLnBrk="1" hangingPunct="1">
              <a:defRPr/>
            </a:pPr>
            <a:r>
              <a:rPr lang="es-ES" sz="1400" dirty="0" smtClean="0">
                <a:solidFill>
                  <a:schemeClr val="bg1"/>
                </a:solidFill>
                <a:ea typeface="ＭＳ Ｐゴシック" pitchFamily="34" charset="-128"/>
              </a:rPr>
              <a:t>           de </a:t>
            </a:r>
            <a:r>
              <a:rPr lang="es-ES" sz="1400" b="1" dirty="0" smtClean="0">
                <a:solidFill>
                  <a:schemeClr val="bg1"/>
                </a:solidFill>
                <a:ea typeface="ＭＳ Ｐゴシック" pitchFamily="34" charset="-128"/>
              </a:rPr>
              <a:t>nuevas especialidades</a:t>
            </a:r>
            <a:endParaRPr lang="es-ES_tradnl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467544" y="2248272"/>
            <a:ext cx="8507288" cy="4205064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s-ES" dirty="0" smtClean="0"/>
              <a:t>El</a:t>
            </a:r>
            <a:r>
              <a:rPr lang="es-ES" i="1" dirty="0" smtClean="0"/>
              <a:t> Servicio de Profesorado de Educación Pública,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s-ES" i="1" dirty="0" smtClean="0"/>
              <a:t>Infantil, Primaria y Especial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s-ES" b="1" dirty="0" smtClean="0"/>
              <a:t>está a vuestra disposición</a:t>
            </a:r>
          </a:p>
          <a:p>
            <a:pPr algn="ctr">
              <a:buFont typeface="Arial" pitchFamily="34" charset="0"/>
              <a:buNone/>
            </a:pPr>
            <a:endParaRPr lang="es-ES" sz="2000" dirty="0" smtClean="0"/>
          </a:p>
          <a:p>
            <a:pPr>
              <a:buFont typeface="Arial" pitchFamily="34" charset="0"/>
              <a:buNone/>
            </a:pPr>
            <a:r>
              <a:rPr lang="es-ES" sz="2000" dirty="0" smtClean="0"/>
              <a:t>Benedicto González , </a:t>
            </a:r>
            <a:r>
              <a:rPr lang="es-ES" sz="2000" dirty="0" smtClean="0">
                <a:hlinkClick r:id="rId2"/>
              </a:rPr>
              <a:t>gonverbe@jcyl.es</a:t>
            </a:r>
            <a:r>
              <a:rPr lang="es-ES" sz="2000" dirty="0" smtClean="0"/>
              <a:t>,  </a:t>
            </a:r>
            <a:r>
              <a:rPr lang="es-ES" sz="2000" dirty="0" err="1" smtClean="0"/>
              <a:t>tfno</a:t>
            </a:r>
            <a:r>
              <a:rPr lang="es-ES" sz="2000" dirty="0" smtClean="0"/>
              <a:t>  </a:t>
            </a:r>
            <a:r>
              <a:rPr lang="es-ES" sz="2000" dirty="0" smtClean="0"/>
              <a:t>Ext.804.795</a:t>
            </a: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Carmen Domínguez, </a:t>
            </a:r>
            <a:r>
              <a:rPr lang="es-ES" sz="2000" dirty="0" smtClean="0">
                <a:hlinkClick r:id="rId3"/>
              </a:rPr>
              <a:t>dommorca@jcyl.es</a:t>
            </a:r>
            <a:r>
              <a:rPr lang="es-ES" sz="2000" dirty="0" smtClean="0"/>
              <a:t>, tfno. </a:t>
            </a:r>
            <a:r>
              <a:rPr lang="es-ES" sz="2000" dirty="0" smtClean="0"/>
              <a:t>804793</a:t>
            </a:r>
          </a:p>
          <a:p>
            <a:pPr>
              <a:buNone/>
            </a:pPr>
            <a:r>
              <a:rPr lang="es-ES" sz="2000" dirty="0" smtClean="0"/>
              <a:t>Noemí Puerta, </a:t>
            </a:r>
            <a:r>
              <a:rPr lang="es-ES" sz="2000" dirty="0" smtClean="0">
                <a:hlinkClick r:id="rId4"/>
              </a:rPr>
              <a:t>puevaqno@jcyl.es</a:t>
            </a:r>
            <a:r>
              <a:rPr lang="es-ES" sz="2000" dirty="0" smtClean="0"/>
              <a:t>, tfno. 983.411808//804.831</a:t>
            </a: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Julián </a:t>
            </a:r>
            <a:r>
              <a:rPr lang="es-ES" sz="2000" dirty="0"/>
              <a:t>Blanco </a:t>
            </a:r>
            <a:r>
              <a:rPr lang="es-ES" sz="2000" dirty="0">
                <a:hlinkClick r:id="rId5"/>
              </a:rPr>
              <a:t>blagonju@jcyl.es</a:t>
            </a:r>
            <a:r>
              <a:rPr lang="es-ES" sz="2000" dirty="0"/>
              <a:t> </a:t>
            </a:r>
            <a:r>
              <a:rPr lang="es-ES" sz="2000" dirty="0" err="1"/>
              <a:t>tfno</a:t>
            </a:r>
            <a:r>
              <a:rPr lang="es-ES" sz="2000" dirty="0"/>
              <a:t> 983.41.19.93// </a:t>
            </a:r>
            <a:r>
              <a:rPr lang="es-ES" sz="2000" dirty="0" smtClean="0"/>
              <a:t>804.794</a:t>
            </a:r>
            <a:endParaRPr lang="es-ES" sz="2000" dirty="0"/>
          </a:p>
          <a:p>
            <a:pPr>
              <a:buFont typeface="Arial" pitchFamily="34" charset="0"/>
              <a:buNone/>
            </a:pPr>
            <a:r>
              <a:rPr lang="es-ES" sz="2000" dirty="0" smtClean="0"/>
              <a:t>Maite Castro  </a:t>
            </a:r>
            <a:r>
              <a:rPr lang="es-ES" sz="2000" dirty="0" smtClean="0">
                <a:hlinkClick r:id="rId6"/>
              </a:rPr>
              <a:t>caspuemr@jcyl.es</a:t>
            </a:r>
            <a:r>
              <a:rPr lang="es-ES" sz="2000" dirty="0" smtClean="0"/>
              <a:t>, tfno. 983.41.19.90 </a:t>
            </a:r>
            <a:r>
              <a:rPr lang="es-ES" sz="2000" dirty="0" smtClean="0"/>
              <a:t>// 804.787 </a:t>
            </a:r>
            <a:r>
              <a:rPr lang="es-ES" sz="2000" dirty="0" smtClean="0"/>
              <a:t>/</a:t>
            </a:r>
            <a:r>
              <a:rPr lang="es-ES" sz="2000" dirty="0" smtClean="0"/>
              <a:t>620.50.50.58</a:t>
            </a:r>
          </a:p>
          <a:p>
            <a:pPr algn="ctr">
              <a:buFont typeface="Arial" pitchFamily="34" charset="0"/>
              <a:buNone/>
            </a:pPr>
            <a:r>
              <a:rPr lang="es-ES" sz="2000" dirty="0">
                <a:hlinkClick r:id="rId7"/>
              </a:rPr>
              <a:t>p</a:t>
            </a:r>
            <a:r>
              <a:rPr lang="es-ES" sz="2000" dirty="0" smtClean="0">
                <a:hlinkClick r:id="rId7"/>
              </a:rPr>
              <a:t>rimaria.educación@jcyl.es</a:t>
            </a:r>
            <a:endParaRPr lang="es-ES" sz="2000" dirty="0" smtClean="0"/>
          </a:p>
          <a:p>
            <a:pPr>
              <a:buFont typeface="Arial" pitchFamily="34" charset="0"/>
              <a:buNone/>
            </a:pPr>
            <a:r>
              <a:rPr lang="es-ES" sz="2000" dirty="0" smtClean="0"/>
              <a:t> </a:t>
            </a:r>
            <a:endParaRPr lang="es-ES" sz="2000" dirty="0" smtClean="0"/>
          </a:p>
          <a:p>
            <a:pPr>
              <a:buFont typeface="Arial" pitchFamily="34" charset="0"/>
              <a:buNone/>
            </a:pPr>
            <a:endParaRPr lang="es-ES" sz="220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4DF78-265F-4262-83A5-5E32E207D240}" type="slidenum">
              <a:rPr lang="es-ES" smtClean="0"/>
              <a:pPr>
                <a:defRPr/>
              </a:pPr>
              <a:t>66</a:t>
            </a:fld>
            <a:endParaRPr lang="es-ES"/>
          </a:p>
        </p:txBody>
      </p:sp>
      <p:sp>
        <p:nvSpPr>
          <p:cNvPr id="55301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sz="1400" b="1">
                <a:latin typeface="Trebuchet MS" pitchFamily="34" charset="0"/>
                <a:sym typeface="GillSans"/>
              </a:rPr>
              <a:t>Consejería de Educación</a:t>
            </a:r>
          </a:p>
          <a:p>
            <a:pPr eaLnBrk="1" hangingPunct="1"/>
            <a:r>
              <a:rPr lang="es-ES" sz="1000" b="1">
                <a:latin typeface="Trebuchet MS" pitchFamily="34" charset="0"/>
                <a:sym typeface="GillSans"/>
              </a:rPr>
              <a:t>D.G. DE RECURSOS HUMANOS</a:t>
            </a:r>
          </a:p>
        </p:txBody>
      </p:sp>
      <p:pic>
        <p:nvPicPr>
          <p:cNvPr id="55302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91238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9692" y="2708920"/>
            <a:ext cx="5544616" cy="2764904"/>
          </a:xfrm>
        </p:spPr>
        <p:txBody>
          <a:bodyPr/>
          <a:lstStyle/>
          <a:p>
            <a:pPr algn="ctr">
              <a:buNone/>
            </a:pPr>
            <a:r>
              <a:rPr lang="es-ES" dirty="0"/>
              <a:t>“</a:t>
            </a:r>
            <a:r>
              <a:rPr lang="es-ES" i="1" dirty="0"/>
              <a:t>El porvenir está en manos </a:t>
            </a:r>
            <a:endParaRPr lang="es-ES" i="1" dirty="0" smtClean="0"/>
          </a:p>
          <a:p>
            <a:pPr algn="ctr">
              <a:buNone/>
            </a:pPr>
            <a:r>
              <a:rPr lang="es-ES" i="1" dirty="0" smtClean="0"/>
              <a:t>del </a:t>
            </a:r>
            <a:r>
              <a:rPr lang="es-ES" i="1" dirty="0"/>
              <a:t>maestro de escuela”</a:t>
            </a:r>
          </a:p>
          <a:p>
            <a:pPr algn="ctr">
              <a:buNone/>
            </a:pPr>
            <a:endParaRPr lang="es-ES" b="1" i="1" dirty="0" smtClean="0">
              <a:solidFill>
                <a:srgbClr val="604A7B"/>
              </a:solidFill>
            </a:endParaRPr>
          </a:p>
          <a:p>
            <a:pPr algn="r">
              <a:buNone/>
            </a:pPr>
            <a:r>
              <a:rPr lang="es-ES" b="1" i="1" dirty="0" err="1" smtClean="0">
                <a:solidFill>
                  <a:srgbClr val="604A7B"/>
                </a:solidFill>
              </a:rPr>
              <a:t>Victor</a:t>
            </a:r>
            <a:r>
              <a:rPr lang="es-ES" b="1" i="1" dirty="0" smtClean="0">
                <a:solidFill>
                  <a:srgbClr val="604A7B"/>
                </a:solidFill>
              </a:rPr>
              <a:t> Hugo</a:t>
            </a:r>
            <a:endParaRPr lang="es-ES" b="1" i="1" dirty="0">
              <a:solidFill>
                <a:srgbClr val="604A7B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DADF-60BC-444F-B408-84D9E233B347}" type="slidenum">
              <a:rPr lang="es-ES" altLang="es-ES_tradnl" smtClean="0"/>
              <a:pPr/>
              <a:t>67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8603577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348880"/>
            <a:ext cx="6923112" cy="3705275"/>
          </a:xfrm>
        </p:spPr>
        <p:txBody>
          <a:bodyPr/>
          <a:lstStyle/>
          <a:p>
            <a:pPr algn="ctr">
              <a:buNone/>
            </a:pPr>
            <a:r>
              <a:rPr lang="es-ES" i="1" dirty="0"/>
              <a:t>“Somos lo que hacemos día a día. </a:t>
            </a:r>
          </a:p>
          <a:p>
            <a:pPr algn="ctr">
              <a:buNone/>
            </a:pPr>
            <a:r>
              <a:rPr lang="es-ES" i="1" dirty="0"/>
              <a:t>De modo que la excelencia </a:t>
            </a:r>
            <a:endParaRPr lang="es-ES" i="1" dirty="0" smtClean="0"/>
          </a:p>
          <a:p>
            <a:pPr algn="ctr">
              <a:buNone/>
            </a:pPr>
            <a:r>
              <a:rPr lang="es-ES" i="1" dirty="0" smtClean="0"/>
              <a:t>no </a:t>
            </a:r>
            <a:r>
              <a:rPr lang="es-ES" i="1" dirty="0"/>
              <a:t>es un acto sino un hábito”</a:t>
            </a:r>
            <a:r>
              <a:rPr lang="es-ES" i="1" dirty="0" smtClean="0"/>
              <a:t>.</a:t>
            </a:r>
          </a:p>
          <a:p>
            <a:pPr algn="ctr">
              <a:buNone/>
            </a:pPr>
            <a:endParaRPr lang="es-ES" i="1" dirty="0"/>
          </a:p>
          <a:p>
            <a:pPr algn="r">
              <a:buNone/>
            </a:pPr>
            <a:r>
              <a:rPr lang="es-ES" b="1" i="1" dirty="0" err="1">
                <a:solidFill>
                  <a:srgbClr val="604A7B"/>
                </a:solidFill>
              </a:rPr>
              <a:t>Arístoteles</a:t>
            </a:r>
            <a:endParaRPr lang="es-ES" b="1" i="1" dirty="0">
              <a:solidFill>
                <a:srgbClr val="604A7B"/>
              </a:solidFill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DADF-60BC-444F-B408-84D9E233B347}" type="slidenum">
              <a:rPr lang="es-ES" altLang="es-ES_tradnl" smtClean="0"/>
              <a:pPr/>
              <a:t>68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8816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95288" y="2708275"/>
            <a:ext cx="8208962" cy="32400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</a:t>
            </a:r>
            <a:r>
              <a:rPr lang="es-ES_tradnl" sz="20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: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PROCEDIMIENTO SELECTIVO DE INGRESO AL CUERPO DE MAESTROS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ea typeface="ＭＳ Ｐゴシック" pitchFamily="34" charset="-128"/>
              </a:rPr>
              <a:t>Convocatoria, número de plazas y distribución provincial.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Participación.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Desarrollo del proceso selectivo.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Calificación</a:t>
            </a:r>
          </a:p>
          <a:p>
            <a:pPr marL="17653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Órganos de selección.</a:t>
            </a:r>
            <a:endParaRPr lang="es-ES_tradnl" sz="16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s-ES_tradnl" sz="18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TÍTULO II: </a:t>
            </a:r>
            <a:r>
              <a:rPr lang="es-ES_tradnl" sz="1600" b="1" i="1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ADQUISICIÓN DE NUEVAS ESPECIALIDADES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_tradnl" sz="2400" b="1" i="1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2100" b="1" dirty="0" smtClean="0">
              <a:ea typeface="ＭＳ Ｐゴシック" pitchFamily="34" charset="-128"/>
            </a:endParaRPr>
          </a:p>
        </p:txBody>
      </p:sp>
      <p:sp>
        <p:nvSpPr>
          <p:cNvPr id="717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482F12-0490-49D8-BB81-E69F96E326AA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750" y="981075"/>
            <a:ext cx="8258175" cy="1008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400" b="1" dirty="0">
                <a:solidFill>
                  <a:schemeClr val="bg1"/>
                </a:solidFill>
                <a:ea typeface="ＭＳ Ｐゴシック" pitchFamily="34" charset="-128"/>
              </a:rPr>
              <a:t>INDICE</a:t>
            </a:r>
            <a:endParaRPr lang="es-ES" sz="4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4575" y="3068638"/>
            <a:ext cx="7248525" cy="15192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i="1" dirty="0">
                <a:solidFill>
                  <a:schemeClr val="tx1"/>
                </a:solidFill>
                <a:ea typeface="ＭＳ Ｐゴシック" pitchFamily="34" charset="-128"/>
              </a:rPr>
              <a:t>Convocatoria, número de plazas y distribución provincial</a:t>
            </a:r>
            <a:r>
              <a:rPr lang="es-ES_tradnl" sz="2000" b="1" i="1" dirty="0">
                <a:ea typeface="ＭＳ Ｐゴシック" pitchFamily="34" charset="-128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2F91C-ABC6-46FD-A32F-26946916590B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9" name="8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31854" r="47142" b="13889"/>
          <a:stretch>
            <a:fillRect/>
          </a:stretch>
        </p:blipFill>
        <p:spPr bwMode="auto">
          <a:xfrm>
            <a:off x="1108075" y="1338263"/>
            <a:ext cx="759777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796088" y="3333750"/>
            <a:ext cx="1104900" cy="822325"/>
          </a:xfrm>
          <a:prstGeom prst="roundRect">
            <a:avLst/>
          </a:prstGeom>
          <a:solidFill>
            <a:schemeClr val="bg1"/>
          </a:solidFill>
          <a:ln>
            <a:solidFill>
              <a:srgbClr val="9A81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s-ES_tradnl" sz="10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000" dirty="0">
                <a:solidFill>
                  <a:srgbClr val="E46C0A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SORIA</a:t>
            </a:r>
            <a:endParaRPr lang="es-ES_tradnl" sz="1100" dirty="0">
              <a:solidFill>
                <a:srgbClr val="E46C0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MÚSICA</a:t>
            </a:r>
            <a:endParaRPr lang="es-ES_tradn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endParaRPr lang="es-ES_tradnl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255838" y="3279775"/>
            <a:ext cx="1035050" cy="876300"/>
          </a:xfrm>
          <a:prstGeom prst="roundRect">
            <a:avLst/>
          </a:prstGeom>
          <a:solidFill>
            <a:schemeClr val="bg1"/>
          </a:solidFill>
          <a:ln>
            <a:solidFill>
              <a:srgbClr val="9A81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s-ES_tradnl" sz="1000" dirty="0">
              <a:solidFill>
                <a:srgbClr val="FF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000" dirty="0">
                <a:solidFill>
                  <a:srgbClr val="E46C0A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ZAMORA</a:t>
            </a:r>
            <a:endParaRPr lang="es-ES_tradnl" sz="1100" dirty="0">
              <a:solidFill>
                <a:srgbClr val="E46C0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endParaRPr lang="es-ES_tradn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endParaRPr lang="es-ES_tradnl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057400" y="4581525"/>
            <a:ext cx="1233488" cy="719138"/>
          </a:xfrm>
          <a:prstGeom prst="roundRect">
            <a:avLst/>
          </a:prstGeom>
          <a:solidFill>
            <a:schemeClr val="bg1"/>
          </a:solidFill>
          <a:ln>
            <a:solidFill>
              <a:srgbClr val="9A81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s-ES_tradnl" sz="10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000" dirty="0">
                <a:solidFill>
                  <a:srgbClr val="E46C0A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SALAMANCA </a:t>
            </a:r>
            <a:endParaRPr lang="es-ES_tradnl" sz="1100" dirty="0">
              <a:solidFill>
                <a:srgbClr val="E46C0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ED. PRIMARIA</a:t>
            </a:r>
            <a:endParaRPr lang="es-ES_tradn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endParaRPr lang="es-ES_tradnl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602038" y="3498850"/>
            <a:ext cx="1317625" cy="731838"/>
          </a:xfrm>
          <a:prstGeom prst="roundRect">
            <a:avLst/>
          </a:prstGeom>
          <a:solidFill>
            <a:schemeClr val="bg1"/>
          </a:solidFill>
          <a:ln>
            <a:solidFill>
              <a:srgbClr val="9A81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s-ES_tradnl" sz="10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000" dirty="0">
                <a:solidFill>
                  <a:srgbClr val="E46C0A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VALLADOLID</a:t>
            </a:r>
            <a:endParaRPr lang="es-ES_tradnl" sz="1100" dirty="0">
              <a:solidFill>
                <a:srgbClr val="E46C0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ED. FÍSICA</a:t>
            </a:r>
            <a:endParaRPr lang="es-ES_tradn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</a:t>
            </a:r>
            <a:endParaRPr lang="es-ES_tradnl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255838" y="1897063"/>
            <a:ext cx="1346200" cy="977900"/>
          </a:xfrm>
          <a:prstGeom prst="roundRect">
            <a:avLst/>
          </a:prstGeom>
          <a:solidFill>
            <a:schemeClr val="bg1"/>
          </a:solidFill>
          <a:ln>
            <a:solidFill>
              <a:srgbClr val="9A81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LEÓN</a:t>
            </a:r>
            <a:r>
              <a:rPr lang="es-ES_tradnl" sz="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_tradnl" sz="1100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ED. INFANTIL</a:t>
            </a:r>
            <a:endParaRPr lang="es-ES_tradn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</a:t>
            </a:r>
            <a:endParaRPr lang="es-ES_tradnl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608638" y="2262188"/>
            <a:ext cx="1077912" cy="877887"/>
          </a:xfrm>
          <a:prstGeom prst="roundRect">
            <a:avLst/>
          </a:prstGeom>
          <a:solidFill>
            <a:schemeClr val="bg1"/>
          </a:solidFill>
          <a:ln>
            <a:solidFill>
              <a:srgbClr val="9A81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s-ES_tradnl" sz="10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000" dirty="0">
                <a:solidFill>
                  <a:srgbClr val="E46C0A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BURGOS</a:t>
            </a:r>
            <a:endParaRPr lang="es-ES_tradnl" sz="1100" dirty="0">
              <a:solidFill>
                <a:srgbClr val="E46C0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L.E. INGLÉS</a:t>
            </a:r>
            <a:endParaRPr lang="es-ES_tradn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156</a:t>
            </a:r>
            <a:endParaRPr lang="es-ES_tradnl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130675" y="2217738"/>
            <a:ext cx="1081088" cy="966787"/>
          </a:xfrm>
          <a:prstGeom prst="roundRect">
            <a:avLst/>
          </a:prstGeom>
          <a:solidFill>
            <a:schemeClr val="bg1"/>
          </a:solidFill>
          <a:ln>
            <a:solidFill>
              <a:srgbClr val="9A81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s-ES_tradnl" sz="1000" dirty="0">
              <a:solidFill>
                <a:srgbClr val="E46C0A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000" dirty="0">
                <a:solidFill>
                  <a:srgbClr val="E46C0A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PALENCIA</a:t>
            </a:r>
            <a:endParaRPr lang="es-ES_tradnl" sz="1100" dirty="0">
              <a:solidFill>
                <a:srgbClr val="E46C0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AUDICIÓN Y LENGUAJE </a:t>
            </a:r>
            <a:endParaRPr lang="es-ES_tradn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s-ES_tradnl" sz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endParaRPr lang="es-ES_tradnl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960438" y="836613"/>
            <a:ext cx="7920037" cy="5016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400" b="1" dirty="0">
                <a:solidFill>
                  <a:schemeClr val="bg1"/>
                </a:solidFill>
                <a:ea typeface="ＭＳ Ｐゴシック" pitchFamily="34" charset="-128"/>
              </a:rPr>
              <a:t>Distribución de especialidades por provincia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6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785482-7286-43DA-86B3-D1B1E7855BE4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798" name="Group 366"/>
          <p:cNvGraphicFramePr>
            <a:graphicFrameLocks noGrp="1"/>
          </p:cNvGraphicFramePr>
          <p:nvPr/>
        </p:nvGraphicFramePr>
        <p:xfrm>
          <a:off x="755650" y="1628775"/>
          <a:ext cx="7632700" cy="642938"/>
        </p:xfrm>
        <a:graphic>
          <a:graphicData uri="http://schemas.openxmlformats.org/drawingml/2006/table">
            <a:tbl>
              <a:tblPr/>
              <a:tblGrid>
                <a:gridCol w="5088466"/>
                <a:gridCol w="989338"/>
                <a:gridCol w="1554896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Número de plazas a ofertar: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736</a:t>
                      </a:r>
                    </a:p>
                  </a:txBody>
                  <a:tcPr marT="45795" marB="457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95" marB="45795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97" name="Group 3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82962"/>
              </p:ext>
            </p:extLst>
          </p:nvPr>
        </p:nvGraphicFramePr>
        <p:xfrm>
          <a:off x="755650" y="2349500"/>
          <a:ext cx="7632701" cy="3575050"/>
        </p:xfrm>
        <a:graphic>
          <a:graphicData uri="http://schemas.openxmlformats.org/drawingml/2006/table">
            <a:tbl>
              <a:tblPr/>
              <a:tblGrid>
                <a:gridCol w="3038123"/>
                <a:gridCol w="989338"/>
                <a:gridCol w="1061006"/>
                <a:gridCol w="989338"/>
                <a:gridCol w="1554896"/>
              </a:tblGrid>
              <a:tr h="51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Especialidad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TURNO LIBRE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DISCAPA CIDAD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Provincia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AUDICIÓN Y LENGUAJE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Palencia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EDUCACIÓN FÍSICA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Valladolid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EDUCACIÓN INFANTIL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144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León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EDUCACIÓN PRIMARIA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179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199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Salamanca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LENGUA EXTRANJERA: INGLÉS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140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Burgos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MÚSICA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Soria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PEDAGOGÍA TERAPÉUTICA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Zamora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662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736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290" name="CuadroTexto 1"/>
          <p:cNvSpPr txBox="1">
            <a:spLocks noChangeArrowheads="1"/>
          </p:cNvSpPr>
          <p:nvPr/>
        </p:nvSpPr>
        <p:spPr bwMode="auto">
          <a:xfrm>
            <a:off x="6313488" y="62372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latin typeface="Trebuchet MS" panose="020B0603020202020204" pitchFamily="34" charset="0"/>
                <a:sym typeface="GillSans"/>
              </a:rPr>
              <a:t>Consejería de Educación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000" b="1">
                <a:latin typeface="Trebuchet MS" panose="020B0603020202020204" pitchFamily="34" charset="0"/>
                <a:sym typeface="GillSans"/>
              </a:rPr>
              <a:t>D.G. DE RECURSOS HUMANOS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714375" y="765175"/>
            <a:ext cx="7673975" cy="719138"/>
          </a:xfrm>
          <a:prstGeom prst="roundRect">
            <a:avLst/>
          </a:prstGeom>
          <a:solidFill>
            <a:srgbClr val="604A7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000" dirty="0">
                <a:solidFill>
                  <a:schemeClr val="bg1"/>
                </a:solidFill>
                <a:ea typeface="ＭＳ Ｐゴシック" pitchFamily="34" charset="-128"/>
              </a:rPr>
              <a:t>CONVOCATORIA</a:t>
            </a:r>
            <a:endParaRPr lang="es-ES" sz="40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29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7D2B8D-F7E2-42A9-AD0F-BDC60A856B7E}" type="slidenum">
              <a:rPr lang="es-ES" altLang="es-ES_trad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s-ES_trad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019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353df04f4fd482244c12814704c3aea1282c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1400" b="1" dirty="0">
            <a:latin typeface="Trebuchet MS" pitchFamily="34" charset="0"/>
            <a:sym typeface="Gill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6362</TotalTime>
  <Words>4423</Words>
  <Application>Microsoft Office PowerPoint</Application>
  <PresentationFormat>Presentación en pantalla (4:3)</PresentationFormat>
  <Paragraphs>766</Paragraphs>
  <Slides>68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81" baseType="lpstr">
      <vt:lpstr>ＭＳ Ｐゴシック</vt:lpstr>
      <vt:lpstr>Algerian</vt:lpstr>
      <vt:lpstr>Arial</vt:lpstr>
      <vt:lpstr>Arial Black</vt:lpstr>
      <vt:lpstr>Calibri</vt:lpstr>
      <vt:lpstr>Courier New</vt:lpstr>
      <vt:lpstr>GillSans</vt:lpstr>
      <vt:lpstr>Times New Roman</vt:lpstr>
      <vt:lpstr>Trebuchet MS</vt:lpstr>
      <vt:lpstr>Wingdings</vt:lpstr>
      <vt:lpstr>Wingdings 2</vt:lpstr>
      <vt:lpstr>Tema de Office</vt:lpstr>
      <vt:lpstr>Hoja de cálculo</vt:lpstr>
      <vt:lpstr>Presentación de PowerPoint</vt:lpstr>
      <vt:lpstr>OFERTA DE EMPLEO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PRUEBA DE CASTELLANO.</vt:lpstr>
      <vt:lpstr>Presentación de PowerPoint</vt:lpstr>
      <vt:lpstr> OPOSICIÓN:</vt:lpstr>
      <vt:lpstr>Presentación de PowerPoint</vt:lpstr>
      <vt:lpstr>Presentación de PowerPoint</vt:lpstr>
      <vt:lpstr>Presentación de PowerPoint</vt:lpstr>
      <vt:lpstr> Valoración de la 1ª Prueba    </vt:lpstr>
      <vt:lpstr>Presentación de PowerPoint</vt:lpstr>
      <vt:lpstr>CALIFICACIÓN PRUEBA 1</vt:lpstr>
      <vt:lpstr>Presentación de PowerPoint</vt:lpstr>
      <vt:lpstr>Presentación de PowerPoint</vt:lpstr>
      <vt:lpstr> OPOSICIÓN:</vt:lpstr>
      <vt:lpstr>Presentación de PowerPoint</vt:lpstr>
      <vt:lpstr>Desarrollo de la pruebas: citaciones</vt:lpstr>
      <vt:lpstr>Presentación de PowerPoint</vt:lpstr>
      <vt:lpstr>DESARROLLO DE 1ª PRUEBA</vt:lpstr>
      <vt:lpstr>Presentación de PowerPoint</vt:lpstr>
      <vt:lpstr>Presentación de PowerPoint</vt:lpstr>
      <vt:lpstr>Presentación de PowerPoint</vt:lpstr>
      <vt:lpstr>Presentación de PowerPoint</vt:lpstr>
      <vt:lpstr> FASE DE CONCURSO: baremo anexo V</vt:lpstr>
      <vt:lpstr>Presentación de PowerPoint</vt:lpstr>
      <vt:lpstr>Presentación de PowerPoint</vt:lpstr>
      <vt:lpstr>Presentación de PowerPoint</vt:lpstr>
      <vt:lpstr>Presentación de PowerPoint</vt:lpstr>
      <vt:lpstr>Oposición + Concurso </vt:lpstr>
      <vt:lpstr>:  OPOSICIÓN + CONCURSO (ponderación)  Nota final</vt:lpstr>
      <vt:lpstr>  SELECCIONADOS Y APTOS:</vt:lpstr>
      <vt:lpstr>Presentación de PowerPoint</vt:lpstr>
      <vt:lpstr>Presentación de PowerPoint</vt:lpstr>
      <vt:lpstr>Presentación de PowerPoint</vt:lpstr>
      <vt:lpstr>Encargados de realizar la selección de aspirantes en las fases de oposición y para la adquisición de NNEE   - COMISIONES DE SELECCIÓN  - TRIBUNALES (NOMBRADOS POR LA CONSEJERÍA DE EDUCACIÓN)  TRIBUNALES DE LA PRUEBA DE CASTELLANO.  TRIBUNALES DE PRUEBAS GENERALES  - Comisión de valoración de méritos   </vt:lpstr>
      <vt:lpstr>COMISIONES DE SELECCIÓN</vt:lpstr>
      <vt:lpstr>COMISIONES DE SELECCIÓN</vt:lpstr>
      <vt:lpstr>COMISIONES DE SELECCIÓN</vt:lpstr>
      <vt:lpstr>  TRIBUNALES</vt:lpstr>
      <vt:lpstr>Presentación de PowerPoint</vt:lpstr>
      <vt:lpstr>  TRIBUNALES</vt:lpstr>
      <vt:lpstr>  TRIBUNALES</vt:lpstr>
      <vt:lpstr>Presentación de PowerPoint</vt:lpstr>
      <vt:lpstr>Presentación de PowerPoint</vt:lpstr>
      <vt:lpstr>Presentación de PowerPoint</vt:lpstr>
      <vt:lpstr>Presentación de PowerPoint</vt:lpstr>
      <vt:lpstr>PROCEDIMIENTO DE ADQUISICIÓN DE NUEVAS ESPECIALIDADES: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Procedimiento selectivo de ingreso en el cuerpo de maestros</dc:title>
  <dc:creator>user</dc:creator>
  <cp:lastModifiedBy>Maria Teresa Castro del Puerto</cp:lastModifiedBy>
  <cp:revision>431</cp:revision>
  <cp:lastPrinted>2016-05-20T07:26:50Z</cp:lastPrinted>
  <dcterms:created xsi:type="dcterms:W3CDTF">2011-03-20T22:27:59Z</dcterms:created>
  <dcterms:modified xsi:type="dcterms:W3CDTF">2016-05-25T08:34:48Z</dcterms:modified>
</cp:coreProperties>
</file>