
<file path=[Content_Types].xml><?xml version="1.0" encoding="utf-8"?>
<Types xmlns="http://schemas.openxmlformats.org/package/2006/content-types">
  <Default Extension="png" ContentType="image/png"/>
  <Default Extension="emf" ContentType="image/x-emf"/>
  <Default Extension="rels" ContentType="application/vnd.openxmlformats-package.relationships+xml"/>
  <Default Extension="xml" ContentType="application/xml"/>
  <Default Extension="xlsx" ContentType="application/vnd.openxmlformats-officedocument.spreadsheetml.sheet"/>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charts/chart1.xml" ContentType="application/vnd.openxmlformats-officedocument.drawingml.chart+xml"/>
  <Override PartName="/ppt/charts/chart2.xml" ContentType="application/vnd.openxmlformats-officedocument.drawingml.chart+xml"/>
  <Override PartName="/ppt/charts/chart3.xml" ContentType="application/vnd.openxmlformats-officedocument.drawingml.chart+xml"/>
  <Override PartName="/ppt/charts/chart4.xml" ContentType="application/vnd.openxmlformats-officedocument.drawingml.chart+xml"/>
  <Override PartName="/ppt/charts/chart5.xml" ContentType="application/vnd.openxmlformats-officedocument.drawingml.chart+xml"/>
  <Override PartName="/ppt/charts/chart6.xml" ContentType="application/vnd.openxmlformats-officedocument.drawingml.chart+xml"/>
  <Override PartName="/ppt/charts/chart7.xml" ContentType="application/vnd.openxmlformats-officedocument.drawingml.chart+xml"/>
  <Override PartName="/ppt/charts/chart8.xml" ContentType="application/vnd.openxmlformats-officedocument.drawingml.chart+xml"/>
  <Override PartName="/ppt/notesSlides/notesSlide1.xml" ContentType="application/vnd.openxmlformats-officedocument.presentationml.notesSlide+xml"/>
  <Override PartName="/ppt/charts/chart9.xml" ContentType="application/vnd.openxmlformats-officedocument.drawingml.chart+xml"/>
  <Override PartName="/ppt/notesSlides/notesSlide2.xml" ContentType="application/vnd.openxmlformats-officedocument.presentationml.notesSlide+xml"/>
  <Override PartName="/ppt/charts/chart10.xml" ContentType="application/vnd.openxmlformats-officedocument.drawingml.chart+xml"/>
  <Override PartName="/ppt/charts/chart11.xml" ContentType="application/vnd.openxmlformats-officedocument.drawingml.chart+xml"/>
  <Override PartName="/ppt/notesSlides/notesSlide3.xml" ContentType="application/vnd.openxmlformats-officedocument.presentationml.notesSlide+xml"/>
  <Override PartName="/ppt/charts/chart12.xml" ContentType="application/vnd.openxmlformats-officedocument.drawingml.chart+xml"/>
  <Override PartName="/ppt/drawings/drawing1.xml" ContentType="application/vnd.openxmlformats-officedocument.drawingml.chartshapes+xml"/>
  <Override PartName="/ppt/charts/chart13.xml" ContentType="application/vnd.openxmlformats-officedocument.drawingml.chart+xml"/>
  <Override PartName="/ppt/charts/chart14.xml" ContentType="application/vnd.openxmlformats-officedocument.drawingml.chart+xml"/>
  <Override PartName="/ppt/notesSlides/notesSlide4.xml" ContentType="application/vnd.openxmlformats-officedocument.presentationml.notesSlide+xml"/>
  <Override PartName="/ppt/notesSlides/notesSlide5.xml" ContentType="application/vnd.openxmlformats-officedocument.presentationml.notesSlide+xml"/>
  <Override PartName="/ppt/charts/chart15.xml" ContentType="application/vnd.openxmlformats-officedocument.drawingml.chart+xml"/>
  <Override PartName="/ppt/charts/chart16.xml" ContentType="application/vnd.openxmlformats-officedocument.drawingml.chart+xml"/>
  <Override PartName="/ppt/charts/chart17.xml" ContentType="application/vnd.openxmlformats-officedocument.drawingml.chart+xml"/>
  <Override PartName="/ppt/charts/chart18.xml" ContentType="application/vnd.openxmlformats-officedocument.drawingml.chart+xml"/>
  <Override PartName="/ppt/drawings/drawing2.xml" ContentType="application/vnd.openxmlformats-officedocument.drawingml.chartshapes+xml"/>
  <Override PartName="/ppt/charts/chart19.xml" ContentType="application/vnd.openxmlformats-officedocument.drawingml.chart+xml"/>
  <Override PartName="/ppt/charts/chart20.xml" ContentType="application/vnd.openxmlformats-officedocument.drawingml.chart+xml"/>
  <Override PartName="/ppt/drawings/drawing3.xml" ContentType="application/vnd.openxmlformats-officedocument.drawingml.chartshapes+xml"/>
  <Override PartName="/ppt/charts/chart21.xml" ContentType="application/vnd.openxmlformats-officedocument.drawingml.chart+xml"/>
  <Override PartName="/ppt/drawings/drawing4.xml" ContentType="application/vnd.openxmlformats-officedocument.drawingml.chartshapes+xml"/>
  <Override PartName="/ppt/charts/chart22.xml" ContentType="application/vnd.openxmlformats-officedocument.drawingml.chart+xml"/>
  <Override PartName="/ppt/drawings/drawing5.xml" ContentType="application/vnd.openxmlformats-officedocument.drawingml.chartshapes+xml"/>
  <Override PartName="/ppt/charts/chart23.xml" ContentType="application/vnd.openxmlformats-officedocument.drawingml.chart+xml"/>
  <Override PartName="/ppt/drawings/drawing6.xml" ContentType="application/vnd.openxmlformats-officedocument.drawingml.chartshapes+xml"/>
  <Override PartName="/ppt/charts/chart24.xml" ContentType="application/vnd.openxmlformats-officedocument.drawingml.chart+xml"/>
  <Override PartName="/ppt/drawings/drawing7.xml" ContentType="application/vnd.openxmlformats-officedocument.drawingml.chartshapes+xml"/>
  <Override PartName="/ppt/charts/chart25.xml" ContentType="application/vnd.openxmlformats-officedocument.drawingml.chart+xml"/>
  <Override PartName="/ppt/notesSlides/notesSlide6.xml" ContentType="application/vnd.openxmlformats-officedocument.presentationml.notesSlide+xml"/>
  <Override PartName="/ppt/charts/chart26.xml" ContentType="application/vnd.openxmlformats-officedocument.drawingml.chart+xml"/>
  <Override PartName="/ppt/notesSlides/notesSlide7.xml" ContentType="application/vnd.openxmlformats-officedocument.presentationml.notesSlide+xml"/>
  <Override PartName="/ppt/charts/chart27.xml" ContentType="application/vnd.openxmlformats-officedocument.drawingml.chart+xml"/>
  <Override PartName="/ppt/drawings/drawing8.xml" ContentType="application/vnd.openxmlformats-officedocument.drawingml.chartshapes+xml"/>
  <Override PartName="/ppt/notesSlides/notesSlide8.xml" ContentType="application/vnd.openxmlformats-officedocument.presentationml.notesSlide+xml"/>
  <Override PartName="/ppt/charts/chart28.xml" ContentType="application/vnd.openxmlformats-officedocument.drawingml.chart+xml"/>
  <Override PartName="/ppt/charts/chart29.xml" ContentType="application/vnd.openxmlformats-officedocument.drawingml.chart+xml"/>
  <Override PartName="/ppt/drawings/drawing9.xml" ContentType="application/vnd.openxmlformats-officedocument.drawingml.chartshapes+xml"/>
  <Override PartName="/ppt/charts/chart30.xml" ContentType="application/vnd.openxmlformats-officedocument.drawingml.chart+xml"/>
  <Override PartName="/ppt/charts/chart31.xml" ContentType="application/vnd.openxmlformats-officedocument.drawingml.chart+xml"/>
  <Override PartName="/ppt/drawings/drawing10.xml" ContentType="application/vnd.openxmlformats-officedocument.drawingml.chartshapes+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51" r:id="rId4"/>
    <p:sldMasterId id="2147483672" r:id="rId5"/>
  </p:sldMasterIdLst>
  <p:notesMasterIdLst>
    <p:notesMasterId r:id="rId50"/>
  </p:notesMasterIdLst>
  <p:sldIdLst>
    <p:sldId id="264" r:id="rId6"/>
    <p:sldId id="664" r:id="rId7"/>
    <p:sldId id="665" r:id="rId8"/>
    <p:sldId id="666" r:id="rId9"/>
    <p:sldId id="668" r:id="rId10"/>
    <p:sldId id="674" r:id="rId11"/>
    <p:sldId id="675" r:id="rId12"/>
    <p:sldId id="683" r:id="rId13"/>
    <p:sldId id="676" r:id="rId14"/>
    <p:sldId id="677" r:id="rId15"/>
    <p:sldId id="678" r:id="rId16"/>
    <p:sldId id="679" r:id="rId17"/>
    <p:sldId id="680" r:id="rId18"/>
    <p:sldId id="681" r:id="rId19"/>
    <p:sldId id="682" r:id="rId20"/>
    <p:sldId id="684" r:id="rId21"/>
    <p:sldId id="662" r:id="rId22"/>
    <p:sldId id="685" r:id="rId23"/>
    <p:sldId id="686" r:id="rId24"/>
    <p:sldId id="688" r:id="rId25"/>
    <p:sldId id="689" r:id="rId26"/>
    <p:sldId id="690" r:id="rId27"/>
    <p:sldId id="691" r:id="rId28"/>
    <p:sldId id="692" r:id="rId29"/>
    <p:sldId id="693" r:id="rId30"/>
    <p:sldId id="694" r:id="rId31"/>
    <p:sldId id="695" r:id="rId32"/>
    <p:sldId id="696" r:id="rId33"/>
    <p:sldId id="697" r:id="rId34"/>
    <p:sldId id="698" r:id="rId35"/>
    <p:sldId id="699" r:id="rId36"/>
    <p:sldId id="653" r:id="rId37"/>
    <p:sldId id="700" r:id="rId38"/>
    <p:sldId id="648" r:id="rId39"/>
    <p:sldId id="702" r:id="rId40"/>
    <p:sldId id="609" r:id="rId41"/>
    <p:sldId id="663" r:id="rId42"/>
    <p:sldId id="669" r:id="rId43"/>
    <p:sldId id="670" r:id="rId44"/>
    <p:sldId id="703" r:id="rId45"/>
    <p:sldId id="671" r:id="rId46"/>
    <p:sldId id="704" r:id="rId47"/>
    <p:sldId id="705" r:id="rId48"/>
    <p:sldId id="667" r:id="rId49"/>
  </p:sldIdLst>
  <p:sldSz cx="9144000" cy="5143500" type="screen16x9"/>
  <p:notesSz cx="6858000" cy="9144000"/>
  <p:defaultTextStyle>
    <a:defPPr>
      <a:defRPr lang="en-US"/>
    </a:defPPr>
    <a:lvl1pPr algn="l" defTabSz="457200" rtl="0" eaLnBrk="0" fontAlgn="base" hangingPunct="0">
      <a:spcBef>
        <a:spcPct val="0"/>
      </a:spcBef>
      <a:spcAft>
        <a:spcPct val="0"/>
      </a:spcAft>
      <a:defRPr kern="1200">
        <a:solidFill>
          <a:schemeClr val="tx1"/>
        </a:solidFill>
        <a:latin typeface="Arial" panose="020B0604020202020204" pitchFamily="34" charset="0"/>
        <a:ea typeface="MS PGothic" panose="020B0600070205080204" pitchFamily="34" charset="-128"/>
        <a:cs typeface="+mn-cs"/>
      </a:defRPr>
    </a:lvl1pPr>
    <a:lvl2pPr marL="457200" algn="l" defTabSz="457200" rtl="0" eaLnBrk="0" fontAlgn="base" hangingPunct="0">
      <a:spcBef>
        <a:spcPct val="0"/>
      </a:spcBef>
      <a:spcAft>
        <a:spcPct val="0"/>
      </a:spcAft>
      <a:defRPr kern="1200">
        <a:solidFill>
          <a:schemeClr val="tx1"/>
        </a:solidFill>
        <a:latin typeface="Arial" panose="020B0604020202020204" pitchFamily="34" charset="0"/>
        <a:ea typeface="MS PGothic" panose="020B0600070205080204" pitchFamily="34" charset="-128"/>
        <a:cs typeface="+mn-cs"/>
      </a:defRPr>
    </a:lvl2pPr>
    <a:lvl3pPr marL="914400" algn="l" defTabSz="457200" rtl="0" eaLnBrk="0" fontAlgn="base" hangingPunct="0">
      <a:spcBef>
        <a:spcPct val="0"/>
      </a:spcBef>
      <a:spcAft>
        <a:spcPct val="0"/>
      </a:spcAft>
      <a:defRPr kern="1200">
        <a:solidFill>
          <a:schemeClr val="tx1"/>
        </a:solidFill>
        <a:latin typeface="Arial" panose="020B0604020202020204" pitchFamily="34" charset="0"/>
        <a:ea typeface="MS PGothic" panose="020B0600070205080204" pitchFamily="34" charset="-128"/>
        <a:cs typeface="+mn-cs"/>
      </a:defRPr>
    </a:lvl3pPr>
    <a:lvl4pPr marL="1371600" algn="l" defTabSz="457200" rtl="0" eaLnBrk="0" fontAlgn="base" hangingPunct="0">
      <a:spcBef>
        <a:spcPct val="0"/>
      </a:spcBef>
      <a:spcAft>
        <a:spcPct val="0"/>
      </a:spcAft>
      <a:defRPr kern="1200">
        <a:solidFill>
          <a:schemeClr val="tx1"/>
        </a:solidFill>
        <a:latin typeface="Arial" panose="020B0604020202020204" pitchFamily="34" charset="0"/>
        <a:ea typeface="MS PGothic" panose="020B0600070205080204" pitchFamily="34" charset="-128"/>
        <a:cs typeface="+mn-cs"/>
      </a:defRPr>
    </a:lvl4pPr>
    <a:lvl5pPr marL="1828800" algn="l" defTabSz="457200" rtl="0" eaLnBrk="0" fontAlgn="base" hangingPunct="0">
      <a:spcBef>
        <a:spcPct val="0"/>
      </a:spcBef>
      <a:spcAft>
        <a:spcPct val="0"/>
      </a:spcAft>
      <a:defRPr kern="1200">
        <a:solidFill>
          <a:schemeClr val="tx1"/>
        </a:solidFill>
        <a:latin typeface="Arial" panose="020B0604020202020204" pitchFamily="34" charset="0"/>
        <a:ea typeface="MS PGothic" panose="020B0600070205080204" pitchFamily="34" charset="-128"/>
        <a:cs typeface="+mn-cs"/>
      </a:defRPr>
    </a:lvl5pPr>
    <a:lvl6pPr marL="2286000" algn="l" defTabSz="914400" rtl="0" eaLnBrk="1" latinLnBrk="0" hangingPunct="1">
      <a:defRPr kern="1200">
        <a:solidFill>
          <a:schemeClr val="tx1"/>
        </a:solidFill>
        <a:latin typeface="Arial" panose="020B0604020202020204" pitchFamily="34" charset="0"/>
        <a:ea typeface="MS PGothic" panose="020B0600070205080204" pitchFamily="34" charset="-128"/>
        <a:cs typeface="+mn-cs"/>
      </a:defRPr>
    </a:lvl6pPr>
    <a:lvl7pPr marL="2743200" algn="l" defTabSz="914400" rtl="0" eaLnBrk="1" latinLnBrk="0" hangingPunct="1">
      <a:defRPr kern="1200">
        <a:solidFill>
          <a:schemeClr val="tx1"/>
        </a:solidFill>
        <a:latin typeface="Arial" panose="020B0604020202020204" pitchFamily="34" charset="0"/>
        <a:ea typeface="MS PGothic" panose="020B0600070205080204" pitchFamily="34" charset="-128"/>
        <a:cs typeface="+mn-cs"/>
      </a:defRPr>
    </a:lvl7pPr>
    <a:lvl8pPr marL="3200400" algn="l" defTabSz="914400" rtl="0" eaLnBrk="1" latinLnBrk="0" hangingPunct="1">
      <a:defRPr kern="1200">
        <a:solidFill>
          <a:schemeClr val="tx1"/>
        </a:solidFill>
        <a:latin typeface="Arial" panose="020B0604020202020204" pitchFamily="34" charset="0"/>
        <a:ea typeface="MS PGothic" panose="020B0600070205080204" pitchFamily="34" charset="-128"/>
        <a:cs typeface="+mn-cs"/>
      </a:defRPr>
    </a:lvl8pPr>
    <a:lvl9pPr marL="3657600" algn="l" defTabSz="914400" rtl="0" eaLnBrk="1" latinLnBrk="0" hangingPunct="1">
      <a:defRPr kern="1200">
        <a:solidFill>
          <a:schemeClr val="tx1"/>
        </a:solidFill>
        <a:latin typeface="Arial" panose="020B0604020202020204" pitchFamily="34" charset="0"/>
        <a:ea typeface="MS PGothic" panose="020B0600070205080204" pitchFamily="34" charset="-128"/>
        <a:cs typeface="+mn-cs"/>
      </a:defRPr>
    </a:lvl9pPr>
  </p:defaultTextStyle>
  <p:extLst>
    <p:ext uri="{EFAFB233-063F-42B5-8137-9DF3F51BA10A}">
      <p15:sldGuideLst xmlns="" xmlns:p15="http://schemas.microsoft.com/office/powerpoint/2012/main">
        <p15:guide id="1" orient="horz" pos="162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Simone Bloem" initials="SB" lastIdx="4" clrIdx="0">
    <p:extLst/>
  </p:cmAuthor>
  <p:cmAuthor id="2" name="simonebloem" initials="sb" lastIdx="7"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4B921"/>
    <a:srgbClr val="F7EABB"/>
    <a:srgbClr val="005681"/>
    <a:srgbClr val="6DCEFF"/>
    <a:srgbClr val="D04432"/>
    <a:srgbClr val="0077A0"/>
    <a:srgbClr val="FFFFFF"/>
    <a:srgbClr val="C6DA50"/>
    <a:srgbClr val="00AE88"/>
    <a:srgbClr val="4F81B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ittlere Formatvorlage 2 - Akz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8D230F3-CF80-4859-8CE7-A43EE81993B5}" styleName="Helle Formatvorlage 1 - Akzent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 styleId="{5202B0CA-FC54-4496-8BCA-5EF66A818D29}" styleName="Dunkle Formatvorlage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dk1">
              <a:tint val="20000"/>
            </a:schemeClr>
          </a:solidFill>
        </a:fill>
      </a:tcStyle>
    </a:lastRow>
    <a:firstRow>
      <a:tcTxStyle b="on">
        <a:fontRef idx="minor">
          <a:scrgbClr r="0" g="0" b="0"/>
        </a:fontRef>
        <a:schemeClr val="lt1"/>
      </a:tcTxStyle>
      <a:tcStyle>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094" autoAdjust="0"/>
    <p:restoredTop sz="90854" autoAdjust="0"/>
  </p:normalViewPr>
  <p:slideViewPr>
    <p:cSldViewPr snapToGrid="0" snapToObjects="1">
      <p:cViewPr>
        <p:scale>
          <a:sx n="100" d="100"/>
          <a:sy n="100" d="100"/>
        </p:scale>
        <p:origin x="-835" y="-115"/>
      </p:cViewPr>
      <p:guideLst>
        <p:guide orient="horz" pos="1620"/>
        <p:guide pos="2880"/>
      </p:guideLst>
    </p:cSldViewPr>
  </p:slideViewPr>
  <p:outlineViewPr>
    <p:cViewPr>
      <p:scale>
        <a:sx n="33" d="100"/>
        <a:sy n="33" d="100"/>
      </p:scale>
      <p:origin x="0" y="-20453"/>
    </p:cViewPr>
  </p:outlineViewPr>
  <p:notesTextViewPr>
    <p:cViewPr>
      <p:scale>
        <a:sx n="100" d="100"/>
        <a:sy n="100" d="100"/>
      </p:scale>
      <p:origin x="0" y="0"/>
    </p:cViewPr>
  </p:notesTextViewPr>
  <p:sorterViewPr>
    <p:cViewPr>
      <p:scale>
        <a:sx n="66" d="100"/>
        <a:sy n="66" d="100"/>
      </p:scale>
      <p:origin x="0" y="12294"/>
    </p:cViewPr>
  </p:sorterViewPr>
  <p:notesViewPr>
    <p:cSldViewPr snapToGrid="0" snapToObjects="1">
      <p:cViewPr varScale="1">
        <p:scale>
          <a:sx n="86" d="100"/>
          <a:sy n="86" d="100"/>
        </p:scale>
        <p:origin x="-3126" y="-78"/>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slide" Target="slides/slide34.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slide" Target="slides/slide37.xml"/><Relationship Id="rId47" Type="http://schemas.openxmlformats.org/officeDocument/2006/relationships/slide" Target="slides/slide42.xml"/><Relationship Id="rId50" Type="http://schemas.openxmlformats.org/officeDocument/2006/relationships/notesMaster" Target="notesMasters/notesMaster1.xml"/><Relationship Id="rId55" Type="http://schemas.openxmlformats.org/officeDocument/2006/relationships/tableStyles" Target="tableStyles.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slide" Target="slides/slide41.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41" Type="http://schemas.openxmlformats.org/officeDocument/2006/relationships/slide" Target="slides/slide36.xml"/><Relationship Id="rId54"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schemas.openxmlformats.org/officeDocument/2006/relationships/slide" Target="slides/slide40.xml"/><Relationship Id="rId53" Type="http://schemas.openxmlformats.org/officeDocument/2006/relationships/viewProps" Target="viewProps.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openxmlformats.org/officeDocument/2006/relationships/slide" Target="slides/slide44.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4" Type="http://schemas.openxmlformats.org/officeDocument/2006/relationships/slide" Target="slides/slide39.xml"/><Relationship Id="rId52"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slide" Target="slides/slide38.xml"/><Relationship Id="rId48" Type="http://schemas.openxmlformats.org/officeDocument/2006/relationships/slide" Target="slides/slide43.xml"/><Relationship Id="rId8" Type="http://schemas.openxmlformats.org/officeDocument/2006/relationships/slide" Target="slides/slide3.xml"/><Relationship Id="rId51" Type="http://schemas.openxmlformats.org/officeDocument/2006/relationships/commentAuthors" Target="commentAuthors.xml"/><Relationship Id="rId3" Type="http://schemas.openxmlformats.org/officeDocument/2006/relationships/customXml" Target="../customXml/item3.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10.xml.rels><?xml version="1.0" encoding="UTF-8" standalone="yes"?>
<Relationships xmlns="http://schemas.openxmlformats.org/package/2006/relationships"><Relationship Id="rId1" Type="http://schemas.openxmlformats.org/officeDocument/2006/relationships/package" Target="../embeddings/Microsoft_Excel_Worksheet10.xlsx"/></Relationships>
</file>

<file path=ppt/charts/_rels/chart11.xml.rels><?xml version="1.0" encoding="UTF-8" standalone="yes"?>
<Relationships xmlns="http://schemas.openxmlformats.org/package/2006/relationships"><Relationship Id="rId1" Type="http://schemas.openxmlformats.org/officeDocument/2006/relationships/package" Target="../embeddings/Microsoft_Excel_Worksheet11.xlsx"/></Relationships>
</file>

<file path=ppt/charts/_rels/chart12.xml.rels><?xml version="1.0" encoding="UTF-8" standalone="yes"?>
<Relationships xmlns="http://schemas.openxmlformats.org/package/2006/relationships"><Relationship Id="rId2" Type="http://schemas.openxmlformats.org/officeDocument/2006/relationships/chartUserShapes" Target="../drawings/drawing1.xml"/><Relationship Id="rId1" Type="http://schemas.openxmlformats.org/officeDocument/2006/relationships/package" Target="../embeddings/Microsoft_Excel_Worksheet12.xlsx"/></Relationships>
</file>

<file path=ppt/charts/_rels/chart13.xml.rels><?xml version="1.0" encoding="UTF-8" standalone="yes"?>
<Relationships xmlns="http://schemas.openxmlformats.org/package/2006/relationships"><Relationship Id="rId1" Type="http://schemas.openxmlformats.org/officeDocument/2006/relationships/package" Target="../embeddings/Microsoft_Excel_Worksheet13.xlsx"/></Relationships>
</file>

<file path=ppt/charts/_rels/chart14.xml.rels><?xml version="1.0" encoding="UTF-8" standalone="yes"?>
<Relationships xmlns="http://schemas.openxmlformats.org/package/2006/relationships"><Relationship Id="rId1" Type="http://schemas.openxmlformats.org/officeDocument/2006/relationships/package" Target="../embeddings/Microsoft_Excel_Worksheet14.xlsx"/></Relationships>
</file>

<file path=ppt/charts/_rels/chart15.xml.rels><?xml version="1.0" encoding="UTF-8" standalone="yes"?>
<Relationships xmlns="http://schemas.openxmlformats.org/package/2006/relationships"><Relationship Id="rId1" Type="http://schemas.openxmlformats.org/officeDocument/2006/relationships/package" Target="../embeddings/Microsoft_Excel_Worksheet15.xlsx"/></Relationships>
</file>

<file path=ppt/charts/_rels/chart16.xml.rels><?xml version="1.0" encoding="UTF-8" standalone="yes"?>
<Relationships xmlns="http://schemas.openxmlformats.org/package/2006/relationships"><Relationship Id="rId1" Type="http://schemas.openxmlformats.org/officeDocument/2006/relationships/package" Target="../embeddings/Microsoft_Excel_Worksheet16.xlsx"/></Relationships>
</file>

<file path=ppt/charts/_rels/chart17.xml.rels><?xml version="1.0" encoding="UTF-8" standalone="yes"?>
<Relationships xmlns="http://schemas.openxmlformats.org/package/2006/relationships"><Relationship Id="rId1" Type="http://schemas.openxmlformats.org/officeDocument/2006/relationships/package" Target="../embeddings/Microsoft_Excel_Worksheet17.xlsx"/></Relationships>
</file>

<file path=ppt/charts/_rels/chart18.xml.rels><?xml version="1.0" encoding="UTF-8" standalone="yes"?>
<Relationships xmlns="http://schemas.openxmlformats.org/package/2006/relationships"><Relationship Id="rId2" Type="http://schemas.openxmlformats.org/officeDocument/2006/relationships/chartUserShapes" Target="../drawings/drawing2.xml"/><Relationship Id="rId1" Type="http://schemas.openxmlformats.org/officeDocument/2006/relationships/package" Target="../embeddings/Microsoft_Excel_Worksheet18.xlsx"/></Relationships>
</file>

<file path=ppt/charts/_rels/chart19.xml.rels><?xml version="1.0" encoding="UTF-8" standalone="yes"?>
<Relationships xmlns="http://schemas.openxmlformats.org/package/2006/relationships"><Relationship Id="rId1" Type="http://schemas.openxmlformats.org/officeDocument/2006/relationships/package" Target="../embeddings/Microsoft_Excel_Worksheet19.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2.xlsx"/></Relationships>
</file>

<file path=ppt/charts/_rels/chart20.xml.rels><?xml version="1.0" encoding="UTF-8" standalone="yes"?>
<Relationships xmlns="http://schemas.openxmlformats.org/package/2006/relationships"><Relationship Id="rId2" Type="http://schemas.openxmlformats.org/officeDocument/2006/relationships/chartUserShapes" Target="../drawings/drawing3.xml"/><Relationship Id="rId1" Type="http://schemas.openxmlformats.org/officeDocument/2006/relationships/package" Target="../embeddings/Microsoft_Excel_Worksheet20.xlsx"/></Relationships>
</file>

<file path=ppt/charts/_rels/chart21.xml.rels><?xml version="1.0" encoding="UTF-8" standalone="yes"?>
<Relationships xmlns="http://schemas.openxmlformats.org/package/2006/relationships"><Relationship Id="rId2" Type="http://schemas.openxmlformats.org/officeDocument/2006/relationships/chartUserShapes" Target="../drawings/drawing4.xml"/><Relationship Id="rId1" Type="http://schemas.openxmlformats.org/officeDocument/2006/relationships/package" Target="../embeddings/Microsoft_Excel_Worksheet21.xlsx"/></Relationships>
</file>

<file path=ppt/charts/_rels/chart22.xml.rels><?xml version="1.0" encoding="UTF-8" standalone="yes"?>
<Relationships xmlns="http://schemas.openxmlformats.org/package/2006/relationships"><Relationship Id="rId2" Type="http://schemas.openxmlformats.org/officeDocument/2006/relationships/chartUserShapes" Target="../drawings/drawing5.xml"/><Relationship Id="rId1" Type="http://schemas.openxmlformats.org/officeDocument/2006/relationships/package" Target="../embeddings/Microsoft_Excel_Worksheet22.xlsx"/></Relationships>
</file>

<file path=ppt/charts/_rels/chart23.xml.rels><?xml version="1.0" encoding="UTF-8" standalone="yes"?>
<Relationships xmlns="http://schemas.openxmlformats.org/package/2006/relationships"><Relationship Id="rId2" Type="http://schemas.openxmlformats.org/officeDocument/2006/relationships/chartUserShapes" Target="../drawings/drawing6.xml"/><Relationship Id="rId1" Type="http://schemas.openxmlformats.org/officeDocument/2006/relationships/package" Target="../embeddings/Microsoft_Excel_Worksheet23.xlsx"/></Relationships>
</file>

<file path=ppt/charts/_rels/chart24.xml.rels><?xml version="1.0" encoding="UTF-8" standalone="yes"?>
<Relationships xmlns="http://schemas.openxmlformats.org/package/2006/relationships"><Relationship Id="rId2" Type="http://schemas.openxmlformats.org/officeDocument/2006/relationships/chartUserShapes" Target="../drawings/drawing7.xml"/><Relationship Id="rId1" Type="http://schemas.openxmlformats.org/officeDocument/2006/relationships/package" Target="../embeddings/Microsoft_Excel_Worksheet24.xlsx"/></Relationships>
</file>

<file path=ppt/charts/_rels/chart25.xml.rels><?xml version="1.0" encoding="UTF-8" standalone="yes"?>
<Relationships xmlns="http://schemas.openxmlformats.org/package/2006/relationships"><Relationship Id="rId1" Type="http://schemas.openxmlformats.org/officeDocument/2006/relationships/package" Target="../embeddings/Microsoft_Excel_Worksheet25.xlsx"/></Relationships>
</file>

<file path=ppt/charts/_rels/chart26.xml.rels><?xml version="1.0" encoding="UTF-8" standalone="yes"?>
<Relationships xmlns="http://schemas.openxmlformats.org/package/2006/relationships"><Relationship Id="rId1" Type="http://schemas.openxmlformats.org/officeDocument/2006/relationships/package" Target="../embeddings/Microsoft_Excel_Worksheet26.xlsx"/></Relationships>
</file>

<file path=ppt/charts/_rels/chart27.xml.rels><?xml version="1.0" encoding="UTF-8" standalone="yes"?>
<Relationships xmlns="http://schemas.openxmlformats.org/package/2006/relationships"><Relationship Id="rId2" Type="http://schemas.openxmlformats.org/officeDocument/2006/relationships/chartUserShapes" Target="../drawings/drawing8.xml"/><Relationship Id="rId1" Type="http://schemas.openxmlformats.org/officeDocument/2006/relationships/package" Target="../embeddings/Microsoft_Excel_Worksheet27.xlsx"/></Relationships>
</file>

<file path=ppt/charts/_rels/chart28.xml.rels><?xml version="1.0" encoding="UTF-8" standalone="yes"?>
<Relationships xmlns="http://schemas.openxmlformats.org/package/2006/relationships"><Relationship Id="rId1" Type="http://schemas.openxmlformats.org/officeDocument/2006/relationships/package" Target="../embeddings/Microsoft_Excel_Worksheet28.xlsx"/></Relationships>
</file>

<file path=ppt/charts/_rels/chart29.xml.rels><?xml version="1.0" encoding="UTF-8" standalone="yes"?>
<Relationships xmlns="http://schemas.openxmlformats.org/package/2006/relationships"><Relationship Id="rId2" Type="http://schemas.openxmlformats.org/officeDocument/2006/relationships/chartUserShapes" Target="../drawings/drawing9.xml"/><Relationship Id="rId1" Type="http://schemas.openxmlformats.org/officeDocument/2006/relationships/package" Target="../embeddings/Microsoft_Excel_Worksheet29.xlsx"/></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Excel_Worksheet3.xlsx"/></Relationships>
</file>

<file path=ppt/charts/_rels/chart30.xml.rels><?xml version="1.0" encoding="UTF-8" standalone="yes"?>
<Relationships xmlns="http://schemas.openxmlformats.org/package/2006/relationships"><Relationship Id="rId1" Type="http://schemas.openxmlformats.org/officeDocument/2006/relationships/package" Target="../embeddings/Microsoft_Excel_Worksheet30.xlsx"/></Relationships>
</file>

<file path=ppt/charts/_rels/chart31.xml.rels><?xml version="1.0" encoding="UTF-8" standalone="yes"?>
<Relationships xmlns="http://schemas.openxmlformats.org/package/2006/relationships"><Relationship Id="rId2" Type="http://schemas.openxmlformats.org/officeDocument/2006/relationships/chartUserShapes" Target="../drawings/drawing10.xml"/><Relationship Id="rId1" Type="http://schemas.openxmlformats.org/officeDocument/2006/relationships/package" Target="../embeddings/Microsoft_Excel_Worksheet31.xlsx"/></Relationships>
</file>

<file path=ppt/charts/_rels/chart4.xml.rels><?xml version="1.0" encoding="UTF-8" standalone="yes"?>
<Relationships xmlns="http://schemas.openxmlformats.org/package/2006/relationships"><Relationship Id="rId1" Type="http://schemas.openxmlformats.org/officeDocument/2006/relationships/package" Target="../embeddings/Microsoft_Excel_Worksheet4.xlsx"/></Relationships>
</file>

<file path=ppt/charts/_rels/chart5.xml.rels><?xml version="1.0" encoding="UTF-8" standalone="yes"?>
<Relationships xmlns="http://schemas.openxmlformats.org/package/2006/relationships"><Relationship Id="rId1" Type="http://schemas.openxmlformats.org/officeDocument/2006/relationships/package" Target="../embeddings/Microsoft_Excel_Worksheet5.xlsx"/></Relationships>
</file>

<file path=ppt/charts/_rels/chart6.xml.rels><?xml version="1.0" encoding="UTF-8" standalone="yes"?>
<Relationships xmlns="http://schemas.openxmlformats.org/package/2006/relationships"><Relationship Id="rId1" Type="http://schemas.openxmlformats.org/officeDocument/2006/relationships/package" Target="../embeddings/Microsoft_Excel_Worksheet6.xlsx"/></Relationships>
</file>

<file path=ppt/charts/_rels/chart7.xml.rels><?xml version="1.0" encoding="UTF-8" standalone="yes"?>
<Relationships xmlns="http://schemas.openxmlformats.org/package/2006/relationships"><Relationship Id="rId1" Type="http://schemas.openxmlformats.org/officeDocument/2006/relationships/package" Target="../embeddings/Microsoft_Excel_Worksheet7.xlsx"/></Relationships>
</file>

<file path=ppt/charts/_rels/chart8.xml.rels><?xml version="1.0" encoding="UTF-8" standalone="yes"?>
<Relationships xmlns="http://schemas.openxmlformats.org/package/2006/relationships"><Relationship Id="rId1" Type="http://schemas.openxmlformats.org/officeDocument/2006/relationships/package" Target="../embeddings/Microsoft_Excel_Worksheet8.xlsx"/></Relationships>
</file>

<file path=ppt/charts/_rels/chart9.xml.rels><?xml version="1.0" encoding="UTF-8" standalone="yes"?>
<Relationships xmlns="http://schemas.openxmlformats.org/package/2006/relationships"><Relationship Id="rId1" Type="http://schemas.openxmlformats.org/officeDocument/2006/relationships/package" Target="../embeddings/Microsoft_Excel_Worksheet9.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5.1536595164294638E-2"/>
          <c:y val="8.4455679579776802E-2"/>
          <c:w val="0.94640569494853111"/>
          <c:h val="0.57343086014445177"/>
        </c:manualLayout>
      </c:layout>
      <c:lineChart>
        <c:grouping val="standard"/>
        <c:varyColors val="0"/>
        <c:ser>
          <c:idx val="0"/>
          <c:order val="0"/>
          <c:tx>
            <c:strRef>
              <c:f>Tabelle1!$B$1</c:f>
              <c:strCache>
                <c:ptCount val="1"/>
                <c:pt idx="0">
                  <c:v>Mean science performance</c:v>
                </c:pt>
              </c:strCache>
            </c:strRef>
          </c:tx>
          <c:spPr>
            <a:ln w="28575" cap="rnd">
              <a:noFill/>
              <a:round/>
            </a:ln>
            <a:effectLst/>
          </c:spPr>
          <c:marker>
            <c:symbol val="diamond"/>
            <c:size val="7"/>
            <c:spPr>
              <a:solidFill>
                <a:srgbClr val="E4B921"/>
              </a:solidFill>
              <a:ln w="9525">
                <a:noFill/>
              </a:ln>
              <a:effectLst/>
            </c:spPr>
          </c:marker>
          <c:cat>
            <c:strRef>
              <c:f>Tabelle1!$A$2:$A$71</c:f>
              <c:strCache>
                <c:ptCount val="70"/>
                <c:pt idx="0">
                  <c:v>Singapore</c:v>
                </c:pt>
                <c:pt idx="1">
                  <c:v>Japan</c:v>
                </c:pt>
                <c:pt idx="2">
                  <c:v>Estonia</c:v>
                </c:pt>
                <c:pt idx="3">
                  <c:v>Chinese Taipei</c:v>
                </c:pt>
                <c:pt idx="4">
                  <c:v>Finland</c:v>
                </c:pt>
                <c:pt idx="5">
                  <c:v>Macao (China)</c:v>
                </c:pt>
                <c:pt idx="6">
                  <c:v>Canada</c:v>
                </c:pt>
                <c:pt idx="7">
                  <c:v>Viet Nam</c:v>
                </c:pt>
                <c:pt idx="8">
                  <c:v>Hong Kong (China)</c:v>
                </c:pt>
                <c:pt idx="9">
                  <c:v>B-S-J-G (China)</c:v>
                </c:pt>
                <c:pt idx="10">
                  <c:v>Korea</c:v>
                </c:pt>
                <c:pt idx="11">
                  <c:v>New Zealand</c:v>
                </c:pt>
                <c:pt idx="12">
                  <c:v>Slovenia</c:v>
                </c:pt>
                <c:pt idx="13">
                  <c:v>Australia</c:v>
                </c:pt>
                <c:pt idx="14">
                  <c:v>United Kingdom</c:v>
                </c:pt>
                <c:pt idx="15">
                  <c:v>Germany</c:v>
                </c:pt>
                <c:pt idx="16">
                  <c:v>Netherlands</c:v>
                </c:pt>
                <c:pt idx="17">
                  <c:v>Switzerland</c:v>
                </c:pt>
                <c:pt idx="18">
                  <c:v>Ireland</c:v>
                </c:pt>
                <c:pt idx="19">
                  <c:v>Belgium</c:v>
                </c:pt>
                <c:pt idx="20">
                  <c:v>Denmark</c:v>
                </c:pt>
                <c:pt idx="21">
                  <c:v>Poland</c:v>
                </c:pt>
                <c:pt idx="22">
                  <c:v>Portugal</c:v>
                </c:pt>
                <c:pt idx="23">
                  <c:v>Norway</c:v>
                </c:pt>
                <c:pt idx="24">
                  <c:v>United States</c:v>
                </c:pt>
                <c:pt idx="25">
                  <c:v>Austria</c:v>
                </c:pt>
                <c:pt idx="26">
                  <c:v>France</c:v>
                </c:pt>
                <c:pt idx="27">
                  <c:v>Sweden</c:v>
                </c:pt>
                <c:pt idx="28">
                  <c:v>OECD average-35</c:v>
                </c:pt>
                <c:pt idx="29">
                  <c:v>Czech Republic</c:v>
                </c:pt>
                <c:pt idx="30">
                  <c:v>Spain</c:v>
                </c:pt>
                <c:pt idx="31">
                  <c:v>Latvia</c:v>
                </c:pt>
                <c:pt idx="32">
                  <c:v>Russia</c:v>
                </c:pt>
                <c:pt idx="33">
                  <c:v>Luxembourg</c:v>
                </c:pt>
                <c:pt idx="34">
                  <c:v>Italy</c:v>
                </c:pt>
                <c:pt idx="35">
                  <c:v>Hungary</c:v>
                </c:pt>
                <c:pt idx="36">
                  <c:v>Lithuania</c:v>
                </c:pt>
                <c:pt idx="37">
                  <c:v>Croatia</c:v>
                </c:pt>
                <c:pt idx="38">
                  <c:v>CABA (Argentina)</c:v>
                </c:pt>
                <c:pt idx="39">
                  <c:v>Iceland</c:v>
                </c:pt>
                <c:pt idx="40">
                  <c:v>Israel</c:v>
                </c:pt>
                <c:pt idx="41">
                  <c:v>Malta</c:v>
                </c:pt>
                <c:pt idx="42">
                  <c:v>Slovak Republic</c:v>
                </c:pt>
                <c:pt idx="43">
                  <c:v>Greece</c:v>
                </c:pt>
                <c:pt idx="44">
                  <c:v>Chile</c:v>
                </c:pt>
                <c:pt idx="45">
                  <c:v>Bulgaria</c:v>
                </c:pt>
                <c:pt idx="46">
                  <c:v>United Arab Emirates</c:v>
                </c:pt>
                <c:pt idx="47">
                  <c:v>Uruguay</c:v>
                </c:pt>
                <c:pt idx="48">
                  <c:v>Romania</c:v>
                </c:pt>
                <c:pt idx="49">
                  <c:v>Moldova</c:v>
                </c:pt>
                <c:pt idx="50">
                  <c:v>Albania</c:v>
                </c:pt>
                <c:pt idx="51">
                  <c:v>Turkey</c:v>
                </c:pt>
                <c:pt idx="52">
                  <c:v>Trinidad and Tobago</c:v>
                </c:pt>
                <c:pt idx="53">
                  <c:v>Thailand</c:v>
                </c:pt>
                <c:pt idx="54">
                  <c:v>Costa Rica</c:v>
                </c:pt>
                <c:pt idx="55">
                  <c:v>Qatar</c:v>
                </c:pt>
                <c:pt idx="56">
                  <c:v>Colombia</c:v>
                </c:pt>
                <c:pt idx="57">
                  <c:v>Mexico</c:v>
                </c:pt>
                <c:pt idx="58">
                  <c:v>Montenegro</c:v>
                </c:pt>
                <c:pt idx="59">
                  <c:v>Georgia</c:v>
                </c:pt>
                <c:pt idx="60">
                  <c:v>Jordan</c:v>
                </c:pt>
                <c:pt idx="61">
                  <c:v>Indonesia</c:v>
                </c:pt>
                <c:pt idx="62">
                  <c:v>Brazil</c:v>
                </c:pt>
                <c:pt idx="63">
                  <c:v>Peru</c:v>
                </c:pt>
                <c:pt idx="64">
                  <c:v>Lebanon</c:v>
                </c:pt>
                <c:pt idx="65">
                  <c:v>Tunisia</c:v>
                </c:pt>
                <c:pt idx="66">
                  <c:v>FYROM</c:v>
                </c:pt>
                <c:pt idx="67">
                  <c:v>Kosovo</c:v>
                </c:pt>
                <c:pt idx="68">
                  <c:v>Algeria</c:v>
                </c:pt>
                <c:pt idx="69">
                  <c:v>Dominican Republic</c:v>
                </c:pt>
              </c:strCache>
            </c:strRef>
          </c:cat>
          <c:val>
            <c:numRef>
              <c:f>Tabelle1!$B$2:$B$71</c:f>
              <c:numCache>
                <c:formatCode>0</c:formatCode>
                <c:ptCount val="70"/>
                <c:pt idx="0">
                  <c:v>555.57470000000023</c:v>
                </c:pt>
                <c:pt idx="1">
                  <c:v>538.39480000000003</c:v>
                </c:pt>
                <c:pt idx="2">
                  <c:v>534.19370000000026</c:v>
                </c:pt>
                <c:pt idx="3">
                  <c:v>532.34749999999963</c:v>
                </c:pt>
                <c:pt idx="4">
                  <c:v>530.66119999999978</c:v>
                </c:pt>
                <c:pt idx="5">
                  <c:v>528.54959999999983</c:v>
                </c:pt>
                <c:pt idx="6">
                  <c:v>527.70470000000023</c:v>
                </c:pt>
                <c:pt idx="7">
                  <c:v>524.64449999999999</c:v>
                </c:pt>
                <c:pt idx="8">
                  <c:v>523.27739999999994</c:v>
                </c:pt>
                <c:pt idx="9">
                  <c:v>517.77930000000026</c:v>
                </c:pt>
                <c:pt idx="10">
                  <c:v>515.80989999999997</c:v>
                </c:pt>
                <c:pt idx="11">
                  <c:v>513.30349999999999</c:v>
                </c:pt>
                <c:pt idx="12">
                  <c:v>512.86359999999979</c:v>
                </c:pt>
                <c:pt idx="13">
                  <c:v>509.99389999999988</c:v>
                </c:pt>
                <c:pt idx="14">
                  <c:v>509.22149999999988</c:v>
                </c:pt>
                <c:pt idx="15">
                  <c:v>509.14060000000012</c:v>
                </c:pt>
                <c:pt idx="16">
                  <c:v>508.57479999999993</c:v>
                </c:pt>
                <c:pt idx="17">
                  <c:v>505.50580000000002</c:v>
                </c:pt>
                <c:pt idx="18">
                  <c:v>502.57509999999991</c:v>
                </c:pt>
                <c:pt idx="19">
                  <c:v>501.9996999999999</c:v>
                </c:pt>
                <c:pt idx="20">
                  <c:v>501.93689999999975</c:v>
                </c:pt>
                <c:pt idx="21">
                  <c:v>501.43529999999976</c:v>
                </c:pt>
                <c:pt idx="22">
                  <c:v>501.1001</c:v>
                </c:pt>
                <c:pt idx="23">
                  <c:v>498.48109999999986</c:v>
                </c:pt>
                <c:pt idx="24">
                  <c:v>496.24239999999986</c:v>
                </c:pt>
                <c:pt idx="25">
                  <c:v>495.03749999999991</c:v>
                </c:pt>
                <c:pt idx="26">
                  <c:v>494.9776</c:v>
                </c:pt>
                <c:pt idx="27">
                  <c:v>493.42239999999975</c:v>
                </c:pt>
                <c:pt idx="28">
                  <c:v>493.2016999999999</c:v>
                </c:pt>
                <c:pt idx="29">
                  <c:v>492.83</c:v>
                </c:pt>
                <c:pt idx="30">
                  <c:v>492.78609999999975</c:v>
                </c:pt>
                <c:pt idx="31">
                  <c:v>490.22499999999991</c:v>
                </c:pt>
                <c:pt idx="32">
                  <c:v>486.63099999999986</c:v>
                </c:pt>
                <c:pt idx="33">
                  <c:v>482.8064</c:v>
                </c:pt>
                <c:pt idx="34">
                  <c:v>480.54680000000002</c:v>
                </c:pt>
                <c:pt idx="35">
                  <c:v>476.7475</c:v>
                </c:pt>
                <c:pt idx="36">
                  <c:v>475.4088999999999</c:v>
                </c:pt>
                <c:pt idx="37">
                  <c:v>475.39120000000003</c:v>
                </c:pt>
                <c:pt idx="38">
                  <c:v>475.1866</c:v>
                </c:pt>
                <c:pt idx="39">
                  <c:v>473.23009999999988</c:v>
                </c:pt>
                <c:pt idx="40">
                  <c:v>466.55279999999999</c:v>
                </c:pt>
                <c:pt idx="41">
                  <c:v>464.78189999999989</c:v>
                </c:pt>
                <c:pt idx="42">
                  <c:v>460.7749</c:v>
                </c:pt>
                <c:pt idx="43">
                  <c:v>454.8288</c:v>
                </c:pt>
                <c:pt idx="44">
                  <c:v>446.95609999999988</c:v>
                </c:pt>
                <c:pt idx="45">
                  <c:v>445.77199999999988</c:v>
                </c:pt>
                <c:pt idx="46">
                  <c:v>436.73109999999986</c:v>
                </c:pt>
                <c:pt idx="47">
                  <c:v>435.363</c:v>
                </c:pt>
                <c:pt idx="48">
                  <c:v>434.88490000000002</c:v>
                </c:pt>
                <c:pt idx="49">
                  <c:v>427.99779999999976</c:v>
                </c:pt>
                <c:pt idx="50">
                  <c:v>427.22499999999991</c:v>
                </c:pt>
                <c:pt idx="51">
                  <c:v>425.48949999999991</c:v>
                </c:pt>
                <c:pt idx="52">
                  <c:v>424.59049999999991</c:v>
                </c:pt>
                <c:pt idx="53">
                  <c:v>421.33730000000003</c:v>
                </c:pt>
                <c:pt idx="54">
                  <c:v>419.608</c:v>
                </c:pt>
                <c:pt idx="55">
                  <c:v>417.6112</c:v>
                </c:pt>
                <c:pt idx="56">
                  <c:v>415.72879999999975</c:v>
                </c:pt>
                <c:pt idx="57">
                  <c:v>415.7099</c:v>
                </c:pt>
                <c:pt idx="58">
                  <c:v>411.31360000000001</c:v>
                </c:pt>
                <c:pt idx="59">
                  <c:v>411.1314999999999</c:v>
                </c:pt>
                <c:pt idx="60">
                  <c:v>408.66910000000001</c:v>
                </c:pt>
                <c:pt idx="61">
                  <c:v>403.09969999999993</c:v>
                </c:pt>
                <c:pt idx="62">
                  <c:v>400.68209999999999</c:v>
                </c:pt>
                <c:pt idx="63">
                  <c:v>396.68360000000001</c:v>
                </c:pt>
                <c:pt idx="64">
                  <c:v>386.48540000000003</c:v>
                </c:pt>
                <c:pt idx="65">
                  <c:v>386.40339999999975</c:v>
                </c:pt>
                <c:pt idx="66">
                  <c:v>383.68239999999986</c:v>
                </c:pt>
                <c:pt idx="67">
                  <c:v>378.44220000000001</c:v>
                </c:pt>
                <c:pt idx="68">
                  <c:v>375.74509999999987</c:v>
                </c:pt>
                <c:pt idx="69">
                  <c:v>331.6388</c:v>
                </c:pt>
              </c:numCache>
            </c:numRef>
          </c:val>
          <c:smooth val="0"/>
          <c:extLst xmlns:c16r2="http://schemas.microsoft.com/office/drawing/2015/06/chart">
            <c:ext xmlns:c16="http://schemas.microsoft.com/office/drawing/2014/chart" uri="{C3380CC4-5D6E-409C-BE32-E72D297353CC}">
              <c16:uniqueId val="{00000000-4047-4692-8AC9-D7AD85221FBB}"/>
            </c:ext>
          </c:extLst>
        </c:ser>
        <c:ser>
          <c:idx val="1"/>
          <c:order val="1"/>
          <c:tx>
            <c:strRef>
              <c:f>Tabelle1!$C$1</c:f>
              <c:strCache>
                <c:ptCount val="1"/>
                <c:pt idx="0">
                  <c:v>lower </c:v>
                </c:pt>
              </c:strCache>
            </c:strRef>
          </c:tx>
          <c:spPr>
            <a:ln w="28575" cap="rnd">
              <a:noFill/>
              <a:round/>
            </a:ln>
            <a:effectLst/>
          </c:spPr>
          <c:marker>
            <c:symbol val="dash"/>
            <c:size val="7"/>
            <c:spPr>
              <a:solidFill>
                <a:schemeClr val="tx2">
                  <a:lumMod val="50000"/>
                </a:schemeClr>
              </a:solidFill>
              <a:ln w="9525">
                <a:noFill/>
              </a:ln>
              <a:effectLst/>
            </c:spPr>
          </c:marker>
          <c:cat>
            <c:strRef>
              <c:f>Tabelle1!$A$2:$A$71</c:f>
              <c:strCache>
                <c:ptCount val="70"/>
                <c:pt idx="0">
                  <c:v>Singapore</c:v>
                </c:pt>
                <c:pt idx="1">
                  <c:v>Japan</c:v>
                </c:pt>
                <c:pt idx="2">
                  <c:v>Estonia</c:v>
                </c:pt>
                <c:pt idx="3">
                  <c:v>Chinese Taipei</c:v>
                </c:pt>
                <c:pt idx="4">
                  <c:v>Finland</c:v>
                </c:pt>
                <c:pt idx="5">
                  <c:v>Macao (China)</c:v>
                </c:pt>
                <c:pt idx="6">
                  <c:v>Canada</c:v>
                </c:pt>
                <c:pt idx="7">
                  <c:v>Viet Nam</c:v>
                </c:pt>
                <c:pt idx="8">
                  <c:v>Hong Kong (China)</c:v>
                </c:pt>
                <c:pt idx="9">
                  <c:v>B-S-J-G (China)</c:v>
                </c:pt>
                <c:pt idx="10">
                  <c:v>Korea</c:v>
                </c:pt>
                <c:pt idx="11">
                  <c:v>New Zealand</c:v>
                </c:pt>
                <c:pt idx="12">
                  <c:v>Slovenia</c:v>
                </c:pt>
                <c:pt idx="13">
                  <c:v>Australia</c:v>
                </c:pt>
                <c:pt idx="14">
                  <c:v>United Kingdom</c:v>
                </c:pt>
                <c:pt idx="15">
                  <c:v>Germany</c:v>
                </c:pt>
                <c:pt idx="16">
                  <c:v>Netherlands</c:v>
                </c:pt>
                <c:pt idx="17">
                  <c:v>Switzerland</c:v>
                </c:pt>
                <c:pt idx="18">
                  <c:v>Ireland</c:v>
                </c:pt>
                <c:pt idx="19">
                  <c:v>Belgium</c:v>
                </c:pt>
                <c:pt idx="20">
                  <c:v>Denmark</c:v>
                </c:pt>
                <c:pt idx="21">
                  <c:v>Poland</c:v>
                </c:pt>
                <c:pt idx="22">
                  <c:v>Portugal</c:v>
                </c:pt>
                <c:pt idx="23">
                  <c:v>Norway</c:v>
                </c:pt>
                <c:pt idx="24">
                  <c:v>United States</c:v>
                </c:pt>
                <c:pt idx="25">
                  <c:v>Austria</c:v>
                </c:pt>
                <c:pt idx="26">
                  <c:v>France</c:v>
                </c:pt>
                <c:pt idx="27">
                  <c:v>Sweden</c:v>
                </c:pt>
                <c:pt idx="28">
                  <c:v>OECD average-35</c:v>
                </c:pt>
                <c:pt idx="29">
                  <c:v>Czech Republic</c:v>
                </c:pt>
                <c:pt idx="30">
                  <c:v>Spain</c:v>
                </c:pt>
                <c:pt idx="31">
                  <c:v>Latvia</c:v>
                </c:pt>
                <c:pt idx="32">
                  <c:v>Russia</c:v>
                </c:pt>
                <c:pt idx="33">
                  <c:v>Luxembourg</c:v>
                </c:pt>
                <c:pt idx="34">
                  <c:v>Italy</c:v>
                </c:pt>
                <c:pt idx="35">
                  <c:v>Hungary</c:v>
                </c:pt>
                <c:pt idx="36">
                  <c:v>Lithuania</c:v>
                </c:pt>
                <c:pt idx="37">
                  <c:v>Croatia</c:v>
                </c:pt>
                <c:pt idx="38">
                  <c:v>CABA (Argentina)</c:v>
                </c:pt>
                <c:pt idx="39">
                  <c:v>Iceland</c:v>
                </c:pt>
                <c:pt idx="40">
                  <c:v>Israel</c:v>
                </c:pt>
                <c:pt idx="41">
                  <c:v>Malta</c:v>
                </c:pt>
                <c:pt idx="42">
                  <c:v>Slovak Republic</c:v>
                </c:pt>
                <c:pt idx="43">
                  <c:v>Greece</c:v>
                </c:pt>
                <c:pt idx="44">
                  <c:v>Chile</c:v>
                </c:pt>
                <c:pt idx="45">
                  <c:v>Bulgaria</c:v>
                </c:pt>
                <c:pt idx="46">
                  <c:v>United Arab Emirates</c:v>
                </c:pt>
                <c:pt idx="47">
                  <c:v>Uruguay</c:v>
                </c:pt>
                <c:pt idx="48">
                  <c:v>Romania</c:v>
                </c:pt>
                <c:pt idx="49">
                  <c:v>Moldova</c:v>
                </c:pt>
                <c:pt idx="50">
                  <c:v>Albania</c:v>
                </c:pt>
                <c:pt idx="51">
                  <c:v>Turkey</c:v>
                </c:pt>
                <c:pt idx="52">
                  <c:v>Trinidad and Tobago</c:v>
                </c:pt>
                <c:pt idx="53">
                  <c:v>Thailand</c:v>
                </c:pt>
                <c:pt idx="54">
                  <c:v>Costa Rica</c:v>
                </c:pt>
                <c:pt idx="55">
                  <c:v>Qatar</c:v>
                </c:pt>
                <c:pt idx="56">
                  <c:v>Colombia</c:v>
                </c:pt>
                <c:pt idx="57">
                  <c:v>Mexico</c:v>
                </c:pt>
                <c:pt idx="58">
                  <c:v>Montenegro</c:v>
                </c:pt>
                <c:pt idx="59">
                  <c:v>Georgia</c:v>
                </c:pt>
                <c:pt idx="60">
                  <c:v>Jordan</c:v>
                </c:pt>
                <c:pt idx="61">
                  <c:v>Indonesia</c:v>
                </c:pt>
                <c:pt idx="62">
                  <c:v>Brazil</c:v>
                </c:pt>
                <c:pt idx="63">
                  <c:v>Peru</c:v>
                </c:pt>
                <c:pt idx="64">
                  <c:v>Lebanon</c:v>
                </c:pt>
                <c:pt idx="65">
                  <c:v>Tunisia</c:v>
                </c:pt>
                <c:pt idx="66">
                  <c:v>FYROM</c:v>
                </c:pt>
                <c:pt idx="67">
                  <c:v>Kosovo</c:v>
                </c:pt>
                <c:pt idx="68">
                  <c:v>Algeria</c:v>
                </c:pt>
                <c:pt idx="69">
                  <c:v>Dominican Republic</c:v>
                </c:pt>
              </c:strCache>
            </c:strRef>
          </c:cat>
          <c:val>
            <c:numRef>
              <c:f>Tabelle1!$C$2:$C$71</c:f>
              <c:numCache>
                <c:formatCode>0</c:formatCode>
                <c:ptCount val="70"/>
                <c:pt idx="0">
                  <c:v>553.23050668000008</c:v>
                </c:pt>
                <c:pt idx="1">
                  <c:v>532.58108916000003</c:v>
                </c:pt>
                <c:pt idx="2">
                  <c:v>530.0878763200003</c:v>
                </c:pt>
                <c:pt idx="3">
                  <c:v>527.07204239999999</c:v>
                </c:pt>
                <c:pt idx="4">
                  <c:v>525.97215675999996</c:v>
                </c:pt>
                <c:pt idx="5">
                  <c:v>526.46336620000011</c:v>
                </c:pt>
                <c:pt idx="6">
                  <c:v>523.62738844</c:v>
                </c:pt>
                <c:pt idx="7">
                  <c:v>516.98076672000002</c:v>
                </c:pt>
                <c:pt idx="8">
                  <c:v>518.28483312000014</c:v>
                </c:pt>
                <c:pt idx="9">
                  <c:v>508.69133271999993</c:v>
                </c:pt>
                <c:pt idx="10">
                  <c:v>509.67148967999998</c:v>
                </c:pt>
                <c:pt idx="11">
                  <c:v>508.6303739199999</c:v>
                </c:pt>
                <c:pt idx="12">
                  <c:v>510.26783872000004</c:v>
                </c:pt>
                <c:pt idx="13">
                  <c:v>506.98469043999995</c:v>
                </c:pt>
                <c:pt idx="14">
                  <c:v>504.19528384</c:v>
                </c:pt>
                <c:pt idx="15">
                  <c:v>503.85091475999991</c:v>
                </c:pt>
                <c:pt idx="16">
                  <c:v>504.15030384000005</c:v>
                </c:pt>
                <c:pt idx="17">
                  <c:v>499.82126688</c:v>
                </c:pt>
                <c:pt idx="18">
                  <c:v>497.89848708</c:v>
                </c:pt>
                <c:pt idx="19">
                  <c:v>497.5121055599999</c:v>
                </c:pt>
                <c:pt idx="20">
                  <c:v>497.28096507999999</c:v>
                </c:pt>
                <c:pt idx="21">
                  <c:v>496.52069408</c:v>
                </c:pt>
                <c:pt idx="22">
                  <c:v>496.33569083999998</c:v>
                </c:pt>
                <c:pt idx="23">
                  <c:v>494.04682540000005</c:v>
                </c:pt>
                <c:pt idx="24">
                  <c:v>490.00724603999998</c:v>
                </c:pt>
                <c:pt idx="25">
                  <c:v>490.25638575999989</c:v>
                </c:pt>
                <c:pt idx="26">
                  <c:v>490.93857507999979</c:v>
                </c:pt>
                <c:pt idx="27">
                  <c:v>486.36498684000009</c:v>
                </c:pt>
                <c:pt idx="28">
                  <c:v>492.36157343999992</c:v>
                </c:pt>
                <c:pt idx="29">
                  <c:v>488.38531191999988</c:v>
                </c:pt>
                <c:pt idx="30">
                  <c:v>488.73777095999975</c:v>
                </c:pt>
                <c:pt idx="31">
                  <c:v>487.16684728000001</c:v>
                </c:pt>
                <c:pt idx="32">
                  <c:v>480.91805667999984</c:v>
                </c:pt>
                <c:pt idx="33">
                  <c:v>480.60926744</c:v>
                </c:pt>
                <c:pt idx="34">
                  <c:v>475.61553212000001</c:v>
                </c:pt>
                <c:pt idx="35">
                  <c:v>472.0014286</c:v>
                </c:pt>
                <c:pt idx="36">
                  <c:v>470.20965308000001</c:v>
                </c:pt>
                <c:pt idx="37">
                  <c:v>470.58526236</c:v>
                </c:pt>
                <c:pt idx="38">
                  <c:v>462.87671807999988</c:v>
                </c:pt>
                <c:pt idx="39">
                  <c:v>469.93548699999985</c:v>
                </c:pt>
                <c:pt idx="40">
                  <c:v>459.81519415999986</c:v>
                </c:pt>
                <c:pt idx="41">
                  <c:v>461.56362508000001</c:v>
                </c:pt>
                <c:pt idx="42">
                  <c:v>455.69129307999987</c:v>
                </c:pt>
                <c:pt idx="43">
                  <c:v>447.15085868000011</c:v>
                </c:pt>
                <c:pt idx="44">
                  <c:v>442.2926974799999</c:v>
                </c:pt>
                <c:pt idx="45">
                  <c:v>437.24556292</c:v>
                </c:pt>
                <c:pt idx="46">
                  <c:v>431.98270403999999</c:v>
                </c:pt>
                <c:pt idx="47">
                  <c:v>431.04928304000009</c:v>
                </c:pt>
                <c:pt idx="48">
                  <c:v>428.54733016</c:v>
                </c:pt>
                <c:pt idx="49">
                  <c:v>424.13153339999985</c:v>
                </c:pt>
                <c:pt idx="50">
                  <c:v>420.80052768000002</c:v>
                </c:pt>
                <c:pt idx="51">
                  <c:v>417.77905403999995</c:v>
                </c:pt>
                <c:pt idx="52">
                  <c:v>421.82847192000003</c:v>
                </c:pt>
                <c:pt idx="53">
                  <c:v>415.78463960000005</c:v>
                </c:pt>
                <c:pt idx="54">
                  <c:v>415.54191335999991</c:v>
                </c:pt>
                <c:pt idx="55">
                  <c:v>415.6422134</c:v>
                </c:pt>
                <c:pt idx="56">
                  <c:v>411.1010871200001</c:v>
                </c:pt>
                <c:pt idx="57">
                  <c:v>411.53413763999993</c:v>
                </c:pt>
                <c:pt idx="58">
                  <c:v>409.2962562799998</c:v>
                </c:pt>
                <c:pt idx="59">
                  <c:v>406.39432700000003</c:v>
                </c:pt>
                <c:pt idx="60">
                  <c:v>403.42727207999991</c:v>
                </c:pt>
                <c:pt idx="61">
                  <c:v>398.07075159999999</c:v>
                </c:pt>
                <c:pt idx="62">
                  <c:v>396.18029752000001</c:v>
                </c:pt>
                <c:pt idx="63">
                  <c:v>392.06059700000003</c:v>
                </c:pt>
                <c:pt idx="64">
                  <c:v>379.8307550799999</c:v>
                </c:pt>
                <c:pt idx="65">
                  <c:v>382.27883871999984</c:v>
                </c:pt>
                <c:pt idx="66">
                  <c:v>381.23531255999973</c:v>
                </c:pt>
                <c:pt idx="67">
                  <c:v>375.11100947999989</c:v>
                </c:pt>
                <c:pt idx="68">
                  <c:v>370.56603323999985</c:v>
                </c:pt>
                <c:pt idx="69">
                  <c:v>326.58554368</c:v>
                </c:pt>
              </c:numCache>
            </c:numRef>
          </c:val>
          <c:smooth val="0"/>
          <c:extLst xmlns:c16r2="http://schemas.microsoft.com/office/drawing/2015/06/chart">
            <c:ext xmlns:c16="http://schemas.microsoft.com/office/drawing/2014/chart" uri="{C3380CC4-5D6E-409C-BE32-E72D297353CC}">
              <c16:uniqueId val="{00000001-4047-4692-8AC9-D7AD85221FBB}"/>
            </c:ext>
          </c:extLst>
        </c:ser>
        <c:ser>
          <c:idx val="2"/>
          <c:order val="2"/>
          <c:tx>
            <c:strRef>
              <c:f>Tabelle1!$D$1</c:f>
              <c:strCache>
                <c:ptCount val="1"/>
                <c:pt idx="0">
                  <c:v>upper</c:v>
                </c:pt>
              </c:strCache>
            </c:strRef>
          </c:tx>
          <c:spPr>
            <a:ln w="28575" cap="rnd">
              <a:noFill/>
              <a:round/>
            </a:ln>
            <a:effectLst/>
          </c:spPr>
          <c:marker>
            <c:symbol val="dash"/>
            <c:size val="7"/>
            <c:spPr>
              <a:solidFill>
                <a:schemeClr val="tx2">
                  <a:lumMod val="50000"/>
                </a:schemeClr>
              </a:solidFill>
              <a:ln w="9525">
                <a:noFill/>
              </a:ln>
              <a:effectLst/>
            </c:spPr>
          </c:marker>
          <c:cat>
            <c:strRef>
              <c:f>Tabelle1!$A$2:$A$71</c:f>
              <c:strCache>
                <c:ptCount val="70"/>
                <c:pt idx="0">
                  <c:v>Singapore</c:v>
                </c:pt>
                <c:pt idx="1">
                  <c:v>Japan</c:v>
                </c:pt>
                <c:pt idx="2">
                  <c:v>Estonia</c:v>
                </c:pt>
                <c:pt idx="3">
                  <c:v>Chinese Taipei</c:v>
                </c:pt>
                <c:pt idx="4">
                  <c:v>Finland</c:v>
                </c:pt>
                <c:pt idx="5">
                  <c:v>Macao (China)</c:v>
                </c:pt>
                <c:pt idx="6">
                  <c:v>Canada</c:v>
                </c:pt>
                <c:pt idx="7">
                  <c:v>Viet Nam</c:v>
                </c:pt>
                <c:pt idx="8">
                  <c:v>Hong Kong (China)</c:v>
                </c:pt>
                <c:pt idx="9">
                  <c:v>B-S-J-G (China)</c:v>
                </c:pt>
                <c:pt idx="10">
                  <c:v>Korea</c:v>
                </c:pt>
                <c:pt idx="11">
                  <c:v>New Zealand</c:v>
                </c:pt>
                <c:pt idx="12">
                  <c:v>Slovenia</c:v>
                </c:pt>
                <c:pt idx="13">
                  <c:v>Australia</c:v>
                </c:pt>
                <c:pt idx="14">
                  <c:v>United Kingdom</c:v>
                </c:pt>
                <c:pt idx="15">
                  <c:v>Germany</c:v>
                </c:pt>
                <c:pt idx="16">
                  <c:v>Netherlands</c:v>
                </c:pt>
                <c:pt idx="17">
                  <c:v>Switzerland</c:v>
                </c:pt>
                <c:pt idx="18">
                  <c:v>Ireland</c:v>
                </c:pt>
                <c:pt idx="19">
                  <c:v>Belgium</c:v>
                </c:pt>
                <c:pt idx="20">
                  <c:v>Denmark</c:v>
                </c:pt>
                <c:pt idx="21">
                  <c:v>Poland</c:v>
                </c:pt>
                <c:pt idx="22">
                  <c:v>Portugal</c:v>
                </c:pt>
                <c:pt idx="23">
                  <c:v>Norway</c:v>
                </c:pt>
                <c:pt idx="24">
                  <c:v>United States</c:v>
                </c:pt>
                <c:pt idx="25">
                  <c:v>Austria</c:v>
                </c:pt>
                <c:pt idx="26">
                  <c:v>France</c:v>
                </c:pt>
                <c:pt idx="27">
                  <c:v>Sweden</c:v>
                </c:pt>
                <c:pt idx="28">
                  <c:v>OECD average-35</c:v>
                </c:pt>
                <c:pt idx="29">
                  <c:v>Czech Republic</c:v>
                </c:pt>
                <c:pt idx="30">
                  <c:v>Spain</c:v>
                </c:pt>
                <c:pt idx="31">
                  <c:v>Latvia</c:v>
                </c:pt>
                <c:pt idx="32">
                  <c:v>Russia</c:v>
                </c:pt>
                <c:pt idx="33">
                  <c:v>Luxembourg</c:v>
                </c:pt>
                <c:pt idx="34">
                  <c:v>Italy</c:v>
                </c:pt>
                <c:pt idx="35">
                  <c:v>Hungary</c:v>
                </c:pt>
                <c:pt idx="36">
                  <c:v>Lithuania</c:v>
                </c:pt>
                <c:pt idx="37">
                  <c:v>Croatia</c:v>
                </c:pt>
                <c:pt idx="38">
                  <c:v>CABA (Argentina)</c:v>
                </c:pt>
                <c:pt idx="39">
                  <c:v>Iceland</c:v>
                </c:pt>
                <c:pt idx="40">
                  <c:v>Israel</c:v>
                </c:pt>
                <c:pt idx="41">
                  <c:v>Malta</c:v>
                </c:pt>
                <c:pt idx="42">
                  <c:v>Slovak Republic</c:v>
                </c:pt>
                <c:pt idx="43">
                  <c:v>Greece</c:v>
                </c:pt>
                <c:pt idx="44">
                  <c:v>Chile</c:v>
                </c:pt>
                <c:pt idx="45">
                  <c:v>Bulgaria</c:v>
                </c:pt>
                <c:pt idx="46">
                  <c:v>United Arab Emirates</c:v>
                </c:pt>
                <c:pt idx="47">
                  <c:v>Uruguay</c:v>
                </c:pt>
                <c:pt idx="48">
                  <c:v>Romania</c:v>
                </c:pt>
                <c:pt idx="49">
                  <c:v>Moldova</c:v>
                </c:pt>
                <c:pt idx="50">
                  <c:v>Albania</c:v>
                </c:pt>
                <c:pt idx="51">
                  <c:v>Turkey</c:v>
                </c:pt>
                <c:pt idx="52">
                  <c:v>Trinidad and Tobago</c:v>
                </c:pt>
                <c:pt idx="53">
                  <c:v>Thailand</c:v>
                </c:pt>
                <c:pt idx="54">
                  <c:v>Costa Rica</c:v>
                </c:pt>
                <c:pt idx="55">
                  <c:v>Qatar</c:v>
                </c:pt>
                <c:pt idx="56">
                  <c:v>Colombia</c:v>
                </c:pt>
                <c:pt idx="57">
                  <c:v>Mexico</c:v>
                </c:pt>
                <c:pt idx="58">
                  <c:v>Montenegro</c:v>
                </c:pt>
                <c:pt idx="59">
                  <c:v>Georgia</c:v>
                </c:pt>
                <c:pt idx="60">
                  <c:v>Jordan</c:v>
                </c:pt>
                <c:pt idx="61">
                  <c:v>Indonesia</c:v>
                </c:pt>
                <c:pt idx="62">
                  <c:v>Brazil</c:v>
                </c:pt>
                <c:pt idx="63">
                  <c:v>Peru</c:v>
                </c:pt>
                <c:pt idx="64">
                  <c:v>Lebanon</c:v>
                </c:pt>
                <c:pt idx="65">
                  <c:v>Tunisia</c:v>
                </c:pt>
                <c:pt idx="66">
                  <c:v>FYROM</c:v>
                </c:pt>
                <c:pt idx="67">
                  <c:v>Kosovo</c:v>
                </c:pt>
                <c:pt idx="68">
                  <c:v>Algeria</c:v>
                </c:pt>
                <c:pt idx="69">
                  <c:v>Dominican Republic</c:v>
                </c:pt>
              </c:strCache>
            </c:strRef>
          </c:cat>
          <c:val>
            <c:numRef>
              <c:f>Tabelle1!$D$2:$D$71</c:f>
              <c:numCache>
                <c:formatCode>0</c:formatCode>
                <c:ptCount val="70"/>
                <c:pt idx="0">
                  <c:v>557.91889332000005</c:v>
                </c:pt>
                <c:pt idx="1">
                  <c:v>544.20851084000003</c:v>
                </c:pt>
                <c:pt idx="2">
                  <c:v>538.29952368000011</c:v>
                </c:pt>
                <c:pt idx="3">
                  <c:v>537.62295759999972</c:v>
                </c:pt>
                <c:pt idx="4">
                  <c:v>535.35024323999983</c:v>
                </c:pt>
                <c:pt idx="5">
                  <c:v>530.6358338</c:v>
                </c:pt>
                <c:pt idx="6">
                  <c:v>531.78201156000023</c:v>
                </c:pt>
                <c:pt idx="7">
                  <c:v>532.30823328000008</c:v>
                </c:pt>
                <c:pt idx="8">
                  <c:v>528.26996687999997</c:v>
                </c:pt>
                <c:pt idx="9">
                  <c:v>526.86726727999962</c:v>
                </c:pt>
                <c:pt idx="10">
                  <c:v>521.94831032000002</c:v>
                </c:pt>
                <c:pt idx="11">
                  <c:v>517.97662607999996</c:v>
                </c:pt>
                <c:pt idx="12">
                  <c:v>515.45936127999994</c:v>
                </c:pt>
                <c:pt idx="13">
                  <c:v>513.00310956000021</c:v>
                </c:pt>
                <c:pt idx="14">
                  <c:v>514.24771615999998</c:v>
                </c:pt>
                <c:pt idx="15">
                  <c:v>514.43028523999999</c:v>
                </c:pt>
                <c:pt idx="16">
                  <c:v>512.99929615999997</c:v>
                </c:pt>
                <c:pt idx="17">
                  <c:v>511.19033312000005</c:v>
                </c:pt>
                <c:pt idx="18">
                  <c:v>507.25171291999993</c:v>
                </c:pt>
                <c:pt idx="19">
                  <c:v>506.48729443999991</c:v>
                </c:pt>
                <c:pt idx="20">
                  <c:v>506.59283491999986</c:v>
                </c:pt>
                <c:pt idx="21">
                  <c:v>506.34990591999997</c:v>
                </c:pt>
                <c:pt idx="22">
                  <c:v>505.86450916000001</c:v>
                </c:pt>
                <c:pt idx="23">
                  <c:v>502.91537459999989</c:v>
                </c:pt>
                <c:pt idx="24">
                  <c:v>502.47755395999974</c:v>
                </c:pt>
                <c:pt idx="25">
                  <c:v>499.81861423999999</c:v>
                </c:pt>
                <c:pt idx="26">
                  <c:v>499.01662491999986</c:v>
                </c:pt>
                <c:pt idx="27">
                  <c:v>500.47981315999999</c:v>
                </c:pt>
                <c:pt idx="28">
                  <c:v>494.04182656</c:v>
                </c:pt>
                <c:pt idx="29">
                  <c:v>497.27468807999998</c:v>
                </c:pt>
                <c:pt idx="30">
                  <c:v>496.83442903999997</c:v>
                </c:pt>
                <c:pt idx="31">
                  <c:v>493.28315271999986</c:v>
                </c:pt>
                <c:pt idx="32">
                  <c:v>492.34394332000011</c:v>
                </c:pt>
                <c:pt idx="33">
                  <c:v>485.00353255999988</c:v>
                </c:pt>
                <c:pt idx="34">
                  <c:v>485.47806788000003</c:v>
                </c:pt>
                <c:pt idx="35">
                  <c:v>481.49357139999984</c:v>
                </c:pt>
                <c:pt idx="36">
                  <c:v>480.60814691999991</c:v>
                </c:pt>
                <c:pt idx="37">
                  <c:v>480.19713763999999</c:v>
                </c:pt>
                <c:pt idx="38">
                  <c:v>487.49648191999989</c:v>
                </c:pt>
                <c:pt idx="39">
                  <c:v>476.52471299999991</c:v>
                </c:pt>
                <c:pt idx="40">
                  <c:v>473.29040583999995</c:v>
                </c:pt>
                <c:pt idx="41">
                  <c:v>468.00017491999989</c:v>
                </c:pt>
                <c:pt idx="42">
                  <c:v>465.85850691999991</c:v>
                </c:pt>
                <c:pt idx="43">
                  <c:v>462.50674132</c:v>
                </c:pt>
                <c:pt idx="44">
                  <c:v>451.61950251999997</c:v>
                </c:pt>
                <c:pt idx="45">
                  <c:v>454.29843707999987</c:v>
                </c:pt>
                <c:pt idx="46">
                  <c:v>441.47949595999989</c:v>
                </c:pt>
                <c:pt idx="47">
                  <c:v>439.67671695999979</c:v>
                </c:pt>
                <c:pt idx="48">
                  <c:v>441.22246984000003</c:v>
                </c:pt>
                <c:pt idx="49">
                  <c:v>431.86406660000011</c:v>
                </c:pt>
                <c:pt idx="50">
                  <c:v>433.64947232000026</c:v>
                </c:pt>
                <c:pt idx="51">
                  <c:v>433.19994596000004</c:v>
                </c:pt>
                <c:pt idx="52">
                  <c:v>427.35252808000001</c:v>
                </c:pt>
                <c:pt idx="53">
                  <c:v>426.88996040000001</c:v>
                </c:pt>
                <c:pt idx="54">
                  <c:v>423.6740866400001</c:v>
                </c:pt>
                <c:pt idx="55">
                  <c:v>419.58018659999999</c:v>
                </c:pt>
                <c:pt idx="56">
                  <c:v>420.35651287999985</c:v>
                </c:pt>
                <c:pt idx="57">
                  <c:v>419.88566236000008</c:v>
                </c:pt>
                <c:pt idx="58">
                  <c:v>413.33094371999999</c:v>
                </c:pt>
                <c:pt idx="59">
                  <c:v>415.868673</c:v>
                </c:pt>
                <c:pt idx="60">
                  <c:v>413.91092791999989</c:v>
                </c:pt>
                <c:pt idx="61">
                  <c:v>408.12864839999997</c:v>
                </c:pt>
                <c:pt idx="62">
                  <c:v>405.18390247999986</c:v>
                </c:pt>
                <c:pt idx="63">
                  <c:v>401.306603</c:v>
                </c:pt>
                <c:pt idx="64">
                  <c:v>393.14004492000015</c:v>
                </c:pt>
                <c:pt idx="65">
                  <c:v>390.52796128</c:v>
                </c:pt>
                <c:pt idx="66">
                  <c:v>386.12948744000005</c:v>
                </c:pt>
                <c:pt idx="67">
                  <c:v>381.77339051999991</c:v>
                </c:pt>
                <c:pt idx="68">
                  <c:v>380.92416675999988</c:v>
                </c:pt>
                <c:pt idx="69">
                  <c:v>336.69205632000001</c:v>
                </c:pt>
              </c:numCache>
            </c:numRef>
          </c:val>
          <c:smooth val="0"/>
          <c:extLst xmlns:c16r2="http://schemas.microsoft.com/office/drawing/2015/06/chart">
            <c:ext xmlns:c16="http://schemas.microsoft.com/office/drawing/2014/chart" uri="{C3380CC4-5D6E-409C-BE32-E72D297353CC}">
              <c16:uniqueId val="{00000002-4047-4692-8AC9-D7AD85221FBB}"/>
            </c:ext>
          </c:extLst>
        </c:ser>
        <c:dLbls>
          <c:showLegendKey val="0"/>
          <c:showVal val="0"/>
          <c:showCatName val="0"/>
          <c:showSerName val="0"/>
          <c:showPercent val="0"/>
          <c:showBubbleSize val="0"/>
        </c:dLbls>
        <c:hiLowLines>
          <c:spPr>
            <a:ln w="9525" cap="flat" cmpd="sng" algn="ctr">
              <a:solidFill>
                <a:schemeClr val="tx1">
                  <a:lumMod val="75000"/>
                  <a:lumOff val="25000"/>
                </a:schemeClr>
              </a:solidFill>
              <a:round/>
            </a:ln>
            <a:effectLst/>
          </c:spPr>
        </c:hiLowLines>
        <c:marker val="1"/>
        <c:smooth val="0"/>
        <c:axId val="34426240"/>
        <c:axId val="34444416"/>
      </c:lineChart>
      <c:catAx>
        <c:axId val="3442624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vert="horz"/>
          <a:lstStyle/>
          <a:p>
            <a:pPr>
              <a:defRPr sz="1000"/>
            </a:pPr>
            <a:endParaRPr lang="en-US"/>
          </a:p>
        </c:txPr>
        <c:crossAx val="34444416"/>
        <c:crosses val="autoZero"/>
        <c:auto val="1"/>
        <c:lblAlgn val="ctr"/>
        <c:lblOffset val="100"/>
        <c:tickLblSkip val="1"/>
        <c:noMultiLvlLbl val="0"/>
      </c:catAx>
      <c:valAx>
        <c:axId val="34444416"/>
        <c:scaling>
          <c:orientation val="minMax"/>
          <c:max val="550"/>
          <c:min val="300"/>
        </c:scaling>
        <c:delete val="0"/>
        <c:axPos val="l"/>
        <c:majorGridlines>
          <c:spPr>
            <a:ln w="9525" cap="flat" cmpd="sng" algn="ctr">
              <a:solidFill>
                <a:schemeClr val="tx1">
                  <a:lumMod val="15000"/>
                  <a:lumOff val="85000"/>
                </a:schemeClr>
              </a:solidFill>
              <a:round/>
            </a:ln>
            <a:effectLst/>
          </c:spPr>
        </c:majorGridlines>
        <c:title>
          <c:tx>
            <c:rich>
              <a:bodyPr rot="0"/>
              <a:lstStyle/>
              <a:p>
                <a:pPr>
                  <a:defRPr/>
                </a:pPr>
                <a:r>
                  <a:rPr lang="de-DE"/>
                  <a:t>Score points</a:t>
                </a:r>
              </a:p>
            </c:rich>
          </c:tx>
          <c:layout>
            <c:manualLayout>
              <c:xMode val="edge"/>
              <c:yMode val="edge"/>
              <c:x val="7.1980975604422296E-3"/>
              <c:y val="1.0187261982928426E-2"/>
            </c:manualLayout>
          </c:layout>
          <c:overlay val="0"/>
          <c:spPr>
            <a:noFill/>
            <a:ln>
              <a:noFill/>
            </a:ln>
            <a:effectLst/>
          </c:spPr>
        </c:title>
        <c:numFmt formatCode="0" sourceLinked="1"/>
        <c:majorTickMark val="none"/>
        <c:minorTickMark val="none"/>
        <c:tickLblPos val="nextTo"/>
        <c:spPr>
          <a:noFill/>
          <a:ln>
            <a:noFill/>
          </a:ln>
          <a:effectLst/>
        </c:spPr>
        <c:txPr>
          <a:bodyPr rot="-60000000" vert="horz"/>
          <a:lstStyle/>
          <a:p>
            <a:pPr>
              <a:defRPr/>
            </a:pPr>
            <a:endParaRPr lang="en-US"/>
          </a:p>
        </c:txPr>
        <c:crossAx val="34426240"/>
        <c:crosses val="autoZero"/>
        <c:crossBetween val="between"/>
      </c:valAx>
      <c:spPr>
        <a:noFill/>
        <a:ln>
          <a:solidFill>
            <a:srgbClr val="0077A0"/>
          </a:solidFill>
        </a:ln>
        <a:effectLst/>
      </c:spPr>
    </c:plotArea>
    <c:legend>
      <c:legendPos val="b"/>
      <c:legendEntry>
        <c:idx val="1"/>
        <c:delete val="1"/>
      </c:legendEntry>
      <c:legendEntry>
        <c:idx val="2"/>
        <c:delete val="1"/>
      </c:legendEntry>
      <c:layout>
        <c:manualLayout>
          <c:xMode val="edge"/>
          <c:yMode val="edge"/>
          <c:x val="0.29182408131210852"/>
          <c:y val="7.6735745702797512E-4"/>
          <c:w val="0.23863749949055998"/>
          <c:h val="5.6914773473407752E-2"/>
        </c:manualLayout>
      </c:layout>
      <c:overlay val="0"/>
      <c:spPr>
        <a:noFill/>
        <a:ln>
          <a:noFill/>
        </a:ln>
        <a:effectLst/>
      </c:spPr>
      <c:txPr>
        <a:bodyPr rot="0" vert="horz"/>
        <a:lstStyle/>
        <a:p>
          <a:pPr>
            <a:defRPr/>
          </a:pPr>
          <a:endParaRPr lang="en-US"/>
        </a:p>
      </c:txPr>
    </c:legend>
    <c:plotVisOnly val="1"/>
    <c:dispBlanksAs val="gap"/>
    <c:showDLblsOverMax val="0"/>
  </c:chart>
  <c:spPr>
    <a:noFill/>
    <a:ln>
      <a:noFill/>
    </a:ln>
    <a:effectLst/>
  </c:spPr>
  <c:txPr>
    <a:bodyPr/>
    <a:lstStyle/>
    <a:p>
      <a:pPr>
        <a:defRPr sz="1200">
          <a:solidFill>
            <a:schemeClr val="tx1"/>
          </a:solidFill>
          <a:latin typeface="HelveticaNeueLT Std"/>
        </a:defRPr>
      </a:pPr>
      <a:endParaRPr lang="en-US"/>
    </a:p>
  </c:txPr>
  <c:externalData r:id="rId1">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1017258512857088"/>
          <c:y val="9.3339420149262969E-2"/>
          <c:w val="0.66368551677786702"/>
          <c:h val="0.78963917286702967"/>
        </c:manualLayout>
      </c:layout>
      <c:barChart>
        <c:barDir val="bar"/>
        <c:grouping val="clustered"/>
        <c:varyColors val="0"/>
        <c:ser>
          <c:idx val="0"/>
          <c:order val="0"/>
          <c:tx>
            <c:strRef>
              <c:f>Tabelle1!$C$1</c:f>
              <c:strCache>
                <c:ptCount val="1"/>
                <c:pt idx="0">
                  <c:v>Girls</c:v>
                </c:pt>
              </c:strCache>
            </c:strRef>
          </c:tx>
          <c:spPr>
            <a:solidFill>
              <a:srgbClr val="E4B921"/>
            </a:solidFill>
            <a:ln>
              <a:noFill/>
            </a:ln>
            <a:effectLst/>
          </c:spPr>
          <c:invertIfNegative val="0"/>
          <c:cat>
            <c:strRef>
              <c:f>Tabelle1!$A$2:$A$5</c:f>
              <c:strCache>
                <c:ptCount val="4"/>
                <c:pt idx="0">
                  <c:v>...science and engineering professionals</c:v>
                </c:pt>
                <c:pt idx="1">
                  <c:v>...health professionals</c:v>
                </c:pt>
                <c:pt idx="2">
                  <c:v>...information and communication technology (ICT) professionals</c:v>
                </c:pt>
                <c:pt idx="3">
                  <c:v>...science-related technicians or associate professionals</c:v>
                </c:pt>
              </c:strCache>
            </c:strRef>
          </c:cat>
          <c:val>
            <c:numRef>
              <c:f>Tabelle1!$C$2:$C$5</c:f>
              <c:numCache>
                <c:formatCode>0.0</c:formatCode>
                <c:ptCount val="4"/>
                <c:pt idx="0">
                  <c:v>5.1852560597010502</c:v>
                </c:pt>
                <c:pt idx="1">
                  <c:v>17.047924704482988</c:v>
                </c:pt>
                <c:pt idx="2">
                  <c:v>0.43336698587784772</c:v>
                </c:pt>
                <c:pt idx="3">
                  <c:v>0.76897988533183026</c:v>
                </c:pt>
              </c:numCache>
            </c:numRef>
          </c:val>
          <c:extLst xmlns:c16r2="http://schemas.microsoft.com/office/drawing/2015/06/chart">
            <c:ext xmlns:c16="http://schemas.microsoft.com/office/drawing/2014/chart" uri="{C3380CC4-5D6E-409C-BE32-E72D297353CC}">
              <c16:uniqueId val="{00000000-B427-4CE6-AC9D-A138078A349F}"/>
            </c:ext>
          </c:extLst>
        </c:ser>
        <c:ser>
          <c:idx val="71"/>
          <c:order val="1"/>
          <c:tx>
            <c:strRef>
              <c:f>Tabelle1!$B$1</c:f>
              <c:strCache>
                <c:ptCount val="1"/>
                <c:pt idx="0">
                  <c:v>Boys</c:v>
                </c:pt>
              </c:strCache>
            </c:strRef>
          </c:tx>
          <c:spPr>
            <a:solidFill>
              <a:srgbClr val="005681"/>
            </a:solidFill>
            <a:ln>
              <a:noFill/>
            </a:ln>
            <a:effectLst/>
          </c:spPr>
          <c:invertIfNegative val="0"/>
          <c:cat>
            <c:strRef>
              <c:f>Tabelle1!$A$2:$A$5</c:f>
              <c:strCache>
                <c:ptCount val="4"/>
                <c:pt idx="0">
                  <c:v>...science and engineering professionals</c:v>
                </c:pt>
                <c:pt idx="1">
                  <c:v>...health professionals</c:v>
                </c:pt>
                <c:pt idx="2">
                  <c:v>...information and communication technology (ICT) professionals</c:v>
                </c:pt>
                <c:pt idx="3">
                  <c:v>...science-related technicians or associate professionals</c:v>
                </c:pt>
              </c:strCache>
            </c:strRef>
          </c:cat>
          <c:val>
            <c:numRef>
              <c:f>Tabelle1!$B$2:$B$5</c:f>
              <c:numCache>
                <c:formatCode>0.0</c:formatCode>
                <c:ptCount val="4"/>
                <c:pt idx="0">
                  <c:v>11.966462086838344</c:v>
                </c:pt>
                <c:pt idx="1">
                  <c:v>5.7974734964603289</c:v>
                </c:pt>
                <c:pt idx="2">
                  <c:v>4.6613971767662088</c:v>
                </c:pt>
                <c:pt idx="3">
                  <c:v>2.0862485832054101</c:v>
                </c:pt>
              </c:numCache>
            </c:numRef>
          </c:val>
          <c:extLst xmlns:c16r2="http://schemas.microsoft.com/office/drawing/2015/06/chart">
            <c:ext xmlns:c16="http://schemas.microsoft.com/office/drawing/2014/chart" uri="{C3380CC4-5D6E-409C-BE32-E72D297353CC}">
              <c16:uniqueId val="{00000040-2A91-4D84-A592-270D8C3F7DA9}"/>
            </c:ext>
          </c:extLst>
        </c:ser>
        <c:dLbls>
          <c:showLegendKey val="0"/>
          <c:showVal val="0"/>
          <c:showCatName val="0"/>
          <c:showSerName val="0"/>
          <c:showPercent val="0"/>
          <c:showBubbleSize val="0"/>
        </c:dLbls>
        <c:gapWidth val="100"/>
        <c:axId val="116419584"/>
        <c:axId val="116733824"/>
      </c:barChart>
      <c:catAx>
        <c:axId val="116419584"/>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0"/>
          <a:lstStyle/>
          <a:p>
            <a:pPr>
              <a:defRPr/>
            </a:pPr>
            <a:endParaRPr lang="en-US"/>
          </a:p>
        </c:txPr>
        <c:crossAx val="116733824"/>
        <c:crosses val="autoZero"/>
        <c:auto val="1"/>
        <c:lblAlgn val="ctr"/>
        <c:lblOffset val="100"/>
        <c:noMultiLvlLbl val="0"/>
      </c:catAx>
      <c:valAx>
        <c:axId val="116733824"/>
        <c:scaling>
          <c:orientation val="minMax"/>
          <c:max val="20"/>
        </c:scaling>
        <c:delete val="0"/>
        <c:axPos val="t"/>
        <c:majorGridlines>
          <c:spPr>
            <a:ln w="9525" cap="flat" cmpd="sng" algn="ctr">
              <a:solidFill>
                <a:schemeClr val="tx1">
                  <a:lumMod val="15000"/>
                  <a:lumOff val="85000"/>
                </a:schemeClr>
              </a:solidFill>
              <a:round/>
            </a:ln>
            <a:effectLst/>
          </c:spPr>
        </c:majorGridlines>
        <c:title>
          <c:tx>
            <c:rich>
              <a:bodyPr rot="0" vert="horz"/>
              <a:lstStyle/>
              <a:p>
                <a:pPr>
                  <a:defRPr/>
                </a:pPr>
                <a:r>
                  <a:rPr lang="de-DE"/>
                  <a:t>%</a:t>
                </a:r>
              </a:p>
            </c:rich>
          </c:tx>
          <c:layout>
            <c:manualLayout>
              <c:xMode val="edge"/>
              <c:yMode val="edge"/>
              <c:x val="0.92649846573091588"/>
              <c:y val="0.93763435133999173"/>
            </c:manualLayout>
          </c:layout>
          <c:overlay val="0"/>
          <c:spPr>
            <a:noFill/>
            <a:ln>
              <a:noFill/>
            </a:ln>
            <a:effectLst/>
          </c:spPr>
        </c:title>
        <c:numFmt formatCode="0" sourceLinked="0"/>
        <c:majorTickMark val="none"/>
        <c:minorTickMark val="none"/>
        <c:tickLblPos val="high"/>
        <c:spPr>
          <a:noFill/>
          <a:ln>
            <a:noFill/>
          </a:ln>
          <a:effectLst/>
        </c:spPr>
        <c:txPr>
          <a:bodyPr rot="-60000000" vert="horz"/>
          <a:lstStyle/>
          <a:p>
            <a:pPr>
              <a:defRPr/>
            </a:pPr>
            <a:endParaRPr lang="en-US"/>
          </a:p>
        </c:txPr>
        <c:crossAx val="116419584"/>
        <c:crosses val="autoZero"/>
        <c:crossBetween val="between"/>
      </c:valAx>
      <c:spPr>
        <a:noFill/>
        <a:ln>
          <a:solidFill>
            <a:srgbClr val="0077A0"/>
          </a:solidFill>
        </a:ln>
        <a:effectLst/>
      </c:spPr>
    </c:plotArea>
    <c:legend>
      <c:legendPos val="t"/>
      <c:layout>
        <c:manualLayout>
          <c:xMode val="edge"/>
          <c:yMode val="edge"/>
          <c:x val="0.37367528799300254"/>
          <c:y val="2.0706043474539328E-2"/>
          <c:w val="0.27036687044623808"/>
          <c:h val="5.8885324659620666E-2"/>
        </c:manualLayout>
      </c:layout>
      <c:overlay val="0"/>
      <c:spPr>
        <a:noFill/>
        <a:ln>
          <a:noFill/>
        </a:ln>
        <a:effectLst/>
      </c:spPr>
      <c:txPr>
        <a:bodyPr rot="0" vert="horz"/>
        <a:lstStyle/>
        <a:p>
          <a:pPr>
            <a:defRPr/>
          </a:pPr>
          <a:endParaRPr lang="en-US"/>
        </a:p>
      </c:txPr>
    </c:legend>
    <c:plotVisOnly val="1"/>
    <c:dispBlanksAs val="gap"/>
    <c:showDLblsOverMax val="0"/>
  </c:chart>
  <c:spPr>
    <a:noFill/>
    <a:ln>
      <a:noFill/>
    </a:ln>
    <a:effectLst/>
  </c:spPr>
  <c:txPr>
    <a:bodyPr/>
    <a:lstStyle/>
    <a:p>
      <a:pPr>
        <a:defRPr sz="1200">
          <a:solidFill>
            <a:schemeClr val="tx1"/>
          </a:solidFill>
          <a:latin typeface="HelveticaNeueLT Std"/>
        </a:defRPr>
      </a:pPr>
      <a:endParaRPr lang="en-US"/>
    </a:p>
  </c:txPr>
  <c:externalData r:id="rId1">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3.7627608371371281E-2"/>
          <c:y val="7.3396463058216316E-2"/>
          <c:w val="0.94659009825466134"/>
          <c:h val="0.5531080740398836"/>
        </c:manualLayout>
      </c:layout>
      <c:barChart>
        <c:barDir val="col"/>
        <c:grouping val="clustered"/>
        <c:varyColors val="0"/>
        <c:ser>
          <c:idx val="0"/>
          <c:order val="0"/>
          <c:tx>
            <c:strRef>
              <c:f>Tabelle1!$B$1</c:f>
              <c:strCache>
                <c:ptCount val="1"/>
                <c:pt idx="0">
                  <c:v>Non-immigrant students</c:v>
                </c:pt>
              </c:strCache>
            </c:strRef>
          </c:tx>
          <c:spPr>
            <a:solidFill>
              <a:srgbClr val="005681"/>
            </a:solidFill>
            <a:ln>
              <a:noFill/>
            </a:ln>
            <a:effectLst/>
          </c:spPr>
          <c:invertIfNegative val="0"/>
          <c:cat>
            <c:strRef>
              <c:f>Tabelle1!$A$2:$A$35</c:f>
              <c:strCache>
                <c:ptCount val="34"/>
                <c:pt idx="0">
                  <c:v>Greece</c:v>
                </c:pt>
                <c:pt idx="1">
                  <c:v>Costa Rica</c:v>
                </c:pt>
                <c:pt idx="2">
                  <c:v>Jordan</c:v>
                </c:pt>
                <c:pt idx="3">
                  <c:v>CABA (Argentina)</c:v>
                </c:pt>
                <c:pt idx="4">
                  <c:v>Israel</c:v>
                </c:pt>
                <c:pt idx="5">
                  <c:v>Sweden</c:v>
                </c:pt>
                <c:pt idx="6">
                  <c:v>France</c:v>
                </c:pt>
                <c:pt idx="7">
                  <c:v>Slovenia</c:v>
                </c:pt>
                <c:pt idx="8">
                  <c:v>Austria</c:v>
                </c:pt>
                <c:pt idx="9">
                  <c:v>Germany</c:v>
                </c:pt>
                <c:pt idx="10">
                  <c:v>Netherlands</c:v>
                </c:pt>
                <c:pt idx="11">
                  <c:v>Denmark</c:v>
                </c:pt>
                <c:pt idx="12">
                  <c:v>Italy</c:v>
                </c:pt>
                <c:pt idx="13">
                  <c:v>Norway</c:v>
                </c:pt>
                <c:pt idx="14">
                  <c:v>Belgium</c:v>
                </c:pt>
                <c:pt idx="15">
                  <c:v>OECD average</c:v>
                </c:pt>
                <c:pt idx="16">
                  <c:v>Spain</c:v>
                </c:pt>
                <c:pt idx="17">
                  <c:v>Croatia</c:v>
                </c:pt>
                <c:pt idx="18">
                  <c:v>United States</c:v>
                </c:pt>
                <c:pt idx="19">
                  <c:v>Luxembourg</c:v>
                </c:pt>
                <c:pt idx="20">
                  <c:v>Switzerland</c:v>
                </c:pt>
                <c:pt idx="21">
                  <c:v>Qatar</c:v>
                </c:pt>
                <c:pt idx="22">
                  <c:v>Portugal</c:v>
                </c:pt>
                <c:pt idx="23">
                  <c:v>Russia</c:v>
                </c:pt>
                <c:pt idx="24">
                  <c:v>United Arab Emirates</c:v>
                </c:pt>
                <c:pt idx="25">
                  <c:v>United Kingdom</c:v>
                </c:pt>
                <c:pt idx="26">
                  <c:v>Ireland</c:v>
                </c:pt>
                <c:pt idx="27">
                  <c:v>Australia</c:v>
                </c:pt>
                <c:pt idx="28">
                  <c:v>Estonia</c:v>
                </c:pt>
                <c:pt idx="29">
                  <c:v>Hong Kong (China)</c:v>
                </c:pt>
                <c:pt idx="30">
                  <c:v>New Zealand</c:v>
                </c:pt>
                <c:pt idx="31">
                  <c:v>Canada</c:v>
                </c:pt>
                <c:pt idx="32">
                  <c:v>Macao (China)</c:v>
                </c:pt>
                <c:pt idx="33">
                  <c:v>Singapore</c:v>
                </c:pt>
              </c:strCache>
            </c:strRef>
          </c:cat>
          <c:val>
            <c:numRef>
              <c:f>Tabelle1!$B$2:$B$35</c:f>
              <c:numCache>
                <c:formatCode>0</c:formatCode>
                <c:ptCount val="34"/>
                <c:pt idx="0">
                  <c:v>461.41150907125916</c:v>
                </c:pt>
                <c:pt idx="1">
                  <c:v>421.86184280695045</c:v>
                </c:pt>
                <c:pt idx="2">
                  <c:v>411.88856814874487</c:v>
                </c:pt>
                <c:pt idx="3">
                  <c:v>485.39785355184779</c:v>
                </c:pt>
                <c:pt idx="4">
                  <c:v>472.57504458471431</c:v>
                </c:pt>
                <c:pt idx="5">
                  <c:v>507.65388001883576</c:v>
                </c:pt>
                <c:pt idx="6">
                  <c:v>505.9907286744604</c:v>
                </c:pt>
                <c:pt idx="7">
                  <c:v>519.76823556780789</c:v>
                </c:pt>
                <c:pt idx="8">
                  <c:v>509.97840486960803</c:v>
                </c:pt>
                <c:pt idx="9">
                  <c:v>527.19773469287622</c:v>
                </c:pt>
                <c:pt idx="10">
                  <c:v>516.93601069673639</c:v>
                </c:pt>
                <c:pt idx="11">
                  <c:v>510.40141601122662</c:v>
                </c:pt>
                <c:pt idx="12">
                  <c:v>484.80121386477026</c:v>
                </c:pt>
                <c:pt idx="13">
                  <c:v>507.02756220622399</c:v>
                </c:pt>
                <c:pt idx="14">
                  <c:v>516.03602171836224</c:v>
                </c:pt>
                <c:pt idx="15">
                  <c:v>499.84889912945914</c:v>
                </c:pt>
                <c:pt idx="16">
                  <c:v>499.02631984543285</c:v>
                </c:pt>
                <c:pt idx="17">
                  <c:v>479.58109843949421</c:v>
                </c:pt>
                <c:pt idx="18">
                  <c:v>506.09105716996226</c:v>
                </c:pt>
                <c:pt idx="19">
                  <c:v>505.44367805279967</c:v>
                </c:pt>
                <c:pt idx="20">
                  <c:v>526.93754015046238</c:v>
                </c:pt>
                <c:pt idx="21">
                  <c:v>376.5399035842479</c:v>
                </c:pt>
                <c:pt idx="22">
                  <c:v>503.25101122767808</c:v>
                </c:pt>
                <c:pt idx="23">
                  <c:v>489.210197196406</c:v>
                </c:pt>
                <c:pt idx="24">
                  <c:v>393.9601287047866</c:v>
                </c:pt>
                <c:pt idx="25">
                  <c:v>516.10701927801802</c:v>
                </c:pt>
                <c:pt idx="26">
                  <c:v>505.057851915892</c:v>
                </c:pt>
                <c:pt idx="27">
                  <c:v>512.49267115653663</c:v>
                </c:pt>
                <c:pt idx="28">
                  <c:v>538.66114949129758</c:v>
                </c:pt>
                <c:pt idx="29">
                  <c:v>529.0148477519125</c:v>
                </c:pt>
                <c:pt idx="30">
                  <c:v>518.50330344261465</c:v>
                </c:pt>
                <c:pt idx="31">
                  <c:v>529.80023871858668</c:v>
                </c:pt>
                <c:pt idx="32">
                  <c:v>518.59261823970007</c:v>
                </c:pt>
                <c:pt idx="33">
                  <c:v>550.36871291238185</c:v>
                </c:pt>
              </c:numCache>
            </c:numRef>
          </c:val>
          <c:extLst xmlns:c16r2="http://schemas.microsoft.com/office/drawing/2015/06/chart">
            <c:ext xmlns:c16="http://schemas.microsoft.com/office/drawing/2014/chart" uri="{C3380CC4-5D6E-409C-BE32-E72D297353CC}">
              <c16:uniqueId val="{00000000-24B3-4A71-B9C3-3E2134996DF2}"/>
            </c:ext>
          </c:extLst>
        </c:ser>
        <c:dLbls>
          <c:showLegendKey val="0"/>
          <c:showVal val="0"/>
          <c:showCatName val="0"/>
          <c:showSerName val="0"/>
          <c:showPercent val="0"/>
          <c:showBubbleSize val="0"/>
        </c:dLbls>
        <c:gapWidth val="100"/>
        <c:axId val="121315712"/>
        <c:axId val="121317248"/>
      </c:barChart>
      <c:lineChart>
        <c:grouping val="standard"/>
        <c:varyColors val="0"/>
        <c:ser>
          <c:idx val="1"/>
          <c:order val="1"/>
          <c:tx>
            <c:strRef>
              <c:f>Tabelle1!$C$1</c:f>
              <c:strCache>
                <c:ptCount val="1"/>
                <c:pt idx="0">
                  <c:v>Second-generation immigrant students</c:v>
                </c:pt>
              </c:strCache>
            </c:strRef>
          </c:tx>
          <c:spPr>
            <a:ln w="28575" cap="rnd">
              <a:noFill/>
              <a:round/>
            </a:ln>
            <a:effectLst/>
          </c:spPr>
          <c:marker>
            <c:symbol val="diamond"/>
            <c:size val="7"/>
            <c:spPr>
              <a:solidFill>
                <a:srgbClr val="E4B921"/>
              </a:solidFill>
              <a:ln w="9525">
                <a:noFill/>
              </a:ln>
              <a:effectLst/>
            </c:spPr>
          </c:marker>
          <c:cat>
            <c:strRef>
              <c:f>Tabelle1!$A$2:$A$35</c:f>
              <c:strCache>
                <c:ptCount val="34"/>
                <c:pt idx="0">
                  <c:v>Greece</c:v>
                </c:pt>
                <c:pt idx="1">
                  <c:v>Costa Rica</c:v>
                </c:pt>
                <c:pt idx="2">
                  <c:v>Jordan</c:v>
                </c:pt>
                <c:pt idx="3">
                  <c:v>CABA (Argentina)</c:v>
                </c:pt>
                <c:pt idx="4">
                  <c:v>Israel</c:v>
                </c:pt>
                <c:pt idx="5">
                  <c:v>Sweden</c:v>
                </c:pt>
                <c:pt idx="6">
                  <c:v>France</c:v>
                </c:pt>
                <c:pt idx="7">
                  <c:v>Slovenia</c:v>
                </c:pt>
                <c:pt idx="8">
                  <c:v>Austria</c:v>
                </c:pt>
                <c:pt idx="9">
                  <c:v>Germany</c:v>
                </c:pt>
                <c:pt idx="10">
                  <c:v>Netherlands</c:v>
                </c:pt>
                <c:pt idx="11">
                  <c:v>Denmark</c:v>
                </c:pt>
                <c:pt idx="12">
                  <c:v>Italy</c:v>
                </c:pt>
                <c:pt idx="13">
                  <c:v>Norway</c:v>
                </c:pt>
                <c:pt idx="14">
                  <c:v>Belgium</c:v>
                </c:pt>
                <c:pt idx="15">
                  <c:v>OECD average</c:v>
                </c:pt>
                <c:pt idx="16">
                  <c:v>Spain</c:v>
                </c:pt>
                <c:pt idx="17">
                  <c:v>Croatia</c:v>
                </c:pt>
                <c:pt idx="18">
                  <c:v>United States</c:v>
                </c:pt>
                <c:pt idx="19">
                  <c:v>Luxembourg</c:v>
                </c:pt>
                <c:pt idx="20">
                  <c:v>Switzerland</c:v>
                </c:pt>
                <c:pt idx="21">
                  <c:v>Qatar</c:v>
                </c:pt>
                <c:pt idx="22">
                  <c:v>Portugal</c:v>
                </c:pt>
                <c:pt idx="23">
                  <c:v>Russia</c:v>
                </c:pt>
                <c:pt idx="24">
                  <c:v>United Arab Emirates</c:v>
                </c:pt>
                <c:pt idx="25">
                  <c:v>United Kingdom</c:v>
                </c:pt>
                <c:pt idx="26">
                  <c:v>Ireland</c:v>
                </c:pt>
                <c:pt idx="27">
                  <c:v>Australia</c:v>
                </c:pt>
                <c:pt idx="28">
                  <c:v>Estonia</c:v>
                </c:pt>
                <c:pt idx="29">
                  <c:v>Hong Kong (China)</c:v>
                </c:pt>
                <c:pt idx="30">
                  <c:v>New Zealand</c:v>
                </c:pt>
                <c:pt idx="31">
                  <c:v>Canada</c:v>
                </c:pt>
                <c:pt idx="32">
                  <c:v>Macao (China)</c:v>
                </c:pt>
                <c:pt idx="33">
                  <c:v>Singapore</c:v>
                </c:pt>
              </c:strCache>
            </c:strRef>
          </c:cat>
          <c:val>
            <c:numRef>
              <c:f>Tabelle1!$C$2:$C$35</c:f>
              <c:numCache>
                <c:formatCode>0</c:formatCode>
                <c:ptCount val="34"/>
                <c:pt idx="0">
                  <c:v>423.65466703110036</c:v>
                </c:pt>
                <c:pt idx="1">
                  <c:v>397.86123355513229</c:v>
                </c:pt>
                <c:pt idx="2">
                  <c:v>418.38753826222705</c:v>
                </c:pt>
                <c:pt idx="3">
                  <c:v>428.7123509637384</c:v>
                </c:pt>
                <c:pt idx="4">
                  <c:v>470.55173573286527</c:v>
                </c:pt>
                <c:pt idx="5">
                  <c:v>453.9902466390962</c:v>
                </c:pt>
                <c:pt idx="6">
                  <c:v>456.15031906304586</c:v>
                </c:pt>
                <c:pt idx="7">
                  <c:v>464.28577355202947</c:v>
                </c:pt>
                <c:pt idx="8">
                  <c:v>446.7458509843454</c:v>
                </c:pt>
                <c:pt idx="9">
                  <c:v>460.91574659860606</c:v>
                </c:pt>
                <c:pt idx="10">
                  <c:v>462.24739343170717</c:v>
                </c:pt>
                <c:pt idx="11">
                  <c:v>441.23822699660445</c:v>
                </c:pt>
                <c:pt idx="12">
                  <c:v>463.32900002439902</c:v>
                </c:pt>
                <c:pt idx="13">
                  <c:v>463.5357412132804</c:v>
                </c:pt>
                <c:pt idx="14">
                  <c:v>453.81713436791699</c:v>
                </c:pt>
                <c:pt idx="15">
                  <c:v>469.3733065120062</c:v>
                </c:pt>
                <c:pt idx="16">
                  <c:v>470.6857467797887</c:v>
                </c:pt>
                <c:pt idx="17">
                  <c:v>453.74050392009605</c:v>
                </c:pt>
                <c:pt idx="18">
                  <c:v>482.24191032912165</c:v>
                </c:pt>
                <c:pt idx="19">
                  <c:v>463.32540250306141</c:v>
                </c:pt>
                <c:pt idx="20">
                  <c:v>462.39799572831618</c:v>
                </c:pt>
                <c:pt idx="21">
                  <c:v>427.33710903032966</c:v>
                </c:pt>
                <c:pt idx="22">
                  <c:v>503.22711528443489</c:v>
                </c:pt>
                <c:pt idx="23">
                  <c:v>480.94332141673675</c:v>
                </c:pt>
                <c:pt idx="24">
                  <c:v>461.41650488590227</c:v>
                </c:pt>
                <c:pt idx="25">
                  <c:v>502.52709646772195</c:v>
                </c:pt>
                <c:pt idx="26">
                  <c:v>500.57687818965832</c:v>
                </c:pt>
                <c:pt idx="27">
                  <c:v>522.66511923370842</c:v>
                </c:pt>
                <c:pt idx="28">
                  <c:v>506.7294078763764</c:v>
                </c:pt>
                <c:pt idx="29">
                  <c:v>518.14935065532052</c:v>
                </c:pt>
                <c:pt idx="30">
                  <c:v>507.26679740125945</c:v>
                </c:pt>
                <c:pt idx="31">
                  <c:v>532.98554883275358</c:v>
                </c:pt>
                <c:pt idx="32">
                  <c:v>535.53758586290178</c:v>
                </c:pt>
                <c:pt idx="33">
                  <c:v>589.41672519154645</c:v>
                </c:pt>
              </c:numCache>
            </c:numRef>
          </c:val>
          <c:smooth val="0"/>
          <c:extLst xmlns:c16r2="http://schemas.microsoft.com/office/drawing/2015/06/chart">
            <c:ext xmlns:c16="http://schemas.microsoft.com/office/drawing/2014/chart" uri="{C3380CC4-5D6E-409C-BE32-E72D297353CC}">
              <c16:uniqueId val="{00000000-80D9-41D5-81CD-91DF4047950A}"/>
            </c:ext>
          </c:extLst>
        </c:ser>
        <c:ser>
          <c:idx val="2"/>
          <c:order val="2"/>
          <c:tx>
            <c:strRef>
              <c:f>Tabelle1!$D$1</c:f>
              <c:strCache>
                <c:ptCount val="1"/>
                <c:pt idx="0">
                  <c:v>First-generation immigrant students</c:v>
                </c:pt>
              </c:strCache>
            </c:strRef>
          </c:tx>
          <c:spPr>
            <a:ln w="25400" cap="rnd">
              <a:noFill/>
              <a:round/>
            </a:ln>
            <a:effectLst/>
          </c:spPr>
          <c:marker>
            <c:symbol val="circle"/>
            <c:size val="7"/>
            <c:spPr>
              <a:solidFill>
                <a:srgbClr val="00AE88"/>
              </a:solidFill>
              <a:ln w="9525">
                <a:noFill/>
              </a:ln>
              <a:effectLst/>
            </c:spPr>
          </c:marker>
          <c:cat>
            <c:strRef>
              <c:f>Tabelle1!$A$2:$A$35</c:f>
              <c:strCache>
                <c:ptCount val="34"/>
                <c:pt idx="0">
                  <c:v>Greece</c:v>
                </c:pt>
                <c:pt idx="1">
                  <c:v>Costa Rica</c:v>
                </c:pt>
                <c:pt idx="2">
                  <c:v>Jordan</c:v>
                </c:pt>
                <c:pt idx="3">
                  <c:v>CABA (Argentina)</c:v>
                </c:pt>
                <c:pt idx="4">
                  <c:v>Israel</c:v>
                </c:pt>
                <c:pt idx="5">
                  <c:v>Sweden</c:v>
                </c:pt>
                <c:pt idx="6">
                  <c:v>France</c:v>
                </c:pt>
                <c:pt idx="7">
                  <c:v>Slovenia</c:v>
                </c:pt>
                <c:pt idx="8">
                  <c:v>Austria</c:v>
                </c:pt>
                <c:pt idx="9">
                  <c:v>Germany</c:v>
                </c:pt>
                <c:pt idx="10">
                  <c:v>Netherlands</c:v>
                </c:pt>
                <c:pt idx="11">
                  <c:v>Denmark</c:v>
                </c:pt>
                <c:pt idx="12">
                  <c:v>Italy</c:v>
                </c:pt>
                <c:pt idx="13">
                  <c:v>Norway</c:v>
                </c:pt>
                <c:pt idx="14">
                  <c:v>Belgium</c:v>
                </c:pt>
                <c:pt idx="15">
                  <c:v>OECD average</c:v>
                </c:pt>
                <c:pt idx="16">
                  <c:v>Spain</c:v>
                </c:pt>
                <c:pt idx="17">
                  <c:v>Croatia</c:v>
                </c:pt>
                <c:pt idx="18">
                  <c:v>United States</c:v>
                </c:pt>
                <c:pt idx="19">
                  <c:v>Luxembourg</c:v>
                </c:pt>
                <c:pt idx="20">
                  <c:v>Switzerland</c:v>
                </c:pt>
                <c:pt idx="21">
                  <c:v>Qatar</c:v>
                </c:pt>
                <c:pt idx="22">
                  <c:v>Portugal</c:v>
                </c:pt>
                <c:pt idx="23">
                  <c:v>Russia</c:v>
                </c:pt>
                <c:pt idx="24">
                  <c:v>United Arab Emirates</c:v>
                </c:pt>
                <c:pt idx="25">
                  <c:v>United Kingdom</c:v>
                </c:pt>
                <c:pt idx="26">
                  <c:v>Ireland</c:v>
                </c:pt>
                <c:pt idx="27">
                  <c:v>Australia</c:v>
                </c:pt>
                <c:pt idx="28">
                  <c:v>Estonia</c:v>
                </c:pt>
                <c:pt idx="29">
                  <c:v>Hong Kong (China)</c:v>
                </c:pt>
                <c:pt idx="30">
                  <c:v>New Zealand</c:v>
                </c:pt>
                <c:pt idx="31">
                  <c:v>Canada</c:v>
                </c:pt>
                <c:pt idx="32">
                  <c:v>Macao (China)</c:v>
                </c:pt>
                <c:pt idx="33">
                  <c:v>Singapore</c:v>
                </c:pt>
              </c:strCache>
            </c:strRef>
          </c:cat>
          <c:val>
            <c:numRef>
              <c:f>Tabelle1!$D$2:$D$35</c:f>
              <c:numCache>
                <c:formatCode>0</c:formatCode>
                <c:ptCount val="34"/>
                <c:pt idx="0">
                  <c:v>403.84182331119194</c:v>
                </c:pt>
                <c:pt idx="1">
                  <c:v>408.829201654428</c:v>
                </c:pt>
                <c:pt idx="2">
                  <c:v>413.97920723539301</c:v>
                </c:pt>
                <c:pt idx="3">
                  <c:v>414.08295067492202</c:v>
                </c:pt>
                <c:pt idx="4">
                  <c:v>414.48291300268596</c:v>
                </c:pt>
                <c:pt idx="5">
                  <c:v>417.37412604776409</c:v>
                </c:pt>
                <c:pt idx="6">
                  <c:v>418.93177600830114</c:v>
                </c:pt>
                <c:pt idx="7">
                  <c:v>427.19845361198264</c:v>
                </c:pt>
                <c:pt idx="8">
                  <c:v>427.73227364716689</c:v>
                </c:pt>
                <c:pt idx="9">
                  <c:v>434.17895022891071</c:v>
                </c:pt>
                <c:pt idx="10">
                  <c:v>437.81366358354239</c:v>
                </c:pt>
                <c:pt idx="11">
                  <c:v>440.72431865704448</c:v>
                </c:pt>
                <c:pt idx="12">
                  <c:v>444.47996550841094</c:v>
                </c:pt>
                <c:pt idx="13">
                  <c:v>446.13062983845361</c:v>
                </c:pt>
                <c:pt idx="14">
                  <c:v>446.88613109716391</c:v>
                </c:pt>
                <c:pt idx="15">
                  <c:v>447.48727017837047</c:v>
                </c:pt>
                <c:pt idx="16">
                  <c:v>453.83761483681195</c:v>
                </c:pt>
                <c:pt idx="17">
                  <c:v>455.33860917396555</c:v>
                </c:pt>
                <c:pt idx="18">
                  <c:v>455.82099267290135</c:v>
                </c:pt>
                <c:pt idx="19">
                  <c:v>466.09457331931014</c:v>
                </c:pt>
                <c:pt idx="20">
                  <c:v>466.68929737799465</c:v>
                </c:pt>
                <c:pt idx="21">
                  <c:v>469.87401570637405</c:v>
                </c:pt>
                <c:pt idx="22">
                  <c:v>474.8502179303153</c:v>
                </c:pt>
                <c:pt idx="23">
                  <c:v>478.06510573629009</c:v>
                </c:pt>
                <c:pt idx="24">
                  <c:v>482.44303692404696</c:v>
                </c:pt>
                <c:pt idx="25">
                  <c:v>484.51038209474143</c:v>
                </c:pt>
                <c:pt idx="26">
                  <c:v>500.15711613958712</c:v>
                </c:pt>
                <c:pt idx="27">
                  <c:v>505.10031851243167</c:v>
                </c:pt>
                <c:pt idx="28">
                  <c:v>509.92857095761161</c:v>
                </c:pt>
                <c:pt idx="29">
                  <c:v>512.80389771514081</c:v>
                </c:pt>
                <c:pt idx="30">
                  <c:v>516.75418909416544</c:v>
                </c:pt>
                <c:pt idx="31">
                  <c:v>529.56081415820836</c:v>
                </c:pt>
                <c:pt idx="32">
                  <c:v>535.0943055337118</c:v>
                </c:pt>
                <c:pt idx="33">
                  <c:v>573.41402171451261</c:v>
                </c:pt>
              </c:numCache>
            </c:numRef>
          </c:val>
          <c:smooth val="0"/>
          <c:extLst xmlns:c16r2="http://schemas.microsoft.com/office/drawing/2015/06/chart">
            <c:ext xmlns:c16="http://schemas.microsoft.com/office/drawing/2014/chart" uri="{C3380CC4-5D6E-409C-BE32-E72D297353CC}">
              <c16:uniqueId val="{00000000-5DF9-43D2-B2E2-552983694C47}"/>
            </c:ext>
          </c:extLst>
        </c:ser>
        <c:dLbls>
          <c:showLegendKey val="0"/>
          <c:showVal val="0"/>
          <c:showCatName val="0"/>
          <c:showSerName val="0"/>
          <c:showPercent val="0"/>
          <c:showBubbleSize val="0"/>
        </c:dLbls>
        <c:hiLowLines>
          <c:spPr>
            <a:ln w="9525" cap="flat" cmpd="sng" algn="ctr">
              <a:solidFill>
                <a:schemeClr val="tx1">
                  <a:lumMod val="75000"/>
                  <a:lumOff val="25000"/>
                </a:schemeClr>
              </a:solidFill>
              <a:round/>
            </a:ln>
            <a:effectLst/>
          </c:spPr>
        </c:hiLowLines>
        <c:marker val="1"/>
        <c:smooth val="0"/>
        <c:axId val="121315712"/>
        <c:axId val="121317248"/>
      </c:lineChart>
      <c:catAx>
        <c:axId val="12131571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5400000" spcFirstLastPara="1" vertOverflow="ellipsis" wrap="square" anchor="ctr" anchorCtr="1"/>
          <a:lstStyle/>
          <a:p>
            <a:pPr>
              <a:defRPr sz="1000" b="0" i="0" u="none" strike="noStrike" kern="1200" baseline="0">
                <a:solidFill>
                  <a:schemeClr val="tx1"/>
                </a:solidFill>
                <a:latin typeface="HelveticaNeueLT Std"/>
                <a:ea typeface="+mn-ea"/>
                <a:cs typeface="+mn-cs"/>
              </a:defRPr>
            </a:pPr>
            <a:endParaRPr lang="en-US"/>
          </a:p>
        </c:txPr>
        <c:crossAx val="121317248"/>
        <c:crosses val="autoZero"/>
        <c:auto val="1"/>
        <c:lblAlgn val="ctr"/>
        <c:lblOffset val="100"/>
        <c:tickLblSkip val="1"/>
        <c:noMultiLvlLbl val="0"/>
      </c:catAx>
      <c:valAx>
        <c:axId val="121317248"/>
        <c:scaling>
          <c:orientation val="minMax"/>
          <c:min val="300"/>
        </c:scaling>
        <c:delete val="0"/>
        <c:axPos val="l"/>
        <c:majorGridlines>
          <c:spPr>
            <a:ln w="9525" cap="flat" cmpd="sng" algn="ctr">
              <a:solidFill>
                <a:schemeClr val="tx1">
                  <a:lumMod val="15000"/>
                  <a:lumOff val="85000"/>
                </a:schemeClr>
              </a:solidFill>
              <a:round/>
            </a:ln>
            <a:effectLst/>
          </c:spPr>
        </c:majorGridlines>
        <c:title>
          <c:tx>
            <c:rich>
              <a:bodyPr rot="0" spcFirstLastPara="1" vertOverflow="ellipsis" wrap="square" anchor="ctr" anchorCtr="1"/>
              <a:lstStyle/>
              <a:p>
                <a:pPr>
                  <a:defRPr sz="1200" b="0" i="0" u="none" strike="noStrike" kern="1200" baseline="0">
                    <a:solidFill>
                      <a:schemeClr val="tx1"/>
                    </a:solidFill>
                    <a:latin typeface="HelveticaNeueLT Std"/>
                    <a:ea typeface="+mn-ea"/>
                    <a:cs typeface="+mn-cs"/>
                  </a:defRPr>
                </a:pPr>
                <a:r>
                  <a:rPr lang="en-GB" sz="1200" b="0" dirty="0">
                    <a:effectLst/>
                  </a:rPr>
                  <a:t>Score</a:t>
                </a:r>
                <a:r>
                  <a:rPr lang="en-GB" sz="1200" b="0" baseline="0" dirty="0">
                    <a:effectLst/>
                  </a:rPr>
                  <a:t> </a:t>
                </a:r>
                <a:r>
                  <a:rPr lang="en-GB" sz="1200" b="0" dirty="0">
                    <a:effectLst/>
                  </a:rPr>
                  <a:t>points</a:t>
                </a:r>
                <a:endParaRPr lang="de-DE" sz="1200" b="0" dirty="0">
                  <a:effectLst/>
                </a:endParaRPr>
              </a:p>
            </c:rich>
          </c:tx>
          <c:layout>
            <c:manualLayout>
              <c:xMode val="edge"/>
              <c:yMode val="edge"/>
              <c:x val="1.0588598474749365E-4"/>
              <c:y val="1.7299972684253653E-3"/>
            </c:manualLayout>
          </c:layout>
          <c:overlay val="0"/>
          <c:spPr>
            <a:noFill/>
            <a:ln>
              <a:noFill/>
            </a:ln>
            <a:effectLst/>
          </c:spPr>
        </c:title>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solidFill>
                <a:latin typeface="HelveticaNeueLT Std"/>
                <a:ea typeface="+mn-ea"/>
                <a:cs typeface="+mn-cs"/>
              </a:defRPr>
            </a:pPr>
            <a:endParaRPr lang="en-US"/>
          </a:p>
        </c:txPr>
        <c:crossAx val="121315712"/>
        <c:crosses val="autoZero"/>
        <c:crossBetween val="between"/>
      </c:valAx>
      <c:spPr>
        <a:noFill/>
        <a:ln>
          <a:solidFill>
            <a:srgbClr val="0070C0"/>
          </a:solidFill>
        </a:ln>
        <a:effectLst/>
      </c:spPr>
    </c:plotArea>
    <c:legend>
      <c:legendPos val="t"/>
      <c:layout>
        <c:manualLayout>
          <c:xMode val="edge"/>
          <c:yMode val="edge"/>
          <c:x val="0.1097035886394412"/>
          <c:y val="0"/>
          <c:w val="0.82608126268029458"/>
          <c:h val="7.7290930593267484E-2"/>
        </c:manualLayout>
      </c:layout>
      <c:overlay val="0"/>
      <c:spPr>
        <a:noFill/>
        <a:ln>
          <a:noFill/>
        </a:ln>
        <a:effectLst/>
      </c:spPr>
      <c:txPr>
        <a:bodyPr rot="0" spcFirstLastPara="1" vertOverflow="ellipsis" vert="horz" wrap="square" anchor="ctr" anchorCtr="1"/>
        <a:lstStyle/>
        <a:p>
          <a:pPr>
            <a:defRPr sz="1200" b="0" i="0" u="none" strike="noStrike" kern="1200" baseline="0">
              <a:solidFill>
                <a:schemeClr val="tx1"/>
              </a:solidFill>
              <a:latin typeface="HelveticaNeueLT Std"/>
              <a:ea typeface="+mn-ea"/>
              <a:cs typeface="+mn-cs"/>
            </a:defRPr>
          </a:pPr>
          <a:endParaRPr lang="en-US"/>
        </a:p>
      </c:txPr>
    </c:legend>
    <c:plotVisOnly val="1"/>
    <c:dispBlanksAs val="gap"/>
    <c:showDLblsOverMax val="0"/>
  </c:chart>
  <c:spPr>
    <a:noFill/>
    <a:ln>
      <a:noFill/>
    </a:ln>
    <a:effectLst/>
  </c:spPr>
  <c:txPr>
    <a:bodyPr/>
    <a:lstStyle/>
    <a:p>
      <a:pPr>
        <a:defRPr sz="1000">
          <a:solidFill>
            <a:schemeClr val="tx1"/>
          </a:solidFill>
          <a:latin typeface="HelveticaNeueLT Std"/>
        </a:defRPr>
      </a:pPr>
      <a:endParaRPr lang="en-US"/>
    </a:p>
  </c:txPr>
  <c:externalData r:id="rId1">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6.9993449498540111E-2"/>
          <c:y val="0.13301333577894545"/>
          <c:w val="0.91439042330100562"/>
          <c:h val="0.58871394969951341"/>
        </c:manualLayout>
      </c:layout>
      <c:barChart>
        <c:barDir val="col"/>
        <c:grouping val="clustered"/>
        <c:varyColors val="0"/>
        <c:ser>
          <c:idx val="0"/>
          <c:order val="0"/>
          <c:tx>
            <c:strRef>
              <c:f>Sheet1!$B$1</c:f>
              <c:strCache>
                <c:ptCount val="1"/>
                <c:pt idx="0">
                  <c:v>Rural area or village</c:v>
                </c:pt>
              </c:strCache>
            </c:strRef>
          </c:tx>
          <c:spPr>
            <a:solidFill>
              <a:schemeClr val="tx2"/>
            </a:solidFill>
          </c:spPr>
          <c:invertIfNegative val="0"/>
          <c:cat>
            <c:strRef>
              <c:f>Sheet1!$A$2:$A$60</c:f>
              <c:strCache>
                <c:ptCount val="59"/>
                <c:pt idx="0">
                  <c:v>Belgium</c:v>
                </c:pt>
                <c:pt idx="1">
                  <c:v>United Kingdom</c:v>
                </c:pt>
                <c:pt idx="2">
                  <c:v>United States</c:v>
                </c:pt>
                <c:pt idx="3">
                  <c:v>Germany</c:v>
                </c:pt>
                <c:pt idx="4">
                  <c:v>Israel</c:v>
                </c:pt>
                <c:pt idx="5">
                  <c:v>Spain</c:v>
                </c:pt>
                <c:pt idx="6">
                  <c:v>Costa Rica</c:v>
                </c:pt>
                <c:pt idx="7">
                  <c:v>Finland</c:v>
                </c:pt>
                <c:pt idx="8">
                  <c:v>Switzerland</c:v>
                </c:pt>
                <c:pt idx="9">
                  <c:v>Denmark</c:v>
                </c:pt>
                <c:pt idx="10">
                  <c:v>Iceland</c:v>
                </c:pt>
                <c:pt idx="11">
                  <c:v>Ireland</c:v>
                </c:pt>
                <c:pt idx="12">
                  <c:v>Estonia</c:v>
                </c:pt>
                <c:pt idx="13">
                  <c:v>Algeria</c:v>
                </c:pt>
                <c:pt idx="14">
                  <c:v>Austria</c:v>
                </c:pt>
                <c:pt idx="15">
                  <c:v>Kazakhstan</c:v>
                </c:pt>
                <c:pt idx="16">
                  <c:v>Cyprus</c:v>
                </c:pt>
                <c:pt idx="17">
                  <c:v>Norway</c:v>
                </c:pt>
                <c:pt idx="18">
                  <c:v>France</c:v>
                </c:pt>
                <c:pt idx="19">
                  <c:v>Canada</c:v>
                </c:pt>
                <c:pt idx="20">
                  <c:v>Jordan</c:v>
                </c:pt>
                <c:pt idx="21">
                  <c:v>Slovenia</c:v>
                </c:pt>
                <c:pt idx="22">
                  <c:v>Malaysia</c:v>
                </c:pt>
                <c:pt idx="23">
                  <c:v>Australia</c:v>
                </c:pt>
                <c:pt idx="24">
                  <c:v>Colombia</c:v>
                </c:pt>
                <c:pt idx="25">
                  <c:v>Kosovo</c:v>
                </c:pt>
                <c:pt idx="26">
                  <c:v>Viet Nam</c:v>
                </c:pt>
                <c:pt idx="27">
                  <c:v>Lebanon</c:v>
                </c:pt>
                <c:pt idx="28">
                  <c:v>Russia</c:v>
                </c:pt>
                <c:pt idx="29">
                  <c:v>New Zealand</c:v>
                </c:pt>
                <c:pt idx="30">
                  <c:v>Argentina</c:v>
                </c:pt>
                <c:pt idx="31">
                  <c:v>Poland</c:v>
                </c:pt>
                <c:pt idx="32">
                  <c:v>Qatar</c:v>
                </c:pt>
                <c:pt idx="33">
                  <c:v>Uruguay</c:v>
                </c:pt>
                <c:pt idx="34">
                  <c:v>Sweden</c:v>
                </c:pt>
                <c:pt idx="35">
                  <c:v>Georgia</c:v>
                </c:pt>
                <c:pt idx="36">
                  <c:v>Latvia</c:v>
                </c:pt>
                <c:pt idx="37">
                  <c:v>Italy</c:v>
                </c:pt>
                <c:pt idx="38">
                  <c:v>Chile</c:v>
                </c:pt>
                <c:pt idx="39">
                  <c:v>Moldova</c:v>
                </c:pt>
                <c:pt idx="40">
                  <c:v>Lithuania</c:v>
                </c:pt>
                <c:pt idx="41">
                  <c:v>Greece</c:v>
                </c:pt>
                <c:pt idx="42">
                  <c:v>Mexico</c:v>
                </c:pt>
                <c:pt idx="43">
                  <c:v>Tunisia</c:v>
                </c:pt>
                <c:pt idx="44">
                  <c:v>Indonesia</c:v>
                </c:pt>
                <c:pt idx="45">
                  <c:v>Brazil</c:v>
                </c:pt>
                <c:pt idx="46">
                  <c:v>Czech Republic</c:v>
                </c:pt>
                <c:pt idx="47">
                  <c:v>Dominican Republic</c:v>
                </c:pt>
                <c:pt idx="48">
                  <c:v>Thailand</c:v>
                </c:pt>
                <c:pt idx="49">
                  <c:v>United Arab Emirates</c:v>
                </c:pt>
                <c:pt idx="50">
                  <c:v>Peru</c:v>
                </c:pt>
                <c:pt idx="51">
                  <c:v>FYROM</c:v>
                </c:pt>
                <c:pt idx="52">
                  <c:v>Romania</c:v>
                </c:pt>
                <c:pt idx="53">
                  <c:v>Portugal</c:v>
                </c:pt>
                <c:pt idx="54">
                  <c:v>Turkey</c:v>
                </c:pt>
                <c:pt idx="55">
                  <c:v>Slovak Republic</c:v>
                </c:pt>
                <c:pt idx="56">
                  <c:v>B-S-J-G (China)</c:v>
                </c:pt>
                <c:pt idx="57">
                  <c:v>Bulgaria</c:v>
                </c:pt>
                <c:pt idx="58">
                  <c:v>Hungary</c:v>
                </c:pt>
              </c:strCache>
            </c:strRef>
          </c:cat>
          <c:val>
            <c:numRef>
              <c:f>Sheet1!$B$2:$B$60</c:f>
              <c:numCache>
                <c:formatCode>General</c:formatCode>
                <c:ptCount val="59"/>
                <c:pt idx="0">
                  <c:v>546.61440000000005</c:v>
                </c:pt>
                <c:pt idx="1">
                  <c:v>538.928</c:v>
                </c:pt>
                <c:pt idx="2">
                  <c:v>512.8741</c:v>
                </c:pt>
                <c:pt idx="3">
                  <c:v>521.62339999999995</c:v>
                </c:pt>
                <c:pt idx="4">
                  <c:v>474.76760000000002</c:v>
                </c:pt>
                <c:pt idx="5">
                  <c:v>500.87279999999998</c:v>
                </c:pt>
                <c:pt idx="6">
                  <c:v>410.4049</c:v>
                </c:pt>
                <c:pt idx="7">
                  <c:v>529.37450000000001</c:v>
                </c:pt>
                <c:pt idx="8">
                  <c:v>504.86360000000002</c:v>
                </c:pt>
                <c:pt idx="9">
                  <c:v>492.82220000000001</c:v>
                </c:pt>
                <c:pt idx="10">
                  <c:v>462.4051</c:v>
                </c:pt>
                <c:pt idx="11">
                  <c:v>495.09160000000003</c:v>
                </c:pt>
                <c:pt idx="12">
                  <c:v>525.70410000000004</c:v>
                </c:pt>
                <c:pt idx="13">
                  <c:v>376.30939999999998</c:v>
                </c:pt>
                <c:pt idx="14">
                  <c:v>472.06200000000001</c:v>
                </c:pt>
                <c:pt idx="15">
                  <c:v>444.32310000000001</c:v>
                </c:pt>
                <c:pt idx="16">
                  <c:v>421.25150000000002</c:v>
                </c:pt>
                <c:pt idx="17">
                  <c:v>484.17680000000001</c:v>
                </c:pt>
                <c:pt idx="18">
                  <c:v>478.97710000000001</c:v>
                </c:pt>
                <c:pt idx="19">
                  <c:v>508.42419999999998</c:v>
                </c:pt>
                <c:pt idx="20">
                  <c:v>387.214</c:v>
                </c:pt>
                <c:pt idx="21">
                  <c:v>488.83550000000002</c:v>
                </c:pt>
                <c:pt idx="22">
                  <c:v>420.12139999999999</c:v>
                </c:pt>
                <c:pt idx="23">
                  <c:v>482.00869999999998</c:v>
                </c:pt>
                <c:pt idx="24">
                  <c:v>394.18079999999998</c:v>
                </c:pt>
                <c:pt idx="25">
                  <c:v>355.74400000000003</c:v>
                </c:pt>
                <c:pt idx="26">
                  <c:v>514.56709999999998</c:v>
                </c:pt>
                <c:pt idx="27">
                  <c:v>374.4495</c:v>
                </c:pt>
                <c:pt idx="28">
                  <c:v>461.14920000000001</c:v>
                </c:pt>
                <c:pt idx="29">
                  <c:v>482.72449999999998</c:v>
                </c:pt>
                <c:pt idx="30">
                  <c:v>401.1551</c:v>
                </c:pt>
                <c:pt idx="31">
                  <c:v>482.74279999999999</c:v>
                </c:pt>
                <c:pt idx="32">
                  <c:v>391.48489999999998</c:v>
                </c:pt>
                <c:pt idx="33">
                  <c:v>407.36599999999999</c:v>
                </c:pt>
                <c:pt idx="34">
                  <c:v>463.50799999999998</c:v>
                </c:pt>
                <c:pt idx="35">
                  <c:v>386.29989999999998</c:v>
                </c:pt>
                <c:pt idx="36">
                  <c:v>461.91230000000002</c:v>
                </c:pt>
                <c:pt idx="37">
                  <c:v>452.67270000000002</c:v>
                </c:pt>
                <c:pt idx="38">
                  <c:v>407.66109999999998</c:v>
                </c:pt>
                <c:pt idx="39">
                  <c:v>409.86180000000002</c:v>
                </c:pt>
                <c:pt idx="40">
                  <c:v>444.25790000000001</c:v>
                </c:pt>
                <c:pt idx="41">
                  <c:v>420.75510000000003</c:v>
                </c:pt>
                <c:pt idx="42">
                  <c:v>374.54489999999998</c:v>
                </c:pt>
                <c:pt idx="43">
                  <c:v>348.42579999999998</c:v>
                </c:pt>
                <c:pt idx="44">
                  <c:v>379.12740000000002</c:v>
                </c:pt>
                <c:pt idx="45">
                  <c:v>358.74669999999998</c:v>
                </c:pt>
                <c:pt idx="46">
                  <c:v>463.9357</c:v>
                </c:pt>
                <c:pt idx="47">
                  <c:v>301.84699999999998</c:v>
                </c:pt>
                <c:pt idx="48">
                  <c:v>389.06720000000001</c:v>
                </c:pt>
                <c:pt idx="49">
                  <c:v>391.23689999999999</c:v>
                </c:pt>
                <c:pt idx="50">
                  <c:v>361.32830000000001</c:v>
                </c:pt>
                <c:pt idx="51">
                  <c:v>318.98349999999999</c:v>
                </c:pt>
                <c:pt idx="52">
                  <c:v>396.27569999999997</c:v>
                </c:pt>
                <c:pt idx="53">
                  <c:v>448.59320000000002</c:v>
                </c:pt>
                <c:pt idx="54">
                  <c:v>344.2611</c:v>
                </c:pt>
                <c:pt idx="55">
                  <c:v>404.73559999999998</c:v>
                </c:pt>
                <c:pt idx="56">
                  <c:v>464.57260000000002</c:v>
                </c:pt>
                <c:pt idx="57">
                  <c:v>346.96789999999999</c:v>
                </c:pt>
                <c:pt idx="58">
                  <c:v>353.57490000000001</c:v>
                </c:pt>
              </c:numCache>
            </c:numRef>
          </c:val>
        </c:ser>
        <c:ser>
          <c:idx val="1"/>
          <c:order val="1"/>
          <c:tx>
            <c:strRef>
              <c:f>Sheet1!#REF!</c:f>
              <c:strCache>
                <c:ptCount val="1"/>
                <c:pt idx="0">
                  <c:v>#REF!</c:v>
                </c:pt>
              </c:strCache>
            </c:strRef>
          </c:tx>
          <c:spPr>
            <a:solidFill>
              <a:schemeClr val="tx2">
                <a:lumMod val="60000"/>
                <a:lumOff val="40000"/>
              </a:schemeClr>
            </a:solidFill>
          </c:spPr>
          <c:invertIfNegative val="0"/>
          <c:cat>
            <c:strRef>
              <c:f>Sheet1!$A$2:$A$60</c:f>
              <c:strCache>
                <c:ptCount val="59"/>
                <c:pt idx="0">
                  <c:v>Belgium</c:v>
                </c:pt>
                <c:pt idx="1">
                  <c:v>United Kingdom</c:v>
                </c:pt>
                <c:pt idx="2">
                  <c:v>United States</c:v>
                </c:pt>
                <c:pt idx="3">
                  <c:v>Germany</c:v>
                </c:pt>
                <c:pt idx="4">
                  <c:v>Israel</c:v>
                </c:pt>
                <c:pt idx="5">
                  <c:v>Spain</c:v>
                </c:pt>
                <c:pt idx="6">
                  <c:v>Costa Rica</c:v>
                </c:pt>
                <c:pt idx="7">
                  <c:v>Finland</c:v>
                </c:pt>
                <c:pt idx="8">
                  <c:v>Switzerland</c:v>
                </c:pt>
                <c:pt idx="9">
                  <c:v>Denmark</c:v>
                </c:pt>
                <c:pt idx="10">
                  <c:v>Iceland</c:v>
                </c:pt>
                <c:pt idx="11">
                  <c:v>Ireland</c:v>
                </c:pt>
                <c:pt idx="12">
                  <c:v>Estonia</c:v>
                </c:pt>
                <c:pt idx="13">
                  <c:v>Algeria</c:v>
                </c:pt>
                <c:pt idx="14">
                  <c:v>Austria</c:v>
                </c:pt>
                <c:pt idx="15">
                  <c:v>Kazakhstan</c:v>
                </c:pt>
                <c:pt idx="16">
                  <c:v>Cyprus</c:v>
                </c:pt>
                <c:pt idx="17">
                  <c:v>Norway</c:v>
                </c:pt>
                <c:pt idx="18">
                  <c:v>France</c:v>
                </c:pt>
                <c:pt idx="19">
                  <c:v>Canada</c:v>
                </c:pt>
                <c:pt idx="20">
                  <c:v>Jordan</c:v>
                </c:pt>
                <c:pt idx="21">
                  <c:v>Slovenia</c:v>
                </c:pt>
                <c:pt idx="22">
                  <c:v>Malaysia</c:v>
                </c:pt>
                <c:pt idx="23">
                  <c:v>Australia</c:v>
                </c:pt>
                <c:pt idx="24">
                  <c:v>Colombia</c:v>
                </c:pt>
                <c:pt idx="25">
                  <c:v>Kosovo</c:v>
                </c:pt>
                <c:pt idx="26">
                  <c:v>Viet Nam</c:v>
                </c:pt>
                <c:pt idx="27">
                  <c:v>Lebanon</c:v>
                </c:pt>
                <c:pt idx="28">
                  <c:v>Russia</c:v>
                </c:pt>
                <c:pt idx="29">
                  <c:v>New Zealand</c:v>
                </c:pt>
                <c:pt idx="30">
                  <c:v>Argentina</c:v>
                </c:pt>
                <c:pt idx="31">
                  <c:v>Poland</c:v>
                </c:pt>
                <c:pt idx="32">
                  <c:v>Qatar</c:v>
                </c:pt>
                <c:pt idx="33">
                  <c:v>Uruguay</c:v>
                </c:pt>
                <c:pt idx="34">
                  <c:v>Sweden</c:v>
                </c:pt>
                <c:pt idx="35">
                  <c:v>Georgia</c:v>
                </c:pt>
                <c:pt idx="36">
                  <c:v>Latvia</c:v>
                </c:pt>
                <c:pt idx="37">
                  <c:v>Italy</c:v>
                </c:pt>
                <c:pt idx="38">
                  <c:v>Chile</c:v>
                </c:pt>
                <c:pt idx="39">
                  <c:v>Moldova</c:v>
                </c:pt>
                <c:pt idx="40">
                  <c:v>Lithuania</c:v>
                </c:pt>
                <c:pt idx="41">
                  <c:v>Greece</c:v>
                </c:pt>
                <c:pt idx="42">
                  <c:v>Mexico</c:v>
                </c:pt>
                <c:pt idx="43">
                  <c:v>Tunisia</c:v>
                </c:pt>
                <c:pt idx="44">
                  <c:v>Indonesia</c:v>
                </c:pt>
                <c:pt idx="45">
                  <c:v>Brazil</c:v>
                </c:pt>
                <c:pt idx="46">
                  <c:v>Czech Republic</c:v>
                </c:pt>
                <c:pt idx="47">
                  <c:v>Dominican Republic</c:v>
                </c:pt>
                <c:pt idx="48">
                  <c:v>Thailand</c:v>
                </c:pt>
                <c:pt idx="49">
                  <c:v>United Arab Emirates</c:v>
                </c:pt>
                <c:pt idx="50">
                  <c:v>Peru</c:v>
                </c:pt>
                <c:pt idx="51">
                  <c:v>FYROM</c:v>
                </c:pt>
                <c:pt idx="52">
                  <c:v>Romania</c:v>
                </c:pt>
                <c:pt idx="53">
                  <c:v>Portugal</c:v>
                </c:pt>
                <c:pt idx="54">
                  <c:v>Turkey</c:v>
                </c:pt>
                <c:pt idx="55">
                  <c:v>Slovak Republic</c:v>
                </c:pt>
                <c:pt idx="56">
                  <c:v>B-S-J-G (China)</c:v>
                </c:pt>
                <c:pt idx="57">
                  <c:v>Bulgaria</c:v>
                </c:pt>
                <c:pt idx="58">
                  <c:v>Hungary</c:v>
                </c:pt>
              </c:strCache>
            </c:strRef>
          </c:cat>
          <c:val>
            <c:numRef>
              <c:f>Sheet1!#REF!</c:f>
              <c:numCache>
                <c:formatCode>General</c:formatCode>
                <c:ptCount val="1"/>
                <c:pt idx="0">
                  <c:v>1</c:v>
                </c:pt>
              </c:numCache>
            </c:numRef>
          </c:val>
        </c:ser>
        <c:ser>
          <c:idx val="2"/>
          <c:order val="2"/>
          <c:tx>
            <c:strRef>
              <c:f>Sheet1!$C$1</c:f>
              <c:strCache>
                <c:ptCount val="1"/>
                <c:pt idx="0">
                  <c:v>City</c:v>
                </c:pt>
              </c:strCache>
            </c:strRef>
          </c:tx>
          <c:spPr>
            <a:solidFill>
              <a:schemeClr val="tx2">
                <a:lumMod val="40000"/>
                <a:lumOff val="60000"/>
              </a:schemeClr>
            </a:solidFill>
          </c:spPr>
          <c:invertIfNegative val="0"/>
          <c:cat>
            <c:strRef>
              <c:f>Sheet1!$A$2:$A$60</c:f>
              <c:strCache>
                <c:ptCount val="59"/>
                <c:pt idx="0">
                  <c:v>Belgium</c:v>
                </c:pt>
                <c:pt idx="1">
                  <c:v>United Kingdom</c:v>
                </c:pt>
                <c:pt idx="2">
                  <c:v>United States</c:v>
                </c:pt>
                <c:pt idx="3">
                  <c:v>Germany</c:v>
                </c:pt>
                <c:pt idx="4">
                  <c:v>Israel</c:v>
                </c:pt>
                <c:pt idx="5">
                  <c:v>Spain</c:v>
                </c:pt>
                <c:pt idx="6">
                  <c:v>Costa Rica</c:v>
                </c:pt>
                <c:pt idx="7">
                  <c:v>Finland</c:v>
                </c:pt>
                <c:pt idx="8">
                  <c:v>Switzerland</c:v>
                </c:pt>
                <c:pt idx="9">
                  <c:v>Denmark</c:v>
                </c:pt>
                <c:pt idx="10">
                  <c:v>Iceland</c:v>
                </c:pt>
                <c:pt idx="11">
                  <c:v>Ireland</c:v>
                </c:pt>
                <c:pt idx="12">
                  <c:v>Estonia</c:v>
                </c:pt>
                <c:pt idx="13">
                  <c:v>Algeria</c:v>
                </c:pt>
                <c:pt idx="14">
                  <c:v>Austria</c:v>
                </c:pt>
                <c:pt idx="15">
                  <c:v>Kazakhstan</c:v>
                </c:pt>
                <c:pt idx="16">
                  <c:v>Cyprus</c:v>
                </c:pt>
                <c:pt idx="17">
                  <c:v>Norway</c:v>
                </c:pt>
                <c:pt idx="18">
                  <c:v>France</c:v>
                </c:pt>
                <c:pt idx="19">
                  <c:v>Canada</c:v>
                </c:pt>
                <c:pt idx="20">
                  <c:v>Jordan</c:v>
                </c:pt>
                <c:pt idx="21">
                  <c:v>Slovenia</c:v>
                </c:pt>
                <c:pt idx="22">
                  <c:v>Malaysia</c:v>
                </c:pt>
                <c:pt idx="23">
                  <c:v>Australia</c:v>
                </c:pt>
                <c:pt idx="24">
                  <c:v>Colombia</c:v>
                </c:pt>
                <c:pt idx="25">
                  <c:v>Kosovo</c:v>
                </c:pt>
                <c:pt idx="26">
                  <c:v>Viet Nam</c:v>
                </c:pt>
                <c:pt idx="27">
                  <c:v>Lebanon</c:v>
                </c:pt>
                <c:pt idx="28">
                  <c:v>Russia</c:v>
                </c:pt>
                <c:pt idx="29">
                  <c:v>New Zealand</c:v>
                </c:pt>
                <c:pt idx="30">
                  <c:v>Argentina</c:v>
                </c:pt>
                <c:pt idx="31">
                  <c:v>Poland</c:v>
                </c:pt>
                <c:pt idx="32">
                  <c:v>Qatar</c:v>
                </c:pt>
                <c:pt idx="33">
                  <c:v>Uruguay</c:v>
                </c:pt>
                <c:pt idx="34">
                  <c:v>Sweden</c:v>
                </c:pt>
                <c:pt idx="35">
                  <c:v>Georgia</c:v>
                </c:pt>
                <c:pt idx="36">
                  <c:v>Latvia</c:v>
                </c:pt>
                <c:pt idx="37">
                  <c:v>Italy</c:v>
                </c:pt>
                <c:pt idx="38">
                  <c:v>Chile</c:v>
                </c:pt>
                <c:pt idx="39">
                  <c:v>Moldova</c:v>
                </c:pt>
                <c:pt idx="40">
                  <c:v>Lithuania</c:v>
                </c:pt>
                <c:pt idx="41">
                  <c:v>Greece</c:v>
                </c:pt>
                <c:pt idx="42">
                  <c:v>Mexico</c:v>
                </c:pt>
                <c:pt idx="43">
                  <c:v>Tunisia</c:v>
                </c:pt>
                <c:pt idx="44">
                  <c:v>Indonesia</c:v>
                </c:pt>
                <c:pt idx="45">
                  <c:v>Brazil</c:v>
                </c:pt>
                <c:pt idx="46">
                  <c:v>Czech Republic</c:v>
                </c:pt>
                <c:pt idx="47">
                  <c:v>Dominican Republic</c:v>
                </c:pt>
                <c:pt idx="48">
                  <c:v>Thailand</c:v>
                </c:pt>
                <c:pt idx="49">
                  <c:v>United Arab Emirates</c:v>
                </c:pt>
                <c:pt idx="50">
                  <c:v>Peru</c:v>
                </c:pt>
                <c:pt idx="51">
                  <c:v>FYROM</c:v>
                </c:pt>
                <c:pt idx="52">
                  <c:v>Romania</c:v>
                </c:pt>
                <c:pt idx="53">
                  <c:v>Portugal</c:v>
                </c:pt>
                <c:pt idx="54">
                  <c:v>Turkey</c:v>
                </c:pt>
                <c:pt idx="55">
                  <c:v>Slovak Republic</c:v>
                </c:pt>
                <c:pt idx="56">
                  <c:v>B-S-J-G (China)</c:v>
                </c:pt>
                <c:pt idx="57">
                  <c:v>Bulgaria</c:v>
                </c:pt>
                <c:pt idx="58">
                  <c:v>Hungary</c:v>
                </c:pt>
              </c:strCache>
            </c:strRef>
          </c:cat>
          <c:val>
            <c:numRef>
              <c:f>Sheet1!$C$2:$C$60</c:f>
              <c:numCache>
                <c:formatCode>General</c:formatCode>
                <c:ptCount val="59"/>
                <c:pt idx="0">
                  <c:v>478.66309999999999</c:v>
                </c:pt>
                <c:pt idx="1">
                  <c:v>489.45659999999998</c:v>
                </c:pt>
                <c:pt idx="2">
                  <c:v>482.89</c:v>
                </c:pt>
                <c:pt idx="3">
                  <c:v>507.92079999999999</c:v>
                </c:pt>
                <c:pt idx="4">
                  <c:v>470.91480000000001</c:v>
                </c:pt>
                <c:pt idx="5">
                  <c:v>500.33269999999999</c:v>
                </c:pt>
                <c:pt idx="6">
                  <c:v>413.17129999999997</c:v>
                </c:pt>
                <c:pt idx="7">
                  <c:v>540.7124</c:v>
                </c:pt>
                <c:pt idx="8">
                  <c:v>519.01499999999999</c:v>
                </c:pt>
                <c:pt idx="9">
                  <c:v>507.74860000000001</c:v>
                </c:pt>
                <c:pt idx="10">
                  <c:v>478.839</c:v>
                </c:pt>
                <c:pt idx="11">
                  <c:v>514.6028</c:v>
                </c:pt>
                <c:pt idx="12">
                  <c:v>545.23260000000005</c:v>
                </c:pt>
                <c:pt idx="13">
                  <c:v>396.75639999999999</c:v>
                </c:pt>
                <c:pt idx="14">
                  <c:v>494.6148</c:v>
                </c:pt>
                <c:pt idx="15">
                  <c:v>468.92160000000001</c:v>
                </c:pt>
                <c:pt idx="16">
                  <c:v>446.8621</c:v>
                </c:pt>
                <c:pt idx="17">
                  <c:v>510.2885</c:v>
                </c:pt>
                <c:pt idx="18">
                  <c:v>505.62639999999999</c:v>
                </c:pt>
                <c:pt idx="19">
                  <c:v>536.77499999999998</c:v>
                </c:pt>
                <c:pt idx="20">
                  <c:v>420.82420000000002</c:v>
                </c:pt>
                <c:pt idx="21">
                  <c:v>525.84939999999995</c:v>
                </c:pt>
                <c:pt idx="22">
                  <c:v>457.14850000000001</c:v>
                </c:pt>
                <c:pt idx="23">
                  <c:v>519.47090000000003</c:v>
                </c:pt>
                <c:pt idx="24">
                  <c:v>432.28609999999998</c:v>
                </c:pt>
                <c:pt idx="25">
                  <c:v>394.0052</c:v>
                </c:pt>
                <c:pt idx="26">
                  <c:v>553.03049999999996</c:v>
                </c:pt>
                <c:pt idx="27">
                  <c:v>414.0908</c:v>
                </c:pt>
                <c:pt idx="28">
                  <c:v>501.89640000000003</c:v>
                </c:pt>
                <c:pt idx="29">
                  <c:v>525.08439999999996</c:v>
                </c:pt>
                <c:pt idx="30">
                  <c:v>444.98559999999998</c:v>
                </c:pt>
                <c:pt idx="31">
                  <c:v>526.68140000000005</c:v>
                </c:pt>
                <c:pt idx="32">
                  <c:v>437.42579999999998</c:v>
                </c:pt>
                <c:pt idx="33">
                  <c:v>453.5736</c:v>
                </c:pt>
                <c:pt idx="34">
                  <c:v>511.25380000000001</c:v>
                </c:pt>
                <c:pt idx="35">
                  <c:v>434.52550000000002</c:v>
                </c:pt>
                <c:pt idx="36">
                  <c:v>510.21539999999999</c:v>
                </c:pt>
                <c:pt idx="37">
                  <c:v>503.35890000000001</c:v>
                </c:pt>
                <c:pt idx="38">
                  <c:v>458.50599999999997</c:v>
                </c:pt>
                <c:pt idx="39">
                  <c:v>463.68110000000001</c:v>
                </c:pt>
                <c:pt idx="40">
                  <c:v>499.58139999999997</c:v>
                </c:pt>
                <c:pt idx="41">
                  <c:v>477.40780000000001</c:v>
                </c:pt>
                <c:pt idx="42">
                  <c:v>432.56349999999998</c:v>
                </c:pt>
                <c:pt idx="43">
                  <c:v>406.75330000000002</c:v>
                </c:pt>
                <c:pt idx="44">
                  <c:v>438.11410000000001</c:v>
                </c:pt>
                <c:pt idx="45">
                  <c:v>418.93040000000002</c:v>
                </c:pt>
                <c:pt idx="46">
                  <c:v>525.33870000000002</c:v>
                </c:pt>
                <c:pt idx="47">
                  <c:v>364.14</c:v>
                </c:pt>
                <c:pt idx="48">
                  <c:v>451.60919999999999</c:v>
                </c:pt>
                <c:pt idx="49">
                  <c:v>454.07990000000001</c:v>
                </c:pt>
                <c:pt idx="50">
                  <c:v>424.51220000000001</c:v>
                </c:pt>
                <c:pt idx="51">
                  <c:v>383.17259999999999</c:v>
                </c:pt>
                <c:pt idx="52">
                  <c:v>460.83699999999999</c:v>
                </c:pt>
                <c:pt idx="53">
                  <c:v>528.13649999999996</c:v>
                </c:pt>
                <c:pt idx="54">
                  <c:v>429.98840000000001</c:v>
                </c:pt>
                <c:pt idx="55">
                  <c:v>502.25119999999998</c:v>
                </c:pt>
                <c:pt idx="56">
                  <c:v>565.26279999999997</c:v>
                </c:pt>
                <c:pt idx="57">
                  <c:v>475.47519999999997</c:v>
                </c:pt>
                <c:pt idx="58">
                  <c:v>497.32420000000002</c:v>
                </c:pt>
              </c:numCache>
            </c:numRef>
          </c:val>
        </c:ser>
        <c:dLbls>
          <c:showLegendKey val="0"/>
          <c:showVal val="0"/>
          <c:showCatName val="0"/>
          <c:showSerName val="0"/>
          <c:showPercent val="0"/>
          <c:showBubbleSize val="0"/>
        </c:dLbls>
        <c:gapWidth val="32"/>
        <c:overlap val="60"/>
        <c:axId val="142011008"/>
        <c:axId val="142082432"/>
      </c:barChart>
      <c:catAx>
        <c:axId val="142011008"/>
        <c:scaling>
          <c:orientation val="minMax"/>
        </c:scaling>
        <c:delete val="0"/>
        <c:axPos val="b"/>
        <c:numFmt formatCode="General" sourceLinked="1"/>
        <c:majorTickMark val="out"/>
        <c:minorTickMark val="none"/>
        <c:tickLblPos val="nextTo"/>
        <c:txPr>
          <a:bodyPr/>
          <a:lstStyle/>
          <a:p>
            <a:pPr>
              <a:defRPr sz="800"/>
            </a:pPr>
            <a:endParaRPr lang="en-US"/>
          </a:p>
        </c:txPr>
        <c:crossAx val="142082432"/>
        <c:crosses val="autoZero"/>
        <c:auto val="1"/>
        <c:lblAlgn val="ctr"/>
        <c:lblOffset val="100"/>
        <c:noMultiLvlLbl val="0"/>
      </c:catAx>
      <c:valAx>
        <c:axId val="142082432"/>
        <c:scaling>
          <c:orientation val="minMax"/>
          <c:min val="250"/>
        </c:scaling>
        <c:delete val="0"/>
        <c:axPos val="l"/>
        <c:majorGridlines/>
        <c:title>
          <c:tx>
            <c:rich>
              <a:bodyPr rot="-5400000" vert="horz"/>
              <a:lstStyle/>
              <a:p>
                <a:pPr>
                  <a:defRPr sz="1100" b="0"/>
                </a:pPr>
                <a:r>
                  <a:rPr lang="en-GB" sz="1100" b="0" dirty="0" smtClean="0"/>
                  <a:t>Science</a:t>
                </a:r>
                <a:r>
                  <a:rPr lang="en-GB" sz="1100" b="0" baseline="0" dirty="0" smtClean="0"/>
                  <a:t> score</a:t>
                </a:r>
                <a:endParaRPr lang="en-GB" sz="1100" b="0" dirty="0"/>
              </a:p>
            </c:rich>
          </c:tx>
          <c:layout>
            <c:manualLayout>
              <c:xMode val="edge"/>
              <c:yMode val="edge"/>
              <c:x val="4.2589437819420782E-3"/>
              <c:y val="0.31405813363831553"/>
            </c:manualLayout>
          </c:layout>
          <c:overlay val="0"/>
        </c:title>
        <c:numFmt formatCode="General" sourceLinked="1"/>
        <c:majorTickMark val="out"/>
        <c:minorTickMark val="none"/>
        <c:tickLblPos val="nextTo"/>
        <c:txPr>
          <a:bodyPr/>
          <a:lstStyle/>
          <a:p>
            <a:pPr>
              <a:defRPr sz="1200"/>
            </a:pPr>
            <a:endParaRPr lang="en-US"/>
          </a:p>
        </c:txPr>
        <c:crossAx val="142011008"/>
        <c:crosses val="autoZero"/>
        <c:crossBetween val="between"/>
        <c:majorUnit val="50"/>
      </c:valAx>
    </c:plotArea>
    <c:legend>
      <c:legendPos val="t"/>
      <c:legendEntry>
        <c:idx val="1"/>
        <c:delete val="1"/>
      </c:legendEntry>
      <c:layout>
        <c:manualLayout>
          <c:xMode val="edge"/>
          <c:yMode val="edge"/>
          <c:x val="0.3298404539710314"/>
          <c:y val="4.110786228326662E-2"/>
          <c:w val="0.24166197176800941"/>
          <c:h val="7.0238069548892459E-2"/>
        </c:manualLayout>
      </c:layout>
      <c:overlay val="0"/>
      <c:txPr>
        <a:bodyPr/>
        <a:lstStyle/>
        <a:p>
          <a:pPr>
            <a:defRPr sz="1200"/>
          </a:pPr>
          <a:endParaRPr lang="en-US"/>
        </a:p>
      </c:txPr>
    </c:legend>
    <c:plotVisOnly val="1"/>
    <c:dispBlanksAs val="gap"/>
    <c:showDLblsOverMax val="0"/>
  </c:chart>
  <c:txPr>
    <a:bodyPr/>
    <a:lstStyle/>
    <a:p>
      <a:pPr>
        <a:defRPr sz="1800"/>
      </a:pPr>
      <a:endParaRPr lang="en-US"/>
    </a:p>
  </c:txPr>
  <c:externalData r:id="rId1">
    <c:autoUpdate val="0"/>
  </c:externalData>
  <c:userShapes r:id="rId2"/>
</c:chartSpace>
</file>

<file path=ppt/charts/chart13.xml><?xml version="1.0" encoding="utf-8"?>
<c:chartSpace xmlns:c="http://schemas.openxmlformats.org/drawingml/2006/chart" xmlns:a="http://schemas.openxmlformats.org/drawingml/2006/main" xmlns:r="http://schemas.openxmlformats.org/officeDocument/2006/relationships">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title>
      <c:layout/>
      <c:overlay val="0"/>
    </c:title>
    <c:autoTitleDeleted val="0"/>
    <c:plotArea>
      <c:layout/>
      <c:pieChart>
        <c:varyColors val="1"/>
        <c:ser>
          <c:idx val="0"/>
          <c:order val="0"/>
          <c:tx>
            <c:strRef>
              <c:f>Sheet1!$B$1</c:f>
              <c:strCache>
                <c:ptCount val="1"/>
                <c:pt idx="0">
                  <c:v>OECD countries</c:v>
                </c:pt>
              </c:strCache>
            </c:strRef>
          </c:tx>
          <c:spPr>
            <a:solidFill>
              <a:schemeClr val="accent1"/>
            </a:solidFill>
            <a:ln>
              <a:solidFill>
                <a:schemeClr val="tx1"/>
              </a:solidFill>
            </a:ln>
          </c:spPr>
          <c:dPt>
            <c:idx val="1"/>
            <c:bubble3D val="0"/>
            <c:spPr>
              <a:solidFill>
                <a:schemeClr val="accent1">
                  <a:lumMod val="60000"/>
                  <a:lumOff val="40000"/>
                </a:schemeClr>
              </a:solidFill>
              <a:ln>
                <a:solidFill>
                  <a:schemeClr val="tx1"/>
                </a:solidFill>
              </a:ln>
            </c:spPr>
          </c:dPt>
          <c:dPt>
            <c:idx val="2"/>
            <c:bubble3D val="0"/>
            <c:spPr>
              <a:solidFill>
                <a:schemeClr val="bg1">
                  <a:lumMod val="75000"/>
                </a:schemeClr>
              </a:solidFill>
              <a:ln>
                <a:solidFill>
                  <a:schemeClr val="tx1"/>
                </a:solidFill>
              </a:ln>
            </c:spPr>
          </c:dPt>
          <c:dLbls>
            <c:dLbl>
              <c:idx val="0"/>
              <c:layout>
                <c:manualLayout>
                  <c:x val="-9.3044166666666608E-2"/>
                  <c:y val="0.15645760624506905"/>
                </c:manualLayout>
              </c:layout>
              <c:showLegendKey val="0"/>
              <c:showVal val="1"/>
              <c:showCatName val="0"/>
              <c:showSerName val="0"/>
              <c:showPercent val="0"/>
              <c:showBubbleSize val="0"/>
            </c:dLbl>
            <c:dLbl>
              <c:idx val="1"/>
              <c:layout>
                <c:manualLayout>
                  <c:x val="-0.20424055555555556"/>
                  <c:y val="2.0446255480728731E-2"/>
                </c:manualLayout>
              </c:layout>
              <c:showLegendKey val="0"/>
              <c:showVal val="1"/>
              <c:showCatName val="0"/>
              <c:showSerName val="0"/>
              <c:showPercent val="0"/>
              <c:showBubbleSize val="0"/>
            </c:dLbl>
            <c:dLbl>
              <c:idx val="2"/>
              <c:layout>
                <c:manualLayout>
                  <c:x val="0.26439111111111113"/>
                  <c:y val="-0.10335624499316536"/>
                </c:manualLayout>
              </c:layout>
              <c:showLegendKey val="0"/>
              <c:showVal val="1"/>
              <c:showCatName val="0"/>
              <c:showSerName val="0"/>
              <c:showPercent val="0"/>
              <c:showBubbleSize val="0"/>
            </c:dLbl>
            <c:numFmt formatCode="0%" sourceLinked="0"/>
            <c:txPr>
              <a:bodyPr/>
              <a:lstStyle/>
              <a:p>
                <a:pPr>
                  <a:defRPr sz="1800" b="1"/>
                </a:pPr>
                <a:endParaRPr lang="en-US"/>
              </a:p>
            </c:txPr>
            <c:showLegendKey val="0"/>
            <c:showVal val="1"/>
            <c:showCatName val="0"/>
            <c:showSerName val="0"/>
            <c:showPercent val="0"/>
            <c:showBubbleSize val="0"/>
            <c:showLeaderLines val="1"/>
          </c:dLbls>
          <c:cat>
            <c:strRef>
              <c:f>Sheet1!$A$2:$A$4</c:f>
              <c:strCache>
                <c:ptCount val="3"/>
                <c:pt idx="0">
                  <c:v>Education systems</c:v>
                </c:pt>
                <c:pt idx="1">
                  <c:v>Schools</c:v>
                </c:pt>
                <c:pt idx="2">
                  <c:v>Students</c:v>
                </c:pt>
              </c:strCache>
            </c:strRef>
          </c:cat>
          <c:val>
            <c:numRef>
              <c:f>Sheet1!$B$2:$B$4</c:f>
              <c:numCache>
                <c:formatCode>General</c:formatCode>
                <c:ptCount val="3"/>
                <c:pt idx="0">
                  <c:v>9.8006914804264142E-2</c:v>
                </c:pt>
                <c:pt idx="1">
                  <c:v>0.28307822862509308</c:v>
                </c:pt>
                <c:pt idx="2">
                  <c:v>0.61891485657064271</c:v>
                </c:pt>
              </c:numCache>
            </c:numRef>
          </c:val>
        </c:ser>
        <c:dLbls>
          <c:showLegendKey val="0"/>
          <c:showVal val="0"/>
          <c:showCatName val="0"/>
          <c:showSerName val="0"/>
          <c:showPercent val="0"/>
          <c:showBubbleSize val="0"/>
          <c:showLeaderLines val="1"/>
        </c:dLbls>
        <c:firstSliceAng val="0"/>
      </c:pieChart>
    </c:plotArea>
    <c:plotVisOnly val="1"/>
    <c:dispBlanksAs val="gap"/>
    <c:showDLblsOverMax val="0"/>
  </c:chart>
  <c:txPr>
    <a:bodyPr/>
    <a:lstStyle/>
    <a:p>
      <a:pPr>
        <a:defRPr sz="1800"/>
      </a:pPr>
      <a:endParaRPr lang="en-US"/>
    </a:p>
  </c:txPr>
  <c:externalData r:id="rId1">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en-US" dirty="0"/>
              <a:t>All countries </a:t>
            </a:r>
            <a:r>
              <a:rPr lang="en-US" dirty="0" smtClean="0"/>
              <a:t>and</a:t>
            </a:r>
            <a:r>
              <a:rPr lang="en-US" baseline="0" dirty="0" smtClean="0"/>
              <a:t> </a:t>
            </a:r>
            <a:r>
              <a:rPr lang="en-US" dirty="0" smtClean="0"/>
              <a:t>economies</a:t>
            </a:r>
            <a:endParaRPr lang="en-US" dirty="0"/>
          </a:p>
        </c:rich>
      </c:tx>
      <c:layout>
        <c:manualLayout>
          <c:xMode val="edge"/>
          <c:yMode val="edge"/>
          <c:x val="0.21988555555555556"/>
          <c:y val="8.142432535691628E-2"/>
        </c:manualLayout>
      </c:layout>
      <c:overlay val="0"/>
    </c:title>
    <c:autoTitleDeleted val="0"/>
    <c:plotArea>
      <c:layout/>
      <c:pieChart>
        <c:varyColors val="1"/>
        <c:ser>
          <c:idx val="0"/>
          <c:order val="0"/>
          <c:tx>
            <c:strRef>
              <c:f>Sheet1!$B$1</c:f>
              <c:strCache>
                <c:ptCount val="1"/>
                <c:pt idx="0">
                  <c:v>All countries and economies</c:v>
                </c:pt>
              </c:strCache>
            </c:strRef>
          </c:tx>
          <c:spPr>
            <a:solidFill>
              <a:schemeClr val="accent1"/>
            </a:solidFill>
            <a:ln>
              <a:solidFill>
                <a:schemeClr val="tx1"/>
              </a:solidFill>
            </a:ln>
          </c:spPr>
          <c:dPt>
            <c:idx val="1"/>
            <c:bubble3D val="0"/>
            <c:spPr>
              <a:solidFill>
                <a:schemeClr val="accent1">
                  <a:lumMod val="60000"/>
                  <a:lumOff val="40000"/>
                </a:schemeClr>
              </a:solidFill>
              <a:ln>
                <a:solidFill>
                  <a:schemeClr val="tx1"/>
                </a:solidFill>
              </a:ln>
            </c:spPr>
          </c:dPt>
          <c:dPt>
            <c:idx val="2"/>
            <c:bubble3D val="0"/>
            <c:spPr>
              <a:solidFill>
                <a:schemeClr val="bg1">
                  <a:lumMod val="75000"/>
                </a:schemeClr>
              </a:solidFill>
              <a:ln>
                <a:solidFill>
                  <a:schemeClr val="tx1"/>
                </a:solidFill>
              </a:ln>
            </c:spPr>
          </c:dPt>
          <c:dLbls>
            <c:dLbl>
              <c:idx val="0"/>
              <c:layout>
                <c:manualLayout>
                  <c:x val="-0.13490805555555554"/>
                  <c:y val="0.1485477110405774"/>
                </c:manualLayout>
              </c:layout>
              <c:showLegendKey val="0"/>
              <c:showVal val="1"/>
              <c:showCatName val="0"/>
              <c:showSerName val="0"/>
              <c:showPercent val="0"/>
              <c:showBubbleSize val="0"/>
            </c:dLbl>
            <c:dLbl>
              <c:idx val="1"/>
              <c:layout>
                <c:manualLayout>
                  <c:x val="-0.15575222222222221"/>
                  <c:y val="-0.11326075025316855"/>
                </c:manualLayout>
              </c:layout>
              <c:showLegendKey val="0"/>
              <c:showVal val="1"/>
              <c:showCatName val="0"/>
              <c:showSerName val="0"/>
              <c:showPercent val="0"/>
              <c:showBubbleSize val="0"/>
            </c:dLbl>
            <c:dLbl>
              <c:idx val="2"/>
              <c:layout>
                <c:manualLayout>
                  <c:x val="0.23451138888888889"/>
                  <c:y val="-2.2802009646692711E-2"/>
                </c:manualLayout>
              </c:layout>
              <c:showLegendKey val="0"/>
              <c:showVal val="1"/>
              <c:showCatName val="0"/>
              <c:showSerName val="0"/>
              <c:showPercent val="0"/>
              <c:showBubbleSize val="0"/>
            </c:dLbl>
            <c:numFmt formatCode="0%" sourceLinked="0"/>
            <c:txPr>
              <a:bodyPr/>
              <a:lstStyle/>
              <a:p>
                <a:pPr>
                  <a:defRPr b="1"/>
                </a:pPr>
                <a:endParaRPr lang="en-US"/>
              </a:p>
            </c:txPr>
            <c:showLegendKey val="0"/>
            <c:showVal val="1"/>
            <c:showCatName val="0"/>
            <c:showSerName val="0"/>
            <c:showPercent val="0"/>
            <c:showBubbleSize val="0"/>
            <c:showLeaderLines val="1"/>
          </c:dLbls>
          <c:cat>
            <c:strRef>
              <c:f>Sheet1!$A$2:$A$4</c:f>
              <c:strCache>
                <c:ptCount val="3"/>
                <c:pt idx="0">
                  <c:v>1st Qtr</c:v>
                </c:pt>
                <c:pt idx="1">
                  <c:v>2nd Qtr</c:v>
                </c:pt>
                <c:pt idx="2">
                  <c:v>3rd Qtr</c:v>
                </c:pt>
              </c:strCache>
            </c:strRef>
          </c:cat>
          <c:val>
            <c:numRef>
              <c:f>Sheet1!$B$2:$B$4</c:f>
              <c:numCache>
                <c:formatCode>General</c:formatCode>
                <c:ptCount val="3"/>
                <c:pt idx="0">
                  <c:v>0.21753964043227575</c:v>
                </c:pt>
                <c:pt idx="1">
                  <c:v>0.25568345111201879</c:v>
                </c:pt>
                <c:pt idx="2">
                  <c:v>0.52677690845570546</c:v>
                </c:pt>
              </c:numCache>
            </c:numRef>
          </c:val>
        </c:ser>
        <c:dLbls>
          <c:showLegendKey val="0"/>
          <c:showVal val="0"/>
          <c:showCatName val="0"/>
          <c:showSerName val="0"/>
          <c:showPercent val="0"/>
          <c:showBubbleSize val="0"/>
          <c:showLeaderLines val="1"/>
        </c:dLbls>
        <c:firstSliceAng val="0"/>
      </c:pieChart>
    </c:plotArea>
    <c:plotVisOnly val="1"/>
    <c:dispBlanksAs val="gap"/>
    <c:showDLblsOverMax val="0"/>
  </c:chart>
  <c:txPr>
    <a:bodyPr/>
    <a:lstStyle/>
    <a:p>
      <a:pPr>
        <a:defRPr sz="1800"/>
      </a:pPr>
      <a:endParaRPr lang="en-US"/>
    </a:p>
  </c:txPr>
  <c:externalData r:id="rId1">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200" b="0" i="0" u="none" strike="noStrike" kern="1200" spc="0" baseline="0">
                <a:solidFill>
                  <a:schemeClr val="tx1"/>
                </a:solidFill>
                <a:latin typeface="HelveticaNeueLT Std"/>
                <a:ea typeface="+mn-ea"/>
                <a:cs typeface="+mn-cs"/>
              </a:defRPr>
            </a:pPr>
            <a:r>
              <a:rPr lang="en-US" sz="1100" dirty="0"/>
              <a:t>Percentage of students in schools offering:</a:t>
            </a:r>
            <a:endParaRPr lang="de-DE" sz="1100" dirty="0"/>
          </a:p>
        </c:rich>
      </c:tx>
      <c:layout>
        <c:manualLayout>
          <c:xMode val="edge"/>
          <c:yMode val="edge"/>
          <c:x val="0.13289407439195589"/>
          <c:y val="1.3368399944631666E-2"/>
        </c:manualLayout>
      </c:layout>
      <c:overlay val="0"/>
      <c:spPr>
        <a:noFill/>
        <a:ln>
          <a:noFill/>
        </a:ln>
        <a:effectLst/>
      </c:spPr>
    </c:title>
    <c:autoTitleDeleted val="0"/>
    <c:plotArea>
      <c:layout>
        <c:manualLayout>
          <c:layoutTarget val="inner"/>
          <c:xMode val="edge"/>
          <c:yMode val="edge"/>
          <c:x val="3.762760837137126E-2"/>
          <c:y val="0.1859213256889157"/>
          <c:w val="0.96044039167516781"/>
          <c:h val="0.48002085493968683"/>
        </c:manualLayout>
      </c:layout>
      <c:barChart>
        <c:barDir val="col"/>
        <c:grouping val="clustered"/>
        <c:varyColors val="0"/>
        <c:ser>
          <c:idx val="0"/>
          <c:order val="0"/>
          <c:tx>
            <c:strRef>
              <c:f>Tabelle1!$B$1</c:f>
              <c:strCache>
                <c:ptCount val="1"/>
                <c:pt idx="0">
                  <c:v>Science club</c:v>
                </c:pt>
              </c:strCache>
            </c:strRef>
          </c:tx>
          <c:spPr>
            <a:solidFill>
              <a:srgbClr val="005681"/>
            </a:solidFill>
            <a:ln>
              <a:noFill/>
            </a:ln>
            <a:effectLst/>
          </c:spPr>
          <c:invertIfNegative val="0"/>
          <c:cat>
            <c:strRef>
              <c:f>Tabelle1!$A$2:$A$71</c:f>
              <c:strCache>
                <c:ptCount val="70"/>
                <c:pt idx="0">
                  <c:v>Hong Kong (China)</c:v>
                </c:pt>
                <c:pt idx="1">
                  <c:v>Korea</c:v>
                </c:pt>
                <c:pt idx="2">
                  <c:v>B-S-J-G (China)</c:v>
                </c:pt>
                <c:pt idx="3">
                  <c:v>Thailand</c:v>
                </c:pt>
                <c:pt idx="4">
                  <c:v>Qatar</c:v>
                </c:pt>
                <c:pt idx="5">
                  <c:v>United Arab Emirates</c:v>
                </c:pt>
                <c:pt idx="6">
                  <c:v>Chinese Taipei</c:v>
                </c:pt>
                <c:pt idx="7">
                  <c:v>Poland</c:v>
                </c:pt>
                <c:pt idx="8">
                  <c:v>United Kingdom</c:v>
                </c:pt>
                <c:pt idx="9">
                  <c:v>Russia</c:v>
                </c:pt>
                <c:pt idx="10">
                  <c:v>Montenegro</c:v>
                </c:pt>
                <c:pt idx="11">
                  <c:v>United States</c:v>
                </c:pt>
                <c:pt idx="12">
                  <c:v>Macao (China)</c:v>
                </c:pt>
                <c:pt idx="13">
                  <c:v>Romania</c:v>
                </c:pt>
                <c:pt idx="14">
                  <c:v>Malta</c:v>
                </c:pt>
                <c:pt idx="15">
                  <c:v>Algeria</c:v>
                </c:pt>
                <c:pt idx="16">
                  <c:v>Bulgaria</c:v>
                </c:pt>
                <c:pt idx="17">
                  <c:v>Slovak Republic</c:v>
                </c:pt>
                <c:pt idx="18">
                  <c:v>Japan</c:v>
                </c:pt>
                <c:pt idx="19">
                  <c:v>Tunisia</c:v>
                </c:pt>
                <c:pt idx="20">
                  <c:v>Indonesia</c:v>
                </c:pt>
                <c:pt idx="21">
                  <c:v>Israel</c:v>
                </c:pt>
                <c:pt idx="22">
                  <c:v>Portugal</c:v>
                </c:pt>
                <c:pt idx="23">
                  <c:v>Canada</c:v>
                </c:pt>
                <c:pt idx="24">
                  <c:v>Slovenia</c:v>
                </c:pt>
                <c:pt idx="25">
                  <c:v>Croatia</c:v>
                </c:pt>
                <c:pt idx="26">
                  <c:v>Hungary</c:v>
                </c:pt>
                <c:pt idx="27">
                  <c:v>Kosovo</c:v>
                </c:pt>
                <c:pt idx="28">
                  <c:v>Jordan</c:v>
                </c:pt>
                <c:pt idx="29">
                  <c:v>Dominican Republic</c:v>
                </c:pt>
                <c:pt idx="30">
                  <c:v>CABA (Argentina)</c:v>
                </c:pt>
                <c:pt idx="31">
                  <c:v>New Zealand</c:v>
                </c:pt>
                <c:pt idx="32">
                  <c:v>Germany</c:v>
                </c:pt>
                <c:pt idx="33">
                  <c:v>Albania</c:v>
                </c:pt>
                <c:pt idx="34">
                  <c:v>Czech Republic</c:v>
                </c:pt>
                <c:pt idx="35">
                  <c:v>Italy</c:v>
                </c:pt>
                <c:pt idx="36">
                  <c:v>Latvia</c:v>
                </c:pt>
                <c:pt idx="37">
                  <c:v>Viet Nam</c:v>
                </c:pt>
                <c:pt idx="38">
                  <c:v>Lebanon</c:v>
                </c:pt>
                <c:pt idx="39">
                  <c:v>Estonia</c:v>
                </c:pt>
                <c:pt idx="40">
                  <c:v>Turkey</c:v>
                </c:pt>
                <c:pt idx="41">
                  <c:v>Singapore</c:v>
                </c:pt>
                <c:pt idx="42">
                  <c:v>OECD average</c:v>
                </c:pt>
                <c:pt idx="43">
                  <c:v>Georgia</c:v>
                </c:pt>
                <c:pt idx="44">
                  <c:v>FYROM</c:v>
                </c:pt>
                <c:pt idx="45">
                  <c:v>Trinidad and Tobago</c:v>
                </c:pt>
                <c:pt idx="46">
                  <c:v>Australia</c:v>
                </c:pt>
                <c:pt idx="47">
                  <c:v>Switzerland</c:v>
                </c:pt>
                <c:pt idx="48">
                  <c:v>Chile</c:v>
                </c:pt>
                <c:pt idx="49">
                  <c:v>Uruguay</c:v>
                </c:pt>
                <c:pt idx="50">
                  <c:v>Colombia</c:v>
                </c:pt>
                <c:pt idx="51">
                  <c:v>Ireland</c:v>
                </c:pt>
                <c:pt idx="52">
                  <c:v>Lithuania</c:v>
                </c:pt>
                <c:pt idx="53">
                  <c:v>Luxembourg</c:v>
                </c:pt>
                <c:pt idx="54">
                  <c:v>Mexico</c:v>
                </c:pt>
                <c:pt idx="55">
                  <c:v>Peru</c:v>
                </c:pt>
                <c:pt idx="56">
                  <c:v>France</c:v>
                </c:pt>
                <c:pt idx="57">
                  <c:v>Costa Rica</c:v>
                </c:pt>
                <c:pt idx="58">
                  <c:v>Greece</c:v>
                </c:pt>
                <c:pt idx="59">
                  <c:v>Netherlands</c:v>
                </c:pt>
                <c:pt idx="60">
                  <c:v>Moldova</c:v>
                </c:pt>
                <c:pt idx="61">
                  <c:v>Spain</c:v>
                </c:pt>
                <c:pt idx="62">
                  <c:v>Finland</c:v>
                </c:pt>
                <c:pt idx="63">
                  <c:v>Brazil</c:v>
                </c:pt>
                <c:pt idx="64">
                  <c:v>Iceland</c:v>
                </c:pt>
                <c:pt idx="65">
                  <c:v>Denmark</c:v>
                </c:pt>
                <c:pt idx="66">
                  <c:v>Sweden</c:v>
                </c:pt>
                <c:pt idx="67">
                  <c:v>Belgium</c:v>
                </c:pt>
                <c:pt idx="68">
                  <c:v>Austria</c:v>
                </c:pt>
                <c:pt idx="69">
                  <c:v>Norway</c:v>
                </c:pt>
              </c:strCache>
            </c:strRef>
          </c:cat>
          <c:val>
            <c:numRef>
              <c:f>Tabelle1!$B$2:$B$71</c:f>
              <c:numCache>
                <c:formatCode>0.0</c:formatCode>
                <c:ptCount val="70"/>
                <c:pt idx="0">
                  <c:v>94.854634557836448</c:v>
                </c:pt>
                <c:pt idx="1">
                  <c:v>92.816942857818049</c:v>
                </c:pt>
                <c:pt idx="2">
                  <c:v>90.600786707481177</c:v>
                </c:pt>
                <c:pt idx="3">
                  <c:v>89.609183490976108</c:v>
                </c:pt>
                <c:pt idx="4">
                  <c:v>85.837895421441019</c:v>
                </c:pt>
                <c:pt idx="5">
                  <c:v>82.267332667272512</c:v>
                </c:pt>
                <c:pt idx="6">
                  <c:v>79.606002665266047</c:v>
                </c:pt>
                <c:pt idx="7">
                  <c:v>79.412672499949508</c:v>
                </c:pt>
                <c:pt idx="8">
                  <c:v>79.336217568469934</c:v>
                </c:pt>
                <c:pt idx="9">
                  <c:v>77.318407930888526</c:v>
                </c:pt>
                <c:pt idx="10">
                  <c:v>75.658653911245949</c:v>
                </c:pt>
                <c:pt idx="11">
                  <c:v>75.109735302219576</c:v>
                </c:pt>
                <c:pt idx="12">
                  <c:v>74.240819461993027</c:v>
                </c:pt>
                <c:pt idx="13">
                  <c:v>73.387303383986207</c:v>
                </c:pt>
                <c:pt idx="14">
                  <c:v>65.755023635711225</c:v>
                </c:pt>
                <c:pt idx="15">
                  <c:v>64.436414603922671</c:v>
                </c:pt>
                <c:pt idx="16">
                  <c:v>60.875460705100117</c:v>
                </c:pt>
                <c:pt idx="17">
                  <c:v>60.20960123580862</c:v>
                </c:pt>
                <c:pt idx="18">
                  <c:v>59.822291809068282</c:v>
                </c:pt>
                <c:pt idx="19">
                  <c:v>58.67623601983086</c:v>
                </c:pt>
                <c:pt idx="20">
                  <c:v>58.591745311672568</c:v>
                </c:pt>
                <c:pt idx="21">
                  <c:v>57.50965467651659</c:v>
                </c:pt>
                <c:pt idx="22">
                  <c:v>56.648511778386982</c:v>
                </c:pt>
                <c:pt idx="23">
                  <c:v>56.500229587309377</c:v>
                </c:pt>
                <c:pt idx="24">
                  <c:v>52.050049112258378</c:v>
                </c:pt>
                <c:pt idx="25">
                  <c:v>52.007695721575217</c:v>
                </c:pt>
                <c:pt idx="26">
                  <c:v>51.986109172375109</c:v>
                </c:pt>
                <c:pt idx="27">
                  <c:v>51.625554835240713</c:v>
                </c:pt>
                <c:pt idx="28">
                  <c:v>51.522489593653063</c:v>
                </c:pt>
                <c:pt idx="29">
                  <c:v>50.456189694470062</c:v>
                </c:pt>
                <c:pt idx="30">
                  <c:v>48.649010841282532</c:v>
                </c:pt>
                <c:pt idx="31">
                  <c:v>48.635264121154947</c:v>
                </c:pt>
                <c:pt idx="32">
                  <c:v>48.409637077218576</c:v>
                </c:pt>
                <c:pt idx="33">
                  <c:v>47.554506953666227</c:v>
                </c:pt>
                <c:pt idx="34">
                  <c:v>47.123886318276007</c:v>
                </c:pt>
                <c:pt idx="35">
                  <c:v>45.653774232414747</c:v>
                </c:pt>
                <c:pt idx="36">
                  <c:v>45.383940307735159</c:v>
                </c:pt>
                <c:pt idx="37">
                  <c:v>44.264081759099952</c:v>
                </c:pt>
                <c:pt idx="38">
                  <c:v>43.509765320784688</c:v>
                </c:pt>
                <c:pt idx="39">
                  <c:v>42.478650204881241</c:v>
                </c:pt>
                <c:pt idx="40">
                  <c:v>42.177565422531963</c:v>
                </c:pt>
                <c:pt idx="41">
                  <c:v>41.710395207605941</c:v>
                </c:pt>
                <c:pt idx="42">
                  <c:v>39.308518094130257</c:v>
                </c:pt>
                <c:pt idx="43">
                  <c:v>39.261086862894913</c:v>
                </c:pt>
                <c:pt idx="44">
                  <c:v>38.845773876906698</c:v>
                </c:pt>
                <c:pt idx="45">
                  <c:v>38.522692029106473</c:v>
                </c:pt>
                <c:pt idx="46">
                  <c:v>38.282527488473853</c:v>
                </c:pt>
                <c:pt idx="47">
                  <c:v>37.195807292210972</c:v>
                </c:pt>
                <c:pt idx="48">
                  <c:v>35.453401293466463</c:v>
                </c:pt>
                <c:pt idx="49">
                  <c:v>35.15669173005849</c:v>
                </c:pt>
                <c:pt idx="50">
                  <c:v>34.783579646435982</c:v>
                </c:pt>
                <c:pt idx="51">
                  <c:v>34.647410305068313</c:v>
                </c:pt>
                <c:pt idx="52">
                  <c:v>34.478809902964997</c:v>
                </c:pt>
                <c:pt idx="53">
                  <c:v>32.48847238422097</c:v>
                </c:pt>
                <c:pt idx="54">
                  <c:v>28.724201085105079</c:v>
                </c:pt>
                <c:pt idx="55">
                  <c:v>28.081389026912682</c:v>
                </c:pt>
                <c:pt idx="56">
                  <c:v>24.331604228750901</c:v>
                </c:pt>
                <c:pt idx="57">
                  <c:v>24.198035337861239</c:v>
                </c:pt>
                <c:pt idx="58">
                  <c:v>18.54512289759041</c:v>
                </c:pt>
                <c:pt idx="59">
                  <c:v>18.159478900365471</c:v>
                </c:pt>
                <c:pt idx="60">
                  <c:v>17.063536641715039</c:v>
                </c:pt>
                <c:pt idx="61">
                  <c:v>15.65542898335536</c:v>
                </c:pt>
                <c:pt idx="62">
                  <c:v>12.91254517193461</c:v>
                </c:pt>
                <c:pt idx="63">
                  <c:v>12.70107785897723</c:v>
                </c:pt>
                <c:pt idx="64">
                  <c:v>9.9588697977799434</c:v>
                </c:pt>
                <c:pt idx="65">
                  <c:v>8.881648947148916</c:v>
                </c:pt>
                <c:pt idx="66">
                  <c:v>7.068201177184716</c:v>
                </c:pt>
                <c:pt idx="67">
                  <c:v>5.6533625667056357</c:v>
                </c:pt>
                <c:pt idx="68">
                  <c:v>5.0223316517517089</c:v>
                </c:pt>
                <c:pt idx="69">
                  <c:v>1.5529858390528619</c:v>
                </c:pt>
              </c:numCache>
            </c:numRef>
          </c:val>
          <c:extLst xmlns:c16r2="http://schemas.microsoft.com/office/drawing/2015/06/chart">
            <c:ext xmlns:c16="http://schemas.microsoft.com/office/drawing/2014/chart" uri="{C3380CC4-5D6E-409C-BE32-E72D297353CC}">
              <c16:uniqueId val="{00000000-24B3-4A71-B9C3-3E2134996DF2}"/>
            </c:ext>
          </c:extLst>
        </c:ser>
        <c:dLbls>
          <c:showLegendKey val="0"/>
          <c:showVal val="0"/>
          <c:showCatName val="0"/>
          <c:showSerName val="0"/>
          <c:showPercent val="0"/>
          <c:showBubbleSize val="0"/>
        </c:dLbls>
        <c:gapWidth val="61"/>
        <c:overlap val="50"/>
        <c:axId val="141456128"/>
        <c:axId val="141458048"/>
      </c:barChart>
      <c:lineChart>
        <c:grouping val="standard"/>
        <c:varyColors val="0"/>
        <c:ser>
          <c:idx val="1"/>
          <c:order val="1"/>
          <c:tx>
            <c:strRef>
              <c:f>Tabelle1!$C$1</c:f>
              <c:strCache>
                <c:ptCount val="1"/>
                <c:pt idx="0">
                  <c:v>Science competitions</c:v>
                </c:pt>
              </c:strCache>
            </c:strRef>
          </c:tx>
          <c:spPr>
            <a:ln w="28575" cap="rnd">
              <a:noFill/>
              <a:round/>
            </a:ln>
            <a:effectLst/>
          </c:spPr>
          <c:marker>
            <c:symbol val="diamond"/>
            <c:size val="7"/>
            <c:spPr>
              <a:solidFill>
                <a:srgbClr val="E4B921"/>
              </a:solidFill>
              <a:ln w="9525">
                <a:noFill/>
              </a:ln>
              <a:effectLst/>
            </c:spPr>
          </c:marker>
          <c:cat>
            <c:strRef>
              <c:f>Tabelle1!$A$2:$A$71</c:f>
              <c:strCache>
                <c:ptCount val="70"/>
                <c:pt idx="0">
                  <c:v>Hong Kong (China)</c:v>
                </c:pt>
                <c:pt idx="1">
                  <c:v>Korea</c:v>
                </c:pt>
                <c:pt idx="2">
                  <c:v>B-S-J-G (China)</c:v>
                </c:pt>
                <c:pt idx="3">
                  <c:v>Thailand</c:v>
                </c:pt>
                <c:pt idx="4">
                  <c:v>Qatar</c:v>
                </c:pt>
                <c:pt idx="5">
                  <c:v>United Arab Emirates</c:v>
                </c:pt>
                <c:pt idx="6">
                  <c:v>Chinese Taipei</c:v>
                </c:pt>
                <c:pt idx="7">
                  <c:v>Poland</c:v>
                </c:pt>
                <c:pt idx="8">
                  <c:v>United Kingdom</c:v>
                </c:pt>
                <c:pt idx="9">
                  <c:v>Russia</c:v>
                </c:pt>
                <c:pt idx="10">
                  <c:v>Montenegro</c:v>
                </c:pt>
                <c:pt idx="11">
                  <c:v>United States</c:v>
                </c:pt>
                <c:pt idx="12">
                  <c:v>Macao (China)</c:v>
                </c:pt>
                <c:pt idx="13">
                  <c:v>Romania</c:v>
                </c:pt>
                <c:pt idx="14">
                  <c:v>Malta</c:v>
                </c:pt>
                <c:pt idx="15">
                  <c:v>Algeria</c:v>
                </c:pt>
                <c:pt idx="16">
                  <c:v>Bulgaria</c:v>
                </c:pt>
                <c:pt idx="17">
                  <c:v>Slovak Republic</c:v>
                </c:pt>
                <c:pt idx="18">
                  <c:v>Japan</c:v>
                </c:pt>
                <c:pt idx="19">
                  <c:v>Tunisia</c:v>
                </c:pt>
                <c:pt idx="20">
                  <c:v>Indonesia</c:v>
                </c:pt>
                <c:pt idx="21">
                  <c:v>Israel</c:v>
                </c:pt>
                <c:pt idx="22">
                  <c:v>Portugal</c:v>
                </c:pt>
                <c:pt idx="23">
                  <c:v>Canada</c:v>
                </c:pt>
                <c:pt idx="24">
                  <c:v>Slovenia</c:v>
                </c:pt>
                <c:pt idx="25">
                  <c:v>Croatia</c:v>
                </c:pt>
                <c:pt idx="26">
                  <c:v>Hungary</c:v>
                </c:pt>
                <c:pt idx="27">
                  <c:v>Kosovo</c:v>
                </c:pt>
                <c:pt idx="28">
                  <c:v>Jordan</c:v>
                </c:pt>
                <c:pt idx="29">
                  <c:v>Dominican Republic</c:v>
                </c:pt>
                <c:pt idx="30">
                  <c:v>CABA (Argentina)</c:v>
                </c:pt>
                <c:pt idx="31">
                  <c:v>New Zealand</c:v>
                </c:pt>
                <c:pt idx="32">
                  <c:v>Germany</c:v>
                </c:pt>
                <c:pt idx="33">
                  <c:v>Albania</c:v>
                </c:pt>
                <c:pt idx="34">
                  <c:v>Czech Republic</c:v>
                </c:pt>
                <c:pt idx="35">
                  <c:v>Italy</c:v>
                </c:pt>
                <c:pt idx="36">
                  <c:v>Latvia</c:v>
                </c:pt>
                <c:pt idx="37">
                  <c:v>Viet Nam</c:v>
                </c:pt>
                <c:pt idx="38">
                  <c:v>Lebanon</c:v>
                </c:pt>
                <c:pt idx="39">
                  <c:v>Estonia</c:v>
                </c:pt>
                <c:pt idx="40">
                  <c:v>Turkey</c:v>
                </c:pt>
                <c:pt idx="41">
                  <c:v>Singapore</c:v>
                </c:pt>
                <c:pt idx="42">
                  <c:v>OECD average</c:v>
                </c:pt>
                <c:pt idx="43">
                  <c:v>Georgia</c:v>
                </c:pt>
                <c:pt idx="44">
                  <c:v>FYROM</c:v>
                </c:pt>
                <c:pt idx="45">
                  <c:v>Trinidad and Tobago</c:v>
                </c:pt>
                <c:pt idx="46">
                  <c:v>Australia</c:v>
                </c:pt>
                <c:pt idx="47">
                  <c:v>Switzerland</c:v>
                </c:pt>
                <c:pt idx="48">
                  <c:v>Chile</c:v>
                </c:pt>
                <c:pt idx="49">
                  <c:v>Uruguay</c:v>
                </c:pt>
                <c:pt idx="50">
                  <c:v>Colombia</c:v>
                </c:pt>
                <c:pt idx="51">
                  <c:v>Ireland</c:v>
                </c:pt>
                <c:pt idx="52">
                  <c:v>Lithuania</c:v>
                </c:pt>
                <c:pt idx="53">
                  <c:v>Luxembourg</c:v>
                </c:pt>
                <c:pt idx="54">
                  <c:v>Mexico</c:v>
                </c:pt>
                <c:pt idx="55">
                  <c:v>Peru</c:v>
                </c:pt>
                <c:pt idx="56">
                  <c:v>France</c:v>
                </c:pt>
                <c:pt idx="57">
                  <c:v>Costa Rica</c:v>
                </c:pt>
                <c:pt idx="58">
                  <c:v>Greece</c:v>
                </c:pt>
                <c:pt idx="59">
                  <c:v>Netherlands</c:v>
                </c:pt>
                <c:pt idx="60">
                  <c:v>Moldova</c:v>
                </c:pt>
                <c:pt idx="61">
                  <c:v>Spain</c:v>
                </c:pt>
                <c:pt idx="62">
                  <c:v>Finland</c:v>
                </c:pt>
                <c:pt idx="63">
                  <c:v>Brazil</c:v>
                </c:pt>
                <c:pt idx="64">
                  <c:v>Iceland</c:v>
                </c:pt>
                <c:pt idx="65">
                  <c:v>Denmark</c:v>
                </c:pt>
                <c:pt idx="66">
                  <c:v>Sweden</c:v>
                </c:pt>
                <c:pt idx="67">
                  <c:v>Belgium</c:v>
                </c:pt>
                <c:pt idx="68">
                  <c:v>Austria</c:v>
                </c:pt>
                <c:pt idx="69">
                  <c:v>Norway</c:v>
                </c:pt>
              </c:strCache>
            </c:strRef>
          </c:cat>
          <c:val>
            <c:numRef>
              <c:f>Tabelle1!$C$2:$C$71</c:f>
              <c:numCache>
                <c:formatCode>0.0</c:formatCode>
                <c:ptCount val="70"/>
                <c:pt idx="0">
                  <c:v>87.48292153195149</c:v>
                </c:pt>
                <c:pt idx="1">
                  <c:v>85.511803407049072</c:v>
                </c:pt>
                <c:pt idx="2">
                  <c:v>90.47233388518822</c:v>
                </c:pt>
                <c:pt idx="3">
                  <c:v>72.275750116438189</c:v>
                </c:pt>
                <c:pt idx="4">
                  <c:v>91.013835739956562</c:v>
                </c:pt>
                <c:pt idx="5">
                  <c:v>87.91630572051784</c:v>
                </c:pt>
                <c:pt idx="6">
                  <c:v>81.351817556537782</c:v>
                </c:pt>
                <c:pt idx="7">
                  <c:v>94.938156910415543</c:v>
                </c:pt>
                <c:pt idx="8">
                  <c:v>72.075626384538566</c:v>
                </c:pt>
                <c:pt idx="9">
                  <c:v>99.208728737254205</c:v>
                </c:pt>
                <c:pt idx="10">
                  <c:v>83.491811366391943</c:v>
                </c:pt>
                <c:pt idx="11">
                  <c:v>72.076219373868938</c:v>
                </c:pt>
                <c:pt idx="12">
                  <c:v>95.817420155768801</c:v>
                </c:pt>
                <c:pt idx="13">
                  <c:v>37.216813891965749</c:v>
                </c:pt>
                <c:pt idx="14">
                  <c:v>74.694937834295146</c:v>
                </c:pt>
                <c:pt idx="15">
                  <c:v>33.347341899586127</c:v>
                </c:pt>
                <c:pt idx="16">
                  <c:v>83.199229983200354</c:v>
                </c:pt>
                <c:pt idx="17">
                  <c:v>80.584770961016417</c:v>
                </c:pt>
                <c:pt idx="18">
                  <c:v>23.602227405757571</c:v>
                </c:pt>
                <c:pt idx="19">
                  <c:v>41.531635346058053</c:v>
                </c:pt>
                <c:pt idx="20">
                  <c:v>79.701901444126293</c:v>
                </c:pt>
                <c:pt idx="21">
                  <c:v>57.18616864370285</c:v>
                </c:pt>
                <c:pt idx="22">
                  <c:v>88.593046628251187</c:v>
                </c:pt>
                <c:pt idx="23">
                  <c:v>76.158104783693787</c:v>
                </c:pt>
                <c:pt idx="24">
                  <c:v>87.304460424191959</c:v>
                </c:pt>
                <c:pt idx="25">
                  <c:v>81.522045982517369</c:v>
                </c:pt>
                <c:pt idx="26">
                  <c:v>92.713338350617462</c:v>
                </c:pt>
                <c:pt idx="27">
                  <c:v>58.177576724835859</c:v>
                </c:pt>
                <c:pt idx="28">
                  <c:v>25.07050725524121</c:v>
                </c:pt>
                <c:pt idx="29">
                  <c:v>80.553945943626772</c:v>
                </c:pt>
                <c:pt idx="30">
                  <c:v>54.167960495934942</c:v>
                </c:pt>
                <c:pt idx="31">
                  <c:v>82.795425963111995</c:v>
                </c:pt>
                <c:pt idx="32">
                  <c:v>58.920025022266827</c:v>
                </c:pt>
                <c:pt idx="33">
                  <c:v>84.848895477886188</c:v>
                </c:pt>
                <c:pt idx="34">
                  <c:v>84.904123042448148</c:v>
                </c:pt>
                <c:pt idx="35">
                  <c:v>65.938046071589895</c:v>
                </c:pt>
                <c:pt idx="36">
                  <c:v>85.165821009858547</c:v>
                </c:pt>
                <c:pt idx="37">
                  <c:v>47.036432437755089</c:v>
                </c:pt>
                <c:pt idx="38">
                  <c:v>57.869157461039812</c:v>
                </c:pt>
                <c:pt idx="39">
                  <c:v>94.483665572798913</c:v>
                </c:pt>
                <c:pt idx="40">
                  <c:v>57.941282231378779</c:v>
                </c:pt>
                <c:pt idx="41">
                  <c:v>88.592872727213873</c:v>
                </c:pt>
                <c:pt idx="42">
                  <c:v>66.496077687475719</c:v>
                </c:pt>
                <c:pt idx="43">
                  <c:v>78.633872455008643</c:v>
                </c:pt>
                <c:pt idx="44">
                  <c:v>71.102597309898272</c:v>
                </c:pt>
                <c:pt idx="45">
                  <c:v>68.525003753364345</c:v>
                </c:pt>
                <c:pt idx="46">
                  <c:v>91.47786694217406</c:v>
                </c:pt>
                <c:pt idx="47">
                  <c:v>24.05456156265954</c:v>
                </c:pt>
                <c:pt idx="48">
                  <c:v>63.364293831565732</c:v>
                </c:pt>
                <c:pt idx="49">
                  <c:v>44.539590613714502</c:v>
                </c:pt>
                <c:pt idx="50">
                  <c:v>67.812065017393635</c:v>
                </c:pt>
                <c:pt idx="51">
                  <c:v>65.285418867974855</c:v>
                </c:pt>
                <c:pt idx="52">
                  <c:v>92.178986367679471</c:v>
                </c:pt>
                <c:pt idx="53">
                  <c:v>80.769030098962446</c:v>
                </c:pt>
                <c:pt idx="54">
                  <c:v>68.704846821115027</c:v>
                </c:pt>
                <c:pt idx="55">
                  <c:v>70.436784755883465</c:v>
                </c:pt>
                <c:pt idx="56">
                  <c:v>67.103131058421752</c:v>
                </c:pt>
                <c:pt idx="57">
                  <c:v>90.604698871293039</c:v>
                </c:pt>
                <c:pt idx="58">
                  <c:v>70.794726959902462</c:v>
                </c:pt>
                <c:pt idx="59">
                  <c:v>50.704745680452881</c:v>
                </c:pt>
                <c:pt idx="60">
                  <c:v>98.49602817886047</c:v>
                </c:pt>
                <c:pt idx="61">
                  <c:v>65.593371793929606</c:v>
                </c:pt>
                <c:pt idx="62">
                  <c:v>85.95126963545961</c:v>
                </c:pt>
                <c:pt idx="63">
                  <c:v>27.41329405728181</c:v>
                </c:pt>
                <c:pt idx="64">
                  <c:v>25.840039379460901</c:v>
                </c:pt>
                <c:pt idx="65">
                  <c:v>33.220985438146059</c:v>
                </c:pt>
                <c:pt idx="66">
                  <c:v>60.996590817661911</c:v>
                </c:pt>
                <c:pt idx="67">
                  <c:v>69.249225318902191</c:v>
                </c:pt>
                <c:pt idx="68">
                  <c:v>30.871639723302859</c:v>
                </c:pt>
                <c:pt idx="69">
                  <c:v>12.488662945001799</c:v>
                </c:pt>
              </c:numCache>
            </c:numRef>
          </c:val>
          <c:smooth val="0"/>
          <c:extLst xmlns:c16r2="http://schemas.microsoft.com/office/drawing/2015/06/chart">
            <c:ext xmlns:c16="http://schemas.microsoft.com/office/drawing/2014/chart" uri="{C3380CC4-5D6E-409C-BE32-E72D297353CC}">
              <c16:uniqueId val="{00000001-CE9B-4D70-9E89-6F2D983634C9}"/>
            </c:ext>
          </c:extLst>
        </c:ser>
        <c:dLbls>
          <c:showLegendKey val="0"/>
          <c:showVal val="0"/>
          <c:showCatName val="0"/>
          <c:showSerName val="0"/>
          <c:showPercent val="0"/>
          <c:showBubbleSize val="0"/>
        </c:dLbls>
        <c:marker val="1"/>
        <c:smooth val="0"/>
        <c:axId val="141456128"/>
        <c:axId val="141458048"/>
      </c:lineChart>
      <c:catAx>
        <c:axId val="14145612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5400000" spcFirstLastPara="1" vertOverflow="ellipsis" wrap="square" anchor="ctr" anchorCtr="1"/>
          <a:lstStyle/>
          <a:p>
            <a:pPr>
              <a:defRPr sz="1000" b="0" i="0" u="none" strike="noStrike" kern="1200" baseline="0">
                <a:solidFill>
                  <a:schemeClr val="tx1"/>
                </a:solidFill>
                <a:latin typeface="HelveticaNeueLT Std"/>
                <a:ea typeface="+mn-ea"/>
                <a:cs typeface="+mn-cs"/>
              </a:defRPr>
            </a:pPr>
            <a:endParaRPr lang="en-US"/>
          </a:p>
        </c:txPr>
        <c:crossAx val="141458048"/>
        <c:crosses val="autoZero"/>
        <c:auto val="1"/>
        <c:lblAlgn val="ctr"/>
        <c:lblOffset val="100"/>
        <c:tickLblSkip val="1"/>
        <c:noMultiLvlLbl val="0"/>
      </c:catAx>
      <c:valAx>
        <c:axId val="141458048"/>
        <c:scaling>
          <c:orientation val="minMax"/>
          <c:max val="100"/>
        </c:scaling>
        <c:delete val="0"/>
        <c:axPos val="l"/>
        <c:majorGridlines>
          <c:spPr>
            <a:ln w="9525" cap="flat" cmpd="sng" algn="ctr">
              <a:solidFill>
                <a:schemeClr val="tx1">
                  <a:lumMod val="15000"/>
                  <a:lumOff val="85000"/>
                </a:schemeClr>
              </a:solidFill>
              <a:round/>
            </a:ln>
            <a:effectLst/>
          </c:spPr>
        </c:majorGridlines>
        <c:title>
          <c:tx>
            <c:rich>
              <a:bodyPr rot="0" spcFirstLastPara="1" vertOverflow="ellipsis" wrap="square" anchor="ctr" anchorCtr="1"/>
              <a:lstStyle/>
              <a:p>
                <a:pPr>
                  <a:defRPr sz="1000" b="0" i="0" u="none" strike="noStrike" kern="1200" baseline="0">
                    <a:solidFill>
                      <a:schemeClr val="tx1"/>
                    </a:solidFill>
                    <a:latin typeface="HelveticaNeueLT Std"/>
                    <a:ea typeface="+mn-ea"/>
                    <a:cs typeface="+mn-cs"/>
                  </a:defRPr>
                </a:pPr>
                <a:r>
                  <a:rPr lang="de-DE" dirty="0"/>
                  <a:t>%</a:t>
                </a:r>
              </a:p>
            </c:rich>
          </c:tx>
          <c:layout>
            <c:manualLayout>
              <c:xMode val="edge"/>
              <c:yMode val="edge"/>
              <c:x val="7.2134547283688706E-3"/>
              <c:y val="0.11416976721045434"/>
            </c:manualLayout>
          </c:layout>
          <c:overlay val="0"/>
          <c:spPr>
            <a:noFill/>
            <a:ln>
              <a:noFill/>
            </a:ln>
            <a:effectLst/>
          </c:spPr>
        </c:title>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HelveticaNeueLT Std"/>
                <a:ea typeface="+mn-ea"/>
                <a:cs typeface="+mn-cs"/>
              </a:defRPr>
            </a:pPr>
            <a:endParaRPr lang="en-US"/>
          </a:p>
        </c:txPr>
        <c:crossAx val="141456128"/>
        <c:crosses val="autoZero"/>
        <c:crossBetween val="between"/>
      </c:valAx>
      <c:spPr>
        <a:noFill/>
        <a:ln>
          <a:solidFill>
            <a:srgbClr val="005681"/>
          </a:solidFill>
        </a:ln>
        <a:effectLst/>
      </c:spPr>
    </c:plotArea>
    <c:legend>
      <c:legendPos val="t"/>
      <c:layout>
        <c:manualLayout>
          <c:xMode val="edge"/>
          <c:yMode val="edge"/>
          <c:x val="5.1421524941745921E-2"/>
          <c:y val="7.8615069925084297E-2"/>
          <c:w val="0.89999997761395667"/>
          <c:h val="9.1607348570877559E-2"/>
        </c:manualLayout>
      </c:layout>
      <c:overlay val="0"/>
      <c:spPr>
        <a:noFill/>
        <a:ln>
          <a:noFill/>
        </a:ln>
        <a:effectLst/>
      </c:spPr>
      <c:txPr>
        <a:bodyPr rot="0" spcFirstLastPara="1" vertOverflow="ellipsis" vert="horz" wrap="square" anchor="ctr" anchorCtr="1"/>
        <a:lstStyle/>
        <a:p>
          <a:pPr>
            <a:defRPr sz="1000" b="0" i="0" u="none" strike="noStrike" kern="1200" baseline="0">
              <a:solidFill>
                <a:schemeClr val="tx1"/>
              </a:solidFill>
              <a:latin typeface="HelveticaNeueLT Std"/>
              <a:ea typeface="+mn-ea"/>
              <a:cs typeface="+mn-cs"/>
            </a:defRPr>
          </a:pPr>
          <a:endParaRPr lang="en-US"/>
        </a:p>
      </c:txPr>
    </c:legend>
    <c:plotVisOnly val="1"/>
    <c:dispBlanksAs val="gap"/>
    <c:showDLblsOverMax val="0"/>
  </c:chart>
  <c:spPr>
    <a:noFill/>
    <a:ln>
      <a:noFill/>
    </a:ln>
    <a:effectLst/>
  </c:spPr>
  <c:txPr>
    <a:bodyPr/>
    <a:lstStyle/>
    <a:p>
      <a:pPr>
        <a:defRPr sz="1000">
          <a:solidFill>
            <a:schemeClr val="tx1"/>
          </a:solidFill>
          <a:latin typeface="HelveticaNeueLT Std"/>
        </a:defRPr>
      </a:pPr>
      <a:endParaRPr lang="en-US"/>
    </a:p>
  </c:txPr>
  <c:externalData r:id="rId1">
    <c:autoUpdate val="0"/>
  </c:externalData>
</c:chartSpace>
</file>

<file path=ppt/charts/chart16.xml><?xml version="1.0" encoding="utf-8"?>
<c:chartSpace xmlns:c="http://schemas.openxmlformats.org/drawingml/2006/chart" xmlns:a="http://schemas.openxmlformats.org/drawingml/2006/main" xmlns:r="http://schemas.openxmlformats.org/officeDocument/2006/relationships">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6.9669641403253976E-2"/>
          <c:y val="0.10506992257945569"/>
          <c:w val="0.90678913261929162"/>
          <c:h val="0.54197678811854966"/>
        </c:manualLayout>
      </c:layout>
      <c:barChart>
        <c:barDir val="col"/>
        <c:grouping val="clustered"/>
        <c:varyColors val="0"/>
        <c:ser>
          <c:idx val="0"/>
          <c:order val="0"/>
          <c:tx>
            <c:strRef>
              <c:f>Tabelle1!$B$1</c:f>
              <c:strCache>
                <c:ptCount val="1"/>
                <c:pt idx="0">
                  <c:v>After accounting for socio-economic status</c:v>
                </c:pt>
              </c:strCache>
            </c:strRef>
          </c:tx>
          <c:spPr>
            <a:solidFill>
              <a:srgbClr val="005681"/>
            </a:solidFill>
            <a:ln>
              <a:noFill/>
            </a:ln>
            <a:effectLst/>
          </c:spPr>
          <c:invertIfNegative val="0"/>
          <c:dPt>
            <c:idx val="66"/>
            <c:invertIfNegative val="0"/>
            <c:bubble3D val="0"/>
            <c:spPr>
              <a:solidFill>
                <a:schemeClr val="tx2">
                  <a:lumMod val="20000"/>
                  <a:lumOff val="80000"/>
                </a:schemeClr>
              </a:solidFill>
              <a:ln>
                <a:noFill/>
              </a:ln>
              <a:effectLst/>
            </c:spPr>
            <c:extLst xmlns:c16r2="http://schemas.microsoft.com/office/drawing/2015/06/chart">
              <c:ext xmlns:c16="http://schemas.microsoft.com/office/drawing/2014/chart" uri="{C3380CC4-5D6E-409C-BE32-E72D297353CC}">
                <c16:uniqueId val="{00000001-1DD8-4B23-9661-7C762D690B92}"/>
              </c:ext>
            </c:extLst>
          </c:dPt>
          <c:dPt>
            <c:idx val="67"/>
            <c:invertIfNegative val="0"/>
            <c:bubble3D val="0"/>
            <c:spPr>
              <a:solidFill>
                <a:schemeClr val="tx2">
                  <a:lumMod val="20000"/>
                  <a:lumOff val="80000"/>
                </a:schemeClr>
              </a:solidFill>
              <a:ln>
                <a:noFill/>
              </a:ln>
              <a:effectLst/>
            </c:spPr>
            <c:extLst xmlns:c16r2="http://schemas.microsoft.com/office/drawing/2015/06/chart">
              <c:ext xmlns:c16="http://schemas.microsoft.com/office/drawing/2014/chart" uri="{C3380CC4-5D6E-409C-BE32-E72D297353CC}">
                <c16:uniqueId val="{00000003-1DD8-4B23-9661-7C762D690B92}"/>
              </c:ext>
            </c:extLst>
          </c:dPt>
          <c:cat>
            <c:strRef>
              <c:f>Tabelle1!$A$2:$A$69</c:f>
              <c:strCache>
                <c:ptCount val="68"/>
                <c:pt idx="0">
                  <c:v>United Kingdom</c:v>
                </c:pt>
                <c:pt idx="1">
                  <c:v>Italy</c:v>
                </c:pt>
                <c:pt idx="2">
                  <c:v>Australia</c:v>
                </c:pt>
                <c:pt idx="3">
                  <c:v>Israel</c:v>
                </c:pt>
                <c:pt idx="4">
                  <c:v>Malta</c:v>
                </c:pt>
                <c:pt idx="5">
                  <c:v>Lebanon</c:v>
                </c:pt>
                <c:pt idx="6">
                  <c:v>Spain</c:v>
                </c:pt>
                <c:pt idx="7">
                  <c:v>Qatar</c:v>
                </c:pt>
                <c:pt idx="8">
                  <c:v>Singapore</c:v>
                </c:pt>
                <c:pt idx="9">
                  <c:v>United States</c:v>
                </c:pt>
                <c:pt idx="10">
                  <c:v>Finland</c:v>
                </c:pt>
                <c:pt idx="11">
                  <c:v>Norway</c:v>
                </c:pt>
                <c:pt idx="12">
                  <c:v>United Arab Emirates</c:v>
                </c:pt>
                <c:pt idx="13">
                  <c:v>Greece</c:v>
                </c:pt>
                <c:pt idx="14">
                  <c:v>Canada</c:v>
                </c:pt>
                <c:pt idx="15">
                  <c:v>Hong Kong (China)</c:v>
                </c:pt>
                <c:pt idx="16">
                  <c:v>Russia</c:v>
                </c:pt>
                <c:pt idx="17">
                  <c:v>Jordan</c:v>
                </c:pt>
                <c:pt idx="18">
                  <c:v>New Zealand</c:v>
                </c:pt>
                <c:pt idx="19">
                  <c:v>Macao (China)</c:v>
                </c:pt>
                <c:pt idx="20">
                  <c:v>Portugal</c:v>
                </c:pt>
                <c:pt idx="21">
                  <c:v>CABA (Argentina)</c:v>
                </c:pt>
                <c:pt idx="22">
                  <c:v>Poland</c:v>
                </c:pt>
                <c:pt idx="23">
                  <c:v>B-S-J-G (China)</c:v>
                </c:pt>
                <c:pt idx="24">
                  <c:v>Georgia</c:v>
                </c:pt>
                <c:pt idx="25">
                  <c:v>Moldova</c:v>
                </c:pt>
                <c:pt idx="26">
                  <c:v>Luxembourg</c:v>
                </c:pt>
                <c:pt idx="27">
                  <c:v>Ireland</c:v>
                </c:pt>
                <c:pt idx="28">
                  <c:v>OECD average</c:v>
                </c:pt>
                <c:pt idx="29">
                  <c:v>Iceland</c:v>
                </c:pt>
                <c:pt idx="30">
                  <c:v>Uruguay</c:v>
                </c:pt>
                <c:pt idx="31">
                  <c:v>Netherlands</c:v>
                </c:pt>
                <c:pt idx="32">
                  <c:v>Thailand</c:v>
                </c:pt>
                <c:pt idx="33">
                  <c:v>Mexico</c:v>
                </c:pt>
                <c:pt idx="34">
                  <c:v>Chinese Taipei</c:v>
                </c:pt>
                <c:pt idx="35">
                  <c:v>Germany</c:v>
                </c:pt>
                <c:pt idx="36">
                  <c:v>France</c:v>
                </c:pt>
                <c:pt idx="37">
                  <c:v>Croatia</c:v>
                </c:pt>
                <c:pt idx="38">
                  <c:v>Switzerland</c:v>
                </c:pt>
                <c:pt idx="39">
                  <c:v>Denmark</c:v>
                </c:pt>
                <c:pt idx="40">
                  <c:v>Brazil</c:v>
                </c:pt>
                <c:pt idx="41">
                  <c:v>Kosovo</c:v>
                </c:pt>
                <c:pt idx="42">
                  <c:v>Austria</c:v>
                </c:pt>
                <c:pt idx="43">
                  <c:v>Chile</c:v>
                </c:pt>
                <c:pt idx="44">
                  <c:v>Romania</c:v>
                </c:pt>
                <c:pt idx="45">
                  <c:v>Colombia</c:v>
                </c:pt>
                <c:pt idx="46">
                  <c:v>Trinidad and Tobago</c:v>
                </c:pt>
                <c:pt idx="47">
                  <c:v>Hungary</c:v>
                </c:pt>
                <c:pt idx="48">
                  <c:v>Sweden</c:v>
                </c:pt>
                <c:pt idx="49">
                  <c:v>Latvia</c:v>
                </c:pt>
                <c:pt idx="50">
                  <c:v>Dominican Republic</c:v>
                </c:pt>
                <c:pt idx="51">
                  <c:v>Belgium</c:v>
                </c:pt>
                <c:pt idx="52">
                  <c:v>Tunisia</c:v>
                </c:pt>
                <c:pt idx="53">
                  <c:v>Viet Nam</c:v>
                </c:pt>
                <c:pt idx="54">
                  <c:v>Peru</c:v>
                </c:pt>
                <c:pt idx="55">
                  <c:v>Japan</c:v>
                </c:pt>
                <c:pt idx="56">
                  <c:v>Algeria</c:v>
                </c:pt>
                <c:pt idx="57">
                  <c:v>FYROM</c:v>
                </c:pt>
                <c:pt idx="58">
                  <c:v>Estonia</c:v>
                </c:pt>
                <c:pt idx="59">
                  <c:v>Czech Republic</c:v>
                </c:pt>
                <c:pt idx="60">
                  <c:v>Turkey</c:v>
                </c:pt>
                <c:pt idx="61">
                  <c:v>Lithuania</c:v>
                </c:pt>
                <c:pt idx="62">
                  <c:v>Slovak Republic</c:v>
                </c:pt>
                <c:pt idx="63">
                  <c:v>Costa Rica</c:v>
                </c:pt>
                <c:pt idx="64">
                  <c:v>Bulgaria</c:v>
                </c:pt>
                <c:pt idx="65">
                  <c:v>Montenegro</c:v>
                </c:pt>
                <c:pt idx="66">
                  <c:v>Indonesia</c:v>
                </c:pt>
                <c:pt idx="67">
                  <c:v>Korea</c:v>
                </c:pt>
              </c:strCache>
            </c:strRef>
          </c:cat>
          <c:val>
            <c:numRef>
              <c:f>Tabelle1!$B$2:$B$69</c:f>
              <c:numCache>
                <c:formatCode>0.00</c:formatCode>
                <c:ptCount val="68"/>
                <c:pt idx="0">
                  <c:v>47.772181223396956</c:v>
                </c:pt>
                <c:pt idx="1">
                  <c:v>44.854928209388099</c:v>
                </c:pt>
                <c:pt idx="2">
                  <c:v>44.82383969501398</c:v>
                </c:pt>
                <c:pt idx="3">
                  <c:v>44.023288440205278</c:v>
                </c:pt>
                <c:pt idx="4">
                  <c:v>43.344216649581313</c:v>
                </c:pt>
                <c:pt idx="5">
                  <c:v>43.204223872880924</c:v>
                </c:pt>
                <c:pt idx="6">
                  <c:v>42.229069165055364</c:v>
                </c:pt>
                <c:pt idx="7">
                  <c:v>42.006307977322848</c:v>
                </c:pt>
                <c:pt idx="8">
                  <c:v>41.244335381174729</c:v>
                </c:pt>
                <c:pt idx="9">
                  <c:v>40.883056236475575</c:v>
                </c:pt>
                <c:pt idx="10">
                  <c:v>40.311359064674278</c:v>
                </c:pt>
                <c:pt idx="11">
                  <c:v>40.280340087316141</c:v>
                </c:pt>
                <c:pt idx="12" formatCode="General">
                  <c:v>40.079118152198703</c:v>
                </c:pt>
                <c:pt idx="13">
                  <c:v>39.830371502750978</c:v>
                </c:pt>
                <c:pt idx="14">
                  <c:v>38.550264404507999</c:v>
                </c:pt>
                <c:pt idx="15">
                  <c:v>37.774967541763118</c:v>
                </c:pt>
                <c:pt idx="16">
                  <c:v>37.368137612168709</c:v>
                </c:pt>
                <c:pt idx="17">
                  <c:v>36.80877406190676</c:v>
                </c:pt>
                <c:pt idx="18">
                  <c:v>35.967278493242603</c:v>
                </c:pt>
                <c:pt idx="19">
                  <c:v>35.678555052556128</c:v>
                </c:pt>
                <c:pt idx="20">
                  <c:v>33.818433748957091</c:v>
                </c:pt>
                <c:pt idx="21">
                  <c:v>32.9138010870115</c:v>
                </c:pt>
                <c:pt idx="22">
                  <c:v>32.786987149642208</c:v>
                </c:pt>
                <c:pt idx="23">
                  <c:v>31.852194614180618</c:v>
                </c:pt>
                <c:pt idx="24">
                  <c:v>31.203811673994551</c:v>
                </c:pt>
                <c:pt idx="25">
                  <c:v>31.177587674221822</c:v>
                </c:pt>
                <c:pt idx="26">
                  <c:v>30.73032806308467</c:v>
                </c:pt>
                <c:pt idx="27">
                  <c:v>28.781019989754011</c:v>
                </c:pt>
                <c:pt idx="28">
                  <c:v>28.030832880290021</c:v>
                </c:pt>
                <c:pt idx="29">
                  <c:v>27.977142515802161</c:v>
                </c:pt>
                <c:pt idx="30" formatCode="General">
                  <c:v>26.595270133499067</c:v>
                </c:pt>
                <c:pt idx="31">
                  <c:v>26.550246235957559</c:v>
                </c:pt>
                <c:pt idx="32">
                  <c:v>25.677755861548015</c:v>
                </c:pt>
                <c:pt idx="33">
                  <c:v>25.554971718924779</c:v>
                </c:pt>
                <c:pt idx="34">
                  <c:v>25.504929836056228</c:v>
                </c:pt>
                <c:pt idx="35">
                  <c:v>24.906468930210014</c:v>
                </c:pt>
                <c:pt idx="36">
                  <c:v>24.215854344599649</c:v>
                </c:pt>
                <c:pt idx="37">
                  <c:v>23.985867230933707</c:v>
                </c:pt>
                <c:pt idx="38">
                  <c:v>23.97388794310136</c:v>
                </c:pt>
                <c:pt idx="39">
                  <c:v>23.404542847293929</c:v>
                </c:pt>
                <c:pt idx="40">
                  <c:v>23.394894198752581</c:v>
                </c:pt>
                <c:pt idx="41">
                  <c:v>21.997454945936873</c:v>
                </c:pt>
                <c:pt idx="42">
                  <c:v>21.992156983504294</c:v>
                </c:pt>
                <c:pt idx="43">
                  <c:v>21.244460756612472</c:v>
                </c:pt>
                <c:pt idx="44">
                  <c:v>20.857256836392416</c:v>
                </c:pt>
                <c:pt idx="45">
                  <c:v>20.05266194207724</c:v>
                </c:pt>
                <c:pt idx="46">
                  <c:v>19.823882573201242</c:v>
                </c:pt>
                <c:pt idx="47">
                  <c:v>19.660516493342065</c:v>
                </c:pt>
                <c:pt idx="48">
                  <c:v>19.502472217125714</c:v>
                </c:pt>
                <c:pt idx="49">
                  <c:v>18.87926761445345</c:v>
                </c:pt>
                <c:pt idx="50">
                  <c:v>18.773075600375034</c:v>
                </c:pt>
                <c:pt idx="51">
                  <c:v>18.6465123512037</c:v>
                </c:pt>
                <c:pt idx="52">
                  <c:v>18.091419919364764</c:v>
                </c:pt>
                <c:pt idx="53" formatCode="General">
                  <c:v>17.107051733340288</c:v>
                </c:pt>
                <c:pt idx="54">
                  <c:v>16.476217312665892</c:v>
                </c:pt>
                <c:pt idx="55">
                  <c:v>16.131081416217199</c:v>
                </c:pt>
                <c:pt idx="56">
                  <c:v>15.395523774762182</c:v>
                </c:pt>
                <c:pt idx="57">
                  <c:v>14.933498526664071</c:v>
                </c:pt>
                <c:pt idx="58">
                  <c:v>14.922761891763205</c:v>
                </c:pt>
                <c:pt idx="59">
                  <c:v>14.743768874681368</c:v>
                </c:pt>
                <c:pt idx="60">
                  <c:v>14.324539522971149</c:v>
                </c:pt>
                <c:pt idx="61">
                  <c:v>13.036640285217487</c:v>
                </c:pt>
                <c:pt idx="62">
                  <c:v>12.566766342720612</c:v>
                </c:pt>
                <c:pt idx="63">
                  <c:v>11.858325298488863</c:v>
                </c:pt>
                <c:pt idx="64">
                  <c:v>10.664048045374013</c:v>
                </c:pt>
                <c:pt idx="65">
                  <c:v>6.5488354204643899</c:v>
                </c:pt>
                <c:pt idx="66">
                  <c:v>-0.77871250517304968</c:v>
                </c:pt>
                <c:pt idx="67">
                  <c:v>-1.7918465440890949</c:v>
                </c:pt>
              </c:numCache>
            </c:numRef>
          </c:val>
          <c:extLst xmlns:c16r2="http://schemas.microsoft.com/office/drawing/2015/06/chart">
            <c:ext xmlns:c16="http://schemas.microsoft.com/office/drawing/2014/chart" uri="{C3380CC4-5D6E-409C-BE32-E72D297353CC}">
              <c16:uniqueId val="{00000000-6977-4DB7-A845-E9D19141EA92}"/>
            </c:ext>
          </c:extLst>
        </c:ser>
        <c:dLbls>
          <c:showLegendKey val="0"/>
          <c:showVal val="0"/>
          <c:showCatName val="0"/>
          <c:showSerName val="0"/>
          <c:showPercent val="0"/>
          <c:showBubbleSize val="0"/>
        </c:dLbls>
        <c:gapWidth val="60"/>
        <c:overlap val="100"/>
        <c:axId val="141986048"/>
        <c:axId val="141984128"/>
      </c:barChart>
      <c:lineChart>
        <c:grouping val="standard"/>
        <c:varyColors val="0"/>
        <c:ser>
          <c:idx val="1"/>
          <c:order val="1"/>
          <c:tx>
            <c:strRef>
              <c:f>Tabelle1!$C$1</c:f>
              <c:strCache>
                <c:ptCount val="1"/>
                <c:pt idx="0">
                  <c:v>Before accounting for socio-economic status</c:v>
                </c:pt>
              </c:strCache>
            </c:strRef>
          </c:tx>
          <c:spPr>
            <a:ln>
              <a:noFill/>
            </a:ln>
            <a:effectLst/>
          </c:spPr>
          <c:marker>
            <c:symbol val="diamond"/>
            <c:size val="7"/>
            <c:spPr>
              <a:solidFill>
                <a:schemeClr val="tx1"/>
              </a:solidFill>
              <a:ln>
                <a:solidFill>
                  <a:schemeClr val="tx1"/>
                </a:solidFill>
              </a:ln>
            </c:spPr>
          </c:marker>
          <c:dPt>
            <c:idx val="65"/>
            <c:marker>
              <c:spPr>
                <a:solidFill>
                  <a:schemeClr val="bg1">
                    <a:lumMod val="75000"/>
                  </a:schemeClr>
                </a:solidFill>
                <a:ln>
                  <a:solidFill>
                    <a:schemeClr val="tx1"/>
                  </a:solidFill>
                </a:ln>
              </c:spPr>
            </c:marker>
            <c:bubble3D val="0"/>
            <c:extLst xmlns:c16r2="http://schemas.microsoft.com/office/drawing/2015/06/chart">
              <c:ext xmlns:c16="http://schemas.microsoft.com/office/drawing/2014/chart" uri="{C3380CC4-5D6E-409C-BE32-E72D297353CC}">
                <c16:uniqueId val="{00000004-1DD8-4B23-9661-7C762D690B92}"/>
              </c:ext>
            </c:extLst>
          </c:dPt>
          <c:dPt>
            <c:idx val="66"/>
            <c:marker>
              <c:spPr>
                <a:solidFill>
                  <a:schemeClr val="bg1">
                    <a:lumMod val="75000"/>
                  </a:schemeClr>
                </a:solidFill>
                <a:ln>
                  <a:solidFill>
                    <a:schemeClr val="tx1"/>
                  </a:solidFill>
                </a:ln>
              </c:spPr>
            </c:marker>
            <c:bubble3D val="0"/>
            <c:extLst xmlns:c16r2="http://schemas.microsoft.com/office/drawing/2015/06/chart">
              <c:ext xmlns:c16="http://schemas.microsoft.com/office/drawing/2014/chart" uri="{C3380CC4-5D6E-409C-BE32-E72D297353CC}">
                <c16:uniqueId val="{00000005-1DD8-4B23-9661-7C762D690B92}"/>
              </c:ext>
            </c:extLst>
          </c:dPt>
          <c:dPt>
            <c:idx val="67"/>
            <c:marker>
              <c:spPr>
                <a:solidFill>
                  <a:schemeClr val="bg1">
                    <a:lumMod val="75000"/>
                  </a:schemeClr>
                </a:solidFill>
                <a:ln>
                  <a:solidFill>
                    <a:schemeClr val="tx1"/>
                  </a:solidFill>
                </a:ln>
              </c:spPr>
            </c:marker>
            <c:bubble3D val="0"/>
            <c:extLst xmlns:c16r2="http://schemas.microsoft.com/office/drawing/2015/06/chart">
              <c:ext xmlns:c16="http://schemas.microsoft.com/office/drawing/2014/chart" uri="{C3380CC4-5D6E-409C-BE32-E72D297353CC}">
                <c16:uniqueId val="{00000006-1DD8-4B23-9661-7C762D690B92}"/>
              </c:ext>
            </c:extLst>
          </c:dPt>
          <c:cat>
            <c:strRef>
              <c:f>Tabelle1!$A$2:$A$69</c:f>
              <c:strCache>
                <c:ptCount val="68"/>
                <c:pt idx="0">
                  <c:v>United Kingdom</c:v>
                </c:pt>
                <c:pt idx="1">
                  <c:v>Italy</c:v>
                </c:pt>
                <c:pt idx="2">
                  <c:v>Australia</c:v>
                </c:pt>
                <c:pt idx="3">
                  <c:v>Israel</c:v>
                </c:pt>
                <c:pt idx="4">
                  <c:v>Malta</c:v>
                </c:pt>
                <c:pt idx="5">
                  <c:v>Lebanon</c:v>
                </c:pt>
                <c:pt idx="6">
                  <c:v>Spain</c:v>
                </c:pt>
                <c:pt idx="7">
                  <c:v>Qatar</c:v>
                </c:pt>
                <c:pt idx="8">
                  <c:v>Singapore</c:v>
                </c:pt>
                <c:pt idx="9">
                  <c:v>United States</c:v>
                </c:pt>
                <c:pt idx="10">
                  <c:v>Finland</c:v>
                </c:pt>
                <c:pt idx="11">
                  <c:v>Norway</c:v>
                </c:pt>
                <c:pt idx="12">
                  <c:v>United Arab Emirates</c:v>
                </c:pt>
                <c:pt idx="13">
                  <c:v>Greece</c:v>
                </c:pt>
                <c:pt idx="14">
                  <c:v>Canada</c:v>
                </c:pt>
                <c:pt idx="15">
                  <c:v>Hong Kong (China)</c:v>
                </c:pt>
                <c:pt idx="16">
                  <c:v>Russia</c:v>
                </c:pt>
                <c:pt idx="17">
                  <c:v>Jordan</c:v>
                </c:pt>
                <c:pt idx="18">
                  <c:v>New Zealand</c:v>
                </c:pt>
                <c:pt idx="19">
                  <c:v>Macao (China)</c:v>
                </c:pt>
                <c:pt idx="20">
                  <c:v>Portugal</c:v>
                </c:pt>
                <c:pt idx="21">
                  <c:v>CABA (Argentina)</c:v>
                </c:pt>
                <c:pt idx="22">
                  <c:v>Poland</c:v>
                </c:pt>
                <c:pt idx="23">
                  <c:v>B-S-J-G (China)</c:v>
                </c:pt>
                <c:pt idx="24">
                  <c:v>Georgia</c:v>
                </c:pt>
                <c:pt idx="25">
                  <c:v>Moldova</c:v>
                </c:pt>
                <c:pt idx="26">
                  <c:v>Luxembourg</c:v>
                </c:pt>
                <c:pt idx="27">
                  <c:v>Ireland</c:v>
                </c:pt>
                <c:pt idx="28">
                  <c:v>OECD average</c:v>
                </c:pt>
                <c:pt idx="29">
                  <c:v>Iceland</c:v>
                </c:pt>
                <c:pt idx="30">
                  <c:v>Uruguay</c:v>
                </c:pt>
                <c:pt idx="31">
                  <c:v>Netherlands</c:v>
                </c:pt>
                <c:pt idx="32">
                  <c:v>Thailand</c:v>
                </c:pt>
                <c:pt idx="33">
                  <c:v>Mexico</c:v>
                </c:pt>
                <c:pt idx="34">
                  <c:v>Chinese Taipei</c:v>
                </c:pt>
                <c:pt idx="35">
                  <c:v>Germany</c:v>
                </c:pt>
                <c:pt idx="36">
                  <c:v>France</c:v>
                </c:pt>
                <c:pt idx="37">
                  <c:v>Croatia</c:v>
                </c:pt>
                <c:pt idx="38">
                  <c:v>Switzerland</c:v>
                </c:pt>
                <c:pt idx="39">
                  <c:v>Denmark</c:v>
                </c:pt>
                <c:pt idx="40">
                  <c:v>Brazil</c:v>
                </c:pt>
                <c:pt idx="41">
                  <c:v>Kosovo</c:v>
                </c:pt>
                <c:pt idx="42">
                  <c:v>Austria</c:v>
                </c:pt>
                <c:pt idx="43">
                  <c:v>Chile</c:v>
                </c:pt>
                <c:pt idx="44">
                  <c:v>Romania</c:v>
                </c:pt>
                <c:pt idx="45">
                  <c:v>Colombia</c:v>
                </c:pt>
                <c:pt idx="46">
                  <c:v>Trinidad and Tobago</c:v>
                </c:pt>
                <c:pt idx="47">
                  <c:v>Hungary</c:v>
                </c:pt>
                <c:pt idx="48">
                  <c:v>Sweden</c:v>
                </c:pt>
                <c:pt idx="49">
                  <c:v>Latvia</c:v>
                </c:pt>
                <c:pt idx="50">
                  <c:v>Dominican Republic</c:v>
                </c:pt>
                <c:pt idx="51">
                  <c:v>Belgium</c:v>
                </c:pt>
                <c:pt idx="52">
                  <c:v>Tunisia</c:v>
                </c:pt>
                <c:pt idx="53">
                  <c:v>Viet Nam</c:v>
                </c:pt>
                <c:pt idx="54">
                  <c:v>Peru</c:v>
                </c:pt>
                <c:pt idx="55">
                  <c:v>Japan</c:v>
                </c:pt>
                <c:pt idx="56">
                  <c:v>Algeria</c:v>
                </c:pt>
                <c:pt idx="57">
                  <c:v>FYROM</c:v>
                </c:pt>
                <c:pt idx="58">
                  <c:v>Estonia</c:v>
                </c:pt>
                <c:pt idx="59">
                  <c:v>Czech Republic</c:v>
                </c:pt>
                <c:pt idx="60">
                  <c:v>Turkey</c:v>
                </c:pt>
                <c:pt idx="61">
                  <c:v>Lithuania</c:v>
                </c:pt>
                <c:pt idx="62">
                  <c:v>Slovak Republic</c:v>
                </c:pt>
                <c:pt idx="63">
                  <c:v>Costa Rica</c:v>
                </c:pt>
                <c:pt idx="64">
                  <c:v>Bulgaria</c:v>
                </c:pt>
                <c:pt idx="65">
                  <c:v>Montenegro</c:v>
                </c:pt>
                <c:pt idx="66">
                  <c:v>Indonesia</c:v>
                </c:pt>
                <c:pt idx="67">
                  <c:v>Korea</c:v>
                </c:pt>
              </c:strCache>
            </c:strRef>
          </c:cat>
          <c:val>
            <c:numRef>
              <c:f>Tabelle1!$C$2:$C$69</c:f>
              <c:numCache>
                <c:formatCode>0.00</c:formatCode>
                <c:ptCount val="68"/>
                <c:pt idx="0">
                  <c:v>56.122028523842744</c:v>
                </c:pt>
                <c:pt idx="1">
                  <c:v>61.546830662926702</c:v>
                </c:pt>
                <c:pt idx="2">
                  <c:v>56.219673297333252</c:v>
                </c:pt>
                <c:pt idx="3">
                  <c:v>55.335913114365795</c:v>
                </c:pt>
                <c:pt idx="4">
                  <c:v>59.553652763627717</c:v>
                </c:pt>
                <c:pt idx="5">
                  <c:v>47.847754935339481</c:v>
                </c:pt>
                <c:pt idx="6">
                  <c:v>52.850154817897526</c:v>
                </c:pt>
                <c:pt idx="7">
                  <c:v>50.921534271201168</c:v>
                </c:pt>
                <c:pt idx="8">
                  <c:v>61.695335389787864</c:v>
                </c:pt>
                <c:pt idx="9">
                  <c:v>50.539481562277423</c:v>
                </c:pt>
                <c:pt idx="10">
                  <c:v>47.315699726496376</c:v>
                </c:pt>
                <c:pt idx="11">
                  <c:v>43.296296144170242</c:v>
                </c:pt>
                <c:pt idx="12">
                  <c:v>43.898307513539166</c:v>
                </c:pt>
                <c:pt idx="13">
                  <c:v>49.63157627375773</c:v>
                </c:pt>
                <c:pt idx="14">
                  <c:v>44.670988188792968</c:v>
                </c:pt>
                <c:pt idx="15">
                  <c:v>44.268916347775601</c:v>
                </c:pt>
                <c:pt idx="16">
                  <c:v>38.959018303858507</c:v>
                </c:pt>
                <c:pt idx="17">
                  <c:v>42.590449233252912</c:v>
                </c:pt>
                <c:pt idx="18">
                  <c:v>46.216362681986595</c:v>
                </c:pt>
                <c:pt idx="19">
                  <c:v>36.826035876050774</c:v>
                </c:pt>
                <c:pt idx="20">
                  <c:v>45.795699610903057</c:v>
                </c:pt>
                <c:pt idx="21">
                  <c:v>50.734733607114066</c:v>
                </c:pt>
                <c:pt idx="22">
                  <c:v>36.771793199444694</c:v>
                </c:pt>
                <c:pt idx="23">
                  <c:v>55.224054382097201</c:v>
                </c:pt>
                <c:pt idx="24">
                  <c:v>33.279397634844457</c:v>
                </c:pt>
                <c:pt idx="25">
                  <c:v>35.320440177553671</c:v>
                </c:pt>
                <c:pt idx="26">
                  <c:v>46.064586880685901</c:v>
                </c:pt>
                <c:pt idx="27">
                  <c:v>34.618616221565716</c:v>
                </c:pt>
                <c:pt idx="28">
                  <c:v>36.807677561202702</c:v>
                </c:pt>
                <c:pt idx="29">
                  <c:v>32.087221027701439</c:v>
                </c:pt>
                <c:pt idx="30">
                  <c:v>37.494177062639672</c:v>
                </c:pt>
                <c:pt idx="31">
                  <c:v>47.600393416513391</c:v>
                </c:pt>
                <c:pt idx="32">
                  <c:v>26.2965248296113</c:v>
                </c:pt>
                <c:pt idx="33">
                  <c:v>28.87404605363858</c:v>
                </c:pt>
                <c:pt idx="34">
                  <c:v>37.891264144665435</c:v>
                </c:pt>
                <c:pt idx="35">
                  <c:v>39.779507783497849</c:v>
                </c:pt>
                <c:pt idx="36">
                  <c:v>38.47716840531583</c:v>
                </c:pt>
                <c:pt idx="37">
                  <c:v>33.589091736194675</c:v>
                </c:pt>
                <c:pt idx="38">
                  <c:v>35.720209393617374</c:v>
                </c:pt>
                <c:pt idx="39">
                  <c:v>30.577189681724736</c:v>
                </c:pt>
                <c:pt idx="40">
                  <c:v>37.217344558156121</c:v>
                </c:pt>
                <c:pt idx="41">
                  <c:v>26.68294822342984</c:v>
                </c:pt>
                <c:pt idx="42">
                  <c:v>33.611994252020985</c:v>
                </c:pt>
                <c:pt idx="43">
                  <c:v>29.668886094220667</c:v>
                </c:pt>
                <c:pt idx="44">
                  <c:v>33.61008242233364</c:v>
                </c:pt>
                <c:pt idx="45">
                  <c:v>28.947363542955785</c:v>
                </c:pt>
                <c:pt idx="46">
                  <c:v>29.258360382527378</c:v>
                </c:pt>
                <c:pt idx="47">
                  <c:v>33.77966545643212</c:v>
                </c:pt>
                <c:pt idx="48">
                  <c:v>28.325310806515336</c:v>
                </c:pt>
                <c:pt idx="49">
                  <c:v>21.924449197142884</c:v>
                </c:pt>
                <c:pt idx="50">
                  <c:v>24.136444081249628</c:v>
                </c:pt>
                <c:pt idx="51">
                  <c:v>25.587770710906732</c:v>
                </c:pt>
                <c:pt idx="52">
                  <c:v>22.290541221160769</c:v>
                </c:pt>
                <c:pt idx="53">
                  <c:v>21.789501055537592</c:v>
                </c:pt>
                <c:pt idx="54">
                  <c:v>23.630605051681524</c:v>
                </c:pt>
                <c:pt idx="55">
                  <c:v>21.435525364102055</c:v>
                </c:pt>
                <c:pt idx="56">
                  <c:v>17.774067020500009</c:v>
                </c:pt>
                <c:pt idx="57">
                  <c:v>17.147462416422723</c:v>
                </c:pt>
                <c:pt idx="58">
                  <c:v>19.056869906091741</c:v>
                </c:pt>
                <c:pt idx="59">
                  <c:v>23.610545613355846</c:v>
                </c:pt>
                <c:pt idx="60">
                  <c:v>16.222449680785896</c:v>
                </c:pt>
                <c:pt idx="61">
                  <c:v>16.430046110932974</c:v>
                </c:pt>
                <c:pt idx="62">
                  <c:v>15.754709184452834</c:v>
                </c:pt>
                <c:pt idx="63">
                  <c:v>19.571895698711788</c:v>
                </c:pt>
                <c:pt idx="64">
                  <c:v>9.8735048911487784</c:v>
                </c:pt>
                <c:pt idx="65">
                  <c:v>0.95019996792643568</c:v>
                </c:pt>
                <c:pt idx="66">
                  <c:v>1.3066359789374056</c:v>
                </c:pt>
                <c:pt idx="67">
                  <c:v>2.3714241464087089</c:v>
                </c:pt>
              </c:numCache>
            </c:numRef>
          </c:val>
          <c:smooth val="0"/>
          <c:extLst xmlns:c16r2="http://schemas.microsoft.com/office/drawing/2015/06/chart">
            <c:ext xmlns:c16="http://schemas.microsoft.com/office/drawing/2014/chart" uri="{C3380CC4-5D6E-409C-BE32-E72D297353CC}">
              <c16:uniqueId val="{00000001-6977-4DB7-A845-E9D19141EA92}"/>
            </c:ext>
          </c:extLst>
        </c:ser>
        <c:dLbls>
          <c:showLegendKey val="0"/>
          <c:showVal val="0"/>
          <c:showCatName val="0"/>
          <c:showSerName val="0"/>
          <c:showPercent val="0"/>
          <c:showBubbleSize val="0"/>
        </c:dLbls>
        <c:marker val="1"/>
        <c:smooth val="0"/>
        <c:axId val="141986048"/>
        <c:axId val="141984128"/>
      </c:lineChart>
      <c:valAx>
        <c:axId val="141984128"/>
        <c:scaling>
          <c:orientation val="minMax"/>
        </c:scaling>
        <c:delete val="0"/>
        <c:axPos val="r"/>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000" b="0" i="0" u="none" strike="noStrike" kern="1200" baseline="0">
                    <a:solidFill>
                      <a:schemeClr val="tx1"/>
                    </a:solidFill>
                    <a:latin typeface="HelveticaNeueLT Std"/>
                    <a:ea typeface="+mn-ea"/>
                    <a:cs typeface="+mn-cs"/>
                  </a:defRPr>
                </a:pPr>
                <a:r>
                  <a:rPr lang="de-DE" dirty="0"/>
                  <a:t>Score-point </a:t>
                </a:r>
                <a:r>
                  <a:rPr lang="de-DE" dirty="0" err="1"/>
                  <a:t>difference</a:t>
                </a:r>
                <a:endParaRPr lang="de-DE" dirty="0"/>
              </a:p>
            </c:rich>
          </c:tx>
          <c:layout>
            <c:manualLayout>
              <c:xMode val="edge"/>
              <c:yMode val="edge"/>
              <c:x val="3.6275587909054955E-3"/>
              <c:y val="4.6208496654804088E-2"/>
            </c:manualLayout>
          </c:layout>
          <c:overlay val="0"/>
          <c:spPr>
            <a:noFill/>
            <a:ln>
              <a:noFill/>
            </a:ln>
            <a:effectLst/>
          </c:spPr>
        </c:title>
        <c:numFmt formatCode="0" sourceLinked="0"/>
        <c:majorTickMark val="none"/>
        <c:minorTickMark val="none"/>
        <c:tickLblPos val="low"/>
        <c:spPr>
          <a:noFill/>
          <a:ln>
            <a:solidFill>
              <a:schemeClr val="tx1">
                <a:lumMod val="75000"/>
                <a:lumOff val="25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HelveticaNeueLT Std"/>
                <a:ea typeface="+mn-ea"/>
                <a:cs typeface="+mn-cs"/>
              </a:defRPr>
            </a:pPr>
            <a:endParaRPr lang="en-US"/>
          </a:p>
        </c:txPr>
        <c:crossAx val="141986048"/>
        <c:crosses val="max"/>
        <c:crossBetween val="between"/>
      </c:valAx>
      <c:catAx>
        <c:axId val="141986048"/>
        <c:scaling>
          <c:orientation val="minMax"/>
        </c:scaling>
        <c:delete val="0"/>
        <c:axPos val="b"/>
        <c:numFmt formatCode="General" sourceLinked="1"/>
        <c:majorTickMark val="none"/>
        <c:minorTickMark val="none"/>
        <c:tickLblPos val="low"/>
        <c:spPr>
          <a:noFill/>
          <a:ln w="12700" cap="flat" cmpd="sng" algn="ctr">
            <a:solidFill>
              <a:schemeClr val="tx1"/>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HelveticaNeueLT Std"/>
                <a:ea typeface="+mn-ea"/>
                <a:cs typeface="+mn-cs"/>
              </a:defRPr>
            </a:pPr>
            <a:endParaRPr lang="en-US"/>
          </a:p>
        </c:txPr>
        <c:crossAx val="141984128"/>
        <c:crosses val="autoZero"/>
        <c:auto val="1"/>
        <c:lblAlgn val="ctr"/>
        <c:lblOffset val="100"/>
        <c:tickLblSkip val="1"/>
        <c:noMultiLvlLbl val="0"/>
      </c:catAx>
      <c:spPr>
        <a:noFill/>
        <a:ln>
          <a:solidFill>
            <a:srgbClr val="0077A0"/>
          </a:solidFill>
        </a:ln>
        <a:effectLst/>
      </c:spPr>
    </c:plotArea>
    <c:legend>
      <c:legendPos val="t"/>
      <c:layout/>
      <c:overlay val="0"/>
    </c:legend>
    <c:plotVisOnly val="1"/>
    <c:dispBlanksAs val="gap"/>
    <c:showDLblsOverMax val="0"/>
  </c:chart>
  <c:spPr>
    <a:noFill/>
    <a:ln>
      <a:noFill/>
    </a:ln>
    <a:effectLst/>
  </c:spPr>
  <c:txPr>
    <a:bodyPr/>
    <a:lstStyle/>
    <a:p>
      <a:pPr>
        <a:defRPr sz="1000">
          <a:solidFill>
            <a:schemeClr val="tx1"/>
          </a:solidFill>
          <a:latin typeface="HelveticaNeueLT Std"/>
        </a:defRPr>
      </a:pPr>
      <a:endParaRPr lang="en-US"/>
    </a:p>
  </c:txPr>
  <c:externalData r:id="rId1">
    <c:autoUpdate val="0"/>
  </c:externalData>
</c:chartSpace>
</file>

<file path=ppt/charts/chart17.xml><?xml version="1.0" encoding="utf-8"?>
<c:chartSpace xmlns:c="http://schemas.openxmlformats.org/drawingml/2006/chart" xmlns:a="http://schemas.openxmlformats.org/drawingml/2006/main" xmlns:r="http://schemas.openxmlformats.org/officeDocument/2006/relationships">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6.9669641403253976E-2"/>
          <c:y val="0.10506992257945569"/>
          <c:w val="0.90115038268575198"/>
          <c:h val="0.54197678811854966"/>
        </c:manualLayout>
      </c:layout>
      <c:barChart>
        <c:barDir val="col"/>
        <c:grouping val="clustered"/>
        <c:varyColors val="0"/>
        <c:ser>
          <c:idx val="0"/>
          <c:order val="0"/>
          <c:tx>
            <c:strRef>
              <c:f>Tabelle1!$B$1</c:f>
              <c:strCache>
                <c:ptCount val="1"/>
                <c:pt idx="0">
                  <c:v>Score-point difference associated with the index of adaptive instruction</c:v>
                </c:pt>
              </c:strCache>
            </c:strRef>
          </c:tx>
          <c:spPr>
            <a:solidFill>
              <a:srgbClr val="005681"/>
            </a:solidFill>
            <a:ln>
              <a:noFill/>
            </a:ln>
            <a:effectLst/>
          </c:spPr>
          <c:invertIfNegative val="0"/>
          <c:cat>
            <c:strRef>
              <c:f>Tabelle1!$A$2:$A$56</c:f>
              <c:strCache>
                <c:ptCount val="55"/>
                <c:pt idx="0">
                  <c:v>Norway</c:v>
                </c:pt>
                <c:pt idx="1">
                  <c:v>Netherlands</c:v>
                </c:pt>
                <c:pt idx="2">
                  <c:v>United Arab Emirates</c:v>
                </c:pt>
                <c:pt idx="3">
                  <c:v>Qatar</c:v>
                </c:pt>
                <c:pt idx="4">
                  <c:v>Denmark</c:v>
                </c:pt>
                <c:pt idx="5">
                  <c:v>Finland</c:v>
                </c:pt>
                <c:pt idx="6">
                  <c:v>Singapore</c:v>
                </c:pt>
                <c:pt idx="7">
                  <c:v>Australia</c:v>
                </c:pt>
                <c:pt idx="8">
                  <c:v>Sweden</c:v>
                </c:pt>
                <c:pt idx="9">
                  <c:v>United Kingdom</c:v>
                </c:pt>
                <c:pt idx="10">
                  <c:v>Iceland</c:v>
                </c:pt>
                <c:pt idx="11">
                  <c:v>Germany</c:v>
                </c:pt>
                <c:pt idx="12">
                  <c:v>Bulgaria</c:v>
                </c:pt>
                <c:pt idx="13">
                  <c:v>Portugal</c:v>
                </c:pt>
                <c:pt idx="14">
                  <c:v>Latvia</c:v>
                </c:pt>
                <c:pt idx="15">
                  <c:v>Israel</c:v>
                </c:pt>
                <c:pt idx="16">
                  <c:v>Brazil</c:v>
                </c:pt>
                <c:pt idx="17">
                  <c:v>Russia</c:v>
                </c:pt>
                <c:pt idx="18">
                  <c:v>B-S-J-G (China)</c:v>
                </c:pt>
                <c:pt idx="19">
                  <c:v>Hong Kong (China)</c:v>
                </c:pt>
                <c:pt idx="20">
                  <c:v>Chile</c:v>
                </c:pt>
                <c:pt idx="21">
                  <c:v>Canada</c:v>
                </c:pt>
                <c:pt idx="22">
                  <c:v>Turkey</c:v>
                </c:pt>
                <c:pt idx="23">
                  <c:v>OECD average</c:v>
                </c:pt>
                <c:pt idx="24">
                  <c:v>Czech Republic</c:v>
                </c:pt>
                <c:pt idx="25">
                  <c:v>Ireland</c:v>
                </c:pt>
                <c:pt idx="26">
                  <c:v>Colombia</c:v>
                </c:pt>
                <c:pt idx="27">
                  <c:v>Poland</c:v>
                </c:pt>
                <c:pt idx="28">
                  <c:v>New Zealand</c:v>
                </c:pt>
                <c:pt idx="29">
                  <c:v>Macao (China)</c:v>
                </c:pt>
                <c:pt idx="30">
                  <c:v>Estonia</c:v>
                </c:pt>
                <c:pt idx="31">
                  <c:v>Lithuania</c:v>
                </c:pt>
                <c:pt idx="32">
                  <c:v>Switzerland</c:v>
                </c:pt>
                <c:pt idx="33">
                  <c:v>Thailand</c:v>
                </c:pt>
                <c:pt idx="34">
                  <c:v>Dominican Republic</c:v>
                </c:pt>
                <c:pt idx="35">
                  <c:v>Slovak Republic</c:v>
                </c:pt>
                <c:pt idx="36">
                  <c:v>Uruguay</c:v>
                </c:pt>
                <c:pt idx="37">
                  <c:v>United States</c:v>
                </c:pt>
                <c:pt idx="38">
                  <c:v>Costa Rica</c:v>
                </c:pt>
                <c:pt idx="39">
                  <c:v>Korea</c:v>
                </c:pt>
                <c:pt idx="40">
                  <c:v>Greece</c:v>
                </c:pt>
                <c:pt idx="41">
                  <c:v>Montenegro</c:v>
                </c:pt>
                <c:pt idx="42">
                  <c:v>Hungary</c:v>
                </c:pt>
                <c:pt idx="43">
                  <c:v>Mexico</c:v>
                </c:pt>
                <c:pt idx="44">
                  <c:v>Croatia</c:v>
                </c:pt>
                <c:pt idx="45">
                  <c:v>Italy</c:v>
                </c:pt>
                <c:pt idx="46">
                  <c:v>France</c:v>
                </c:pt>
                <c:pt idx="47">
                  <c:v>Spain</c:v>
                </c:pt>
                <c:pt idx="48">
                  <c:v>Belgium</c:v>
                </c:pt>
                <c:pt idx="49">
                  <c:v>Tunisia</c:v>
                </c:pt>
                <c:pt idx="50">
                  <c:v>Luxembourg</c:v>
                </c:pt>
                <c:pt idx="51">
                  <c:v>Peru</c:v>
                </c:pt>
                <c:pt idx="52">
                  <c:v>Japan</c:v>
                </c:pt>
                <c:pt idx="53">
                  <c:v>Austria</c:v>
                </c:pt>
                <c:pt idx="54">
                  <c:v>Chinese Taipei</c:v>
                </c:pt>
              </c:strCache>
            </c:strRef>
          </c:cat>
          <c:val>
            <c:numRef>
              <c:f>Tabelle1!$B$2:$B$56</c:f>
              <c:numCache>
                <c:formatCode>0.00</c:formatCode>
                <c:ptCount val="55"/>
                <c:pt idx="0">
                  <c:v>17.042573134318314</c:v>
                </c:pt>
                <c:pt idx="1">
                  <c:v>15.081568305161742</c:v>
                </c:pt>
                <c:pt idx="2">
                  <c:v>14.804679465540971</c:v>
                </c:pt>
                <c:pt idx="3">
                  <c:v>14.213958067042785</c:v>
                </c:pt>
                <c:pt idx="4">
                  <c:v>14.120310057428879</c:v>
                </c:pt>
                <c:pt idx="5">
                  <c:v>13.567636718874315</c:v>
                </c:pt>
                <c:pt idx="6">
                  <c:v>12.98481258557522</c:v>
                </c:pt>
                <c:pt idx="7">
                  <c:v>12.82089365727666</c:v>
                </c:pt>
                <c:pt idx="8">
                  <c:v>12.664693769603454</c:v>
                </c:pt>
                <c:pt idx="9">
                  <c:v>12.408178130077813</c:v>
                </c:pt>
                <c:pt idx="10">
                  <c:v>10.786782037602181</c:v>
                </c:pt>
                <c:pt idx="11">
                  <c:v>9.8037948361929566</c:v>
                </c:pt>
                <c:pt idx="12">
                  <c:v>8.816795504003899</c:v>
                </c:pt>
                <c:pt idx="13">
                  <c:v>8.5578886108020455</c:v>
                </c:pt>
                <c:pt idx="14">
                  <c:v>8.4521943389167546</c:v>
                </c:pt>
                <c:pt idx="15">
                  <c:v>8.3309889352216757</c:v>
                </c:pt>
                <c:pt idx="16">
                  <c:v>8.3267749712812211</c:v>
                </c:pt>
                <c:pt idx="17">
                  <c:v>8.19983555631676</c:v>
                </c:pt>
                <c:pt idx="18">
                  <c:v>8.0299034565605378</c:v>
                </c:pt>
                <c:pt idx="19">
                  <c:v>8.0165261450808707</c:v>
                </c:pt>
                <c:pt idx="20">
                  <c:v>7.8549328328843888</c:v>
                </c:pt>
                <c:pt idx="21">
                  <c:v>7.7760862829548927</c:v>
                </c:pt>
                <c:pt idx="22">
                  <c:v>7.3780266729231361</c:v>
                </c:pt>
                <c:pt idx="23">
                  <c:v>7.1233494921155147</c:v>
                </c:pt>
                <c:pt idx="24">
                  <c:v>7.0189357397545864</c:v>
                </c:pt>
                <c:pt idx="25">
                  <c:v>6.9361172728200717</c:v>
                </c:pt>
                <c:pt idx="26">
                  <c:v>6.6353263382370971</c:v>
                </c:pt>
                <c:pt idx="27">
                  <c:v>6.5705458207751919</c:v>
                </c:pt>
                <c:pt idx="28">
                  <c:v>6.5504049927285184</c:v>
                </c:pt>
                <c:pt idx="29">
                  <c:v>6.4296850479882979</c:v>
                </c:pt>
                <c:pt idx="30">
                  <c:v>6.3596319308147713</c:v>
                </c:pt>
                <c:pt idx="31">
                  <c:v>6.1174275924186716</c:v>
                </c:pt>
                <c:pt idx="32">
                  <c:v>5.9149497047537842</c:v>
                </c:pt>
                <c:pt idx="33">
                  <c:v>5.8511968566109545</c:v>
                </c:pt>
                <c:pt idx="34">
                  <c:v>5.3029302916392371</c:v>
                </c:pt>
                <c:pt idx="35">
                  <c:v>4.9668131430889257</c:v>
                </c:pt>
                <c:pt idx="36">
                  <c:v>4.880403053639883</c:v>
                </c:pt>
                <c:pt idx="37">
                  <c:v>4.8035091585470928</c:v>
                </c:pt>
                <c:pt idx="38">
                  <c:v>4.4923276974377719</c:v>
                </c:pt>
                <c:pt idx="39">
                  <c:v>4.4459241780594825</c:v>
                </c:pt>
                <c:pt idx="40">
                  <c:v>4.2075847962520561</c:v>
                </c:pt>
                <c:pt idx="41">
                  <c:v>3.971708638810286</c:v>
                </c:pt>
                <c:pt idx="42">
                  <c:v>3.8262954198180616</c:v>
                </c:pt>
                <c:pt idx="43">
                  <c:v>3.7555569714148946</c:v>
                </c:pt>
                <c:pt idx="44">
                  <c:v>3.5049996454923829</c:v>
                </c:pt>
                <c:pt idx="45">
                  <c:v>3.352842425440576</c:v>
                </c:pt>
                <c:pt idx="46">
                  <c:v>2.5200645012070972</c:v>
                </c:pt>
              </c:numCache>
            </c:numRef>
          </c:val>
          <c:extLst xmlns:c16r2="http://schemas.microsoft.com/office/drawing/2015/06/chart">
            <c:ext xmlns:c16="http://schemas.microsoft.com/office/drawing/2014/chart" uri="{C3380CC4-5D6E-409C-BE32-E72D297353CC}">
              <c16:uniqueId val="{00000000-6977-4DB7-A845-E9D19141EA92}"/>
            </c:ext>
          </c:extLst>
        </c:ser>
        <c:ser>
          <c:idx val="1"/>
          <c:order val="1"/>
          <c:tx>
            <c:strRef>
              <c:f>Tabelle1!$C$1</c:f>
              <c:strCache>
                <c:ptCount val="1"/>
                <c:pt idx="0">
                  <c:v>Science score _NS</c:v>
                </c:pt>
              </c:strCache>
            </c:strRef>
          </c:tx>
          <c:spPr>
            <a:solidFill>
              <a:schemeClr val="tx2">
                <a:lumMod val="40000"/>
                <a:lumOff val="60000"/>
              </a:schemeClr>
            </a:solidFill>
            <a:ln>
              <a:noFill/>
            </a:ln>
            <a:effectLst/>
          </c:spPr>
          <c:invertIfNegative val="0"/>
          <c:cat>
            <c:strRef>
              <c:f>Tabelle1!$A$2:$A$56</c:f>
              <c:strCache>
                <c:ptCount val="55"/>
                <c:pt idx="0">
                  <c:v>Norway</c:v>
                </c:pt>
                <c:pt idx="1">
                  <c:v>Netherlands</c:v>
                </c:pt>
                <c:pt idx="2">
                  <c:v>United Arab Emirates</c:v>
                </c:pt>
                <c:pt idx="3">
                  <c:v>Qatar</c:v>
                </c:pt>
                <c:pt idx="4">
                  <c:v>Denmark</c:v>
                </c:pt>
                <c:pt idx="5">
                  <c:v>Finland</c:v>
                </c:pt>
                <c:pt idx="6">
                  <c:v>Singapore</c:v>
                </c:pt>
                <c:pt idx="7">
                  <c:v>Australia</c:v>
                </c:pt>
                <c:pt idx="8">
                  <c:v>Sweden</c:v>
                </c:pt>
                <c:pt idx="9">
                  <c:v>United Kingdom</c:v>
                </c:pt>
                <c:pt idx="10">
                  <c:v>Iceland</c:v>
                </c:pt>
                <c:pt idx="11">
                  <c:v>Germany</c:v>
                </c:pt>
                <c:pt idx="12">
                  <c:v>Bulgaria</c:v>
                </c:pt>
                <c:pt idx="13">
                  <c:v>Portugal</c:v>
                </c:pt>
                <c:pt idx="14">
                  <c:v>Latvia</c:v>
                </c:pt>
                <c:pt idx="15">
                  <c:v>Israel</c:v>
                </c:pt>
                <c:pt idx="16">
                  <c:v>Brazil</c:v>
                </c:pt>
                <c:pt idx="17">
                  <c:v>Russia</c:v>
                </c:pt>
                <c:pt idx="18">
                  <c:v>B-S-J-G (China)</c:v>
                </c:pt>
                <c:pt idx="19">
                  <c:v>Hong Kong (China)</c:v>
                </c:pt>
                <c:pt idx="20">
                  <c:v>Chile</c:v>
                </c:pt>
                <c:pt idx="21">
                  <c:v>Canada</c:v>
                </c:pt>
                <c:pt idx="22">
                  <c:v>Turkey</c:v>
                </c:pt>
                <c:pt idx="23">
                  <c:v>OECD average</c:v>
                </c:pt>
                <c:pt idx="24">
                  <c:v>Czech Republic</c:v>
                </c:pt>
                <c:pt idx="25">
                  <c:v>Ireland</c:v>
                </c:pt>
                <c:pt idx="26">
                  <c:v>Colombia</c:v>
                </c:pt>
                <c:pt idx="27">
                  <c:v>Poland</c:v>
                </c:pt>
                <c:pt idx="28">
                  <c:v>New Zealand</c:v>
                </c:pt>
                <c:pt idx="29">
                  <c:v>Macao (China)</c:v>
                </c:pt>
                <c:pt idx="30">
                  <c:v>Estonia</c:v>
                </c:pt>
                <c:pt idx="31">
                  <c:v>Lithuania</c:v>
                </c:pt>
                <c:pt idx="32">
                  <c:v>Switzerland</c:v>
                </c:pt>
                <c:pt idx="33">
                  <c:v>Thailand</c:v>
                </c:pt>
                <c:pt idx="34">
                  <c:v>Dominican Republic</c:v>
                </c:pt>
                <c:pt idx="35">
                  <c:v>Slovak Republic</c:v>
                </c:pt>
                <c:pt idx="36">
                  <c:v>Uruguay</c:v>
                </c:pt>
                <c:pt idx="37">
                  <c:v>United States</c:v>
                </c:pt>
                <c:pt idx="38">
                  <c:v>Costa Rica</c:v>
                </c:pt>
                <c:pt idx="39">
                  <c:v>Korea</c:v>
                </c:pt>
                <c:pt idx="40">
                  <c:v>Greece</c:v>
                </c:pt>
                <c:pt idx="41">
                  <c:v>Montenegro</c:v>
                </c:pt>
                <c:pt idx="42">
                  <c:v>Hungary</c:v>
                </c:pt>
                <c:pt idx="43">
                  <c:v>Mexico</c:v>
                </c:pt>
                <c:pt idx="44">
                  <c:v>Croatia</c:v>
                </c:pt>
                <c:pt idx="45">
                  <c:v>Italy</c:v>
                </c:pt>
                <c:pt idx="46">
                  <c:v>France</c:v>
                </c:pt>
                <c:pt idx="47">
                  <c:v>Spain</c:v>
                </c:pt>
                <c:pt idx="48">
                  <c:v>Belgium</c:v>
                </c:pt>
                <c:pt idx="49">
                  <c:v>Tunisia</c:v>
                </c:pt>
                <c:pt idx="50">
                  <c:v>Luxembourg</c:v>
                </c:pt>
                <c:pt idx="51">
                  <c:v>Peru</c:v>
                </c:pt>
                <c:pt idx="52">
                  <c:v>Japan</c:v>
                </c:pt>
                <c:pt idx="53">
                  <c:v>Austria</c:v>
                </c:pt>
                <c:pt idx="54">
                  <c:v>Chinese Taipei</c:v>
                </c:pt>
              </c:strCache>
            </c:strRef>
          </c:cat>
          <c:val>
            <c:numRef>
              <c:f>Tabelle1!$C$2:$C$56</c:f>
              <c:numCache>
                <c:formatCode>General</c:formatCode>
                <c:ptCount val="55"/>
                <c:pt idx="47" formatCode="0.00">
                  <c:v>2.0408032647227361</c:v>
                </c:pt>
                <c:pt idx="48" formatCode="0.00">
                  <c:v>1.3846963699374126</c:v>
                </c:pt>
                <c:pt idx="49" formatCode="0.00">
                  <c:v>1.2058092738319197</c:v>
                </c:pt>
                <c:pt idx="50" formatCode="0.00">
                  <c:v>0.67276504074857124</c:v>
                </c:pt>
                <c:pt idx="51" formatCode="0.00">
                  <c:v>0.43303224391463213</c:v>
                </c:pt>
                <c:pt idx="52" formatCode="0.00">
                  <c:v>0.14039487452562269</c:v>
                </c:pt>
                <c:pt idx="53" formatCode="0.00">
                  <c:v>7.9498806278814227E-2</c:v>
                </c:pt>
                <c:pt idx="54" formatCode="0.00">
                  <c:v>-0.85528378040181297</c:v>
                </c:pt>
              </c:numCache>
            </c:numRef>
          </c:val>
          <c:extLst xmlns:c16r2="http://schemas.microsoft.com/office/drawing/2015/06/chart">
            <c:ext xmlns:c16="http://schemas.microsoft.com/office/drawing/2014/chart" uri="{C3380CC4-5D6E-409C-BE32-E72D297353CC}">
              <c16:uniqueId val="{00000001-6977-4DB7-A845-E9D19141EA92}"/>
            </c:ext>
          </c:extLst>
        </c:ser>
        <c:dLbls>
          <c:showLegendKey val="0"/>
          <c:showVal val="0"/>
          <c:showCatName val="0"/>
          <c:showSerName val="0"/>
          <c:showPercent val="0"/>
          <c:showBubbleSize val="0"/>
        </c:dLbls>
        <c:gapWidth val="60"/>
        <c:overlap val="100"/>
        <c:axId val="145081088"/>
        <c:axId val="145074816"/>
      </c:barChart>
      <c:valAx>
        <c:axId val="145074816"/>
        <c:scaling>
          <c:orientation val="minMax"/>
        </c:scaling>
        <c:delete val="0"/>
        <c:axPos val="r"/>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000" b="0" i="0" u="none" strike="noStrike" kern="1200" baseline="0">
                    <a:solidFill>
                      <a:schemeClr val="tx1"/>
                    </a:solidFill>
                    <a:latin typeface="HelveticaNeueLT Std"/>
                    <a:ea typeface="+mn-ea"/>
                    <a:cs typeface="+mn-cs"/>
                  </a:defRPr>
                </a:pPr>
                <a:r>
                  <a:rPr lang="de-DE" dirty="0"/>
                  <a:t>Score-point</a:t>
                </a:r>
                <a:r>
                  <a:rPr lang="de-DE" baseline="0" dirty="0"/>
                  <a:t> </a:t>
                </a:r>
                <a:r>
                  <a:rPr lang="de-DE" dirty="0" err="1"/>
                  <a:t>difference</a:t>
                </a:r>
                <a:endParaRPr lang="de-DE" dirty="0"/>
              </a:p>
            </c:rich>
          </c:tx>
          <c:layout>
            <c:manualLayout>
              <c:xMode val="edge"/>
              <c:yMode val="edge"/>
              <c:x val="3.6275587909054955E-3"/>
              <c:y val="4.6208496654804088E-2"/>
            </c:manualLayout>
          </c:layout>
          <c:overlay val="0"/>
          <c:spPr>
            <a:noFill/>
            <a:ln>
              <a:noFill/>
            </a:ln>
            <a:effectLst/>
          </c:spPr>
        </c:title>
        <c:numFmt formatCode="0" sourceLinked="0"/>
        <c:majorTickMark val="out"/>
        <c:minorTickMark val="none"/>
        <c:tickLblPos val="low"/>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HelveticaNeueLT Std"/>
                <a:ea typeface="+mn-ea"/>
                <a:cs typeface="+mn-cs"/>
              </a:defRPr>
            </a:pPr>
            <a:endParaRPr lang="en-US"/>
          </a:p>
        </c:txPr>
        <c:crossAx val="145081088"/>
        <c:crosses val="max"/>
        <c:crossBetween val="between"/>
      </c:valAx>
      <c:catAx>
        <c:axId val="145081088"/>
        <c:scaling>
          <c:orientation val="minMax"/>
        </c:scaling>
        <c:delete val="0"/>
        <c:axPos val="b"/>
        <c:numFmt formatCode="#,##0" sourceLinked="0"/>
        <c:majorTickMark val="none"/>
        <c:minorTickMark val="none"/>
        <c:tickLblPos val="low"/>
        <c:spPr>
          <a:noFill/>
          <a:ln w="15875" cap="flat" cmpd="sng" algn="ctr">
            <a:solidFill>
              <a:schemeClr val="tx1"/>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HelveticaNeueLT Std"/>
                <a:ea typeface="+mn-ea"/>
                <a:cs typeface="+mn-cs"/>
              </a:defRPr>
            </a:pPr>
            <a:endParaRPr lang="en-US"/>
          </a:p>
        </c:txPr>
        <c:crossAx val="145074816"/>
        <c:crosses val="autoZero"/>
        <c:auto val="1"/>
        <c:lblAlgn val="ctr"/>
        <c:lblOffset val="100"/>
        <c:tickLblSkip val="1"/>
        <c:noMultiLvlLbl val="0"/>
      </c:catAx>
      <c:spPr>
        <a:noFill/>
        <a:ln>
          <a:solidFill>
            <a:srgbClr val="0077A0"/>
          </a:solidFill>
        </a:ln>
        <a:effectLst/>
      </c:spPr>
    </c:plotArea>
    <c:legend>
      <c:legendPos val="t"/>
      <c:legendEntry>
        <c:idx val="1"/>
        <c:delete val="1"/>
      </c:legendEntry>
      <c:layout>
        <c:manualLayout>
          <c:xMode val="edge"/>
          <c:yMode val="edge"/>
          <c:x val="0.22624296418872097"/>
          <c:y val="1.6489030899405226E-2"/>
          <c:w val="0.54542629115996077"/>
          <c:h val="5.627121988966631E-2"/>
        </c:manualLayout>
      </c:layout>
      <c:overlay val="0"/>
      <c:spPr>
        <a:noFill/>
        <a:ln>
          <a:noFill/>
        </a:ln>
        <a:effectLst/>
      </c:spPr>
      <c:txPr>
        <a:bodyPr rot="0" spcFirstLastPara="1" vertOverflow="ellipsis" vert="horz" wrap="square" anchor="ctr" anchorCtr="1"/>
        <a:lstStyle/>
        <a:p>
          <a:pPr>
            <a:defRPr sz="1000" b="0" i="0" u="none" strike="noStrike" kern="1200" baseline="0">
              <a:solidFill>
                <a:schemeClr val="tx1"/>
              </a:solidFill>
              <a:latin typeface="HelveticaNeueLT Std"/>
              <a:ea typeface="+mn-ea"/>
              <a:cs typeface="+mn-cs"/>
            </a:defRPr>
          </a:pPr>
          <a:endParaRPr lang="en-US"/>
        </a:p>
      </c:txPr>
    </c:legend>
    <c:plotVisOnly val="1"/>
    <c:dispBlanksAs val="gap"/>
    <c:showDLblsOverMax val="0"/>
  </c:chart>
  <c:spPr>
    <a:noFill/>
    <a:ln>
      <a:noFill/>
    </a:ln>
    <a:effectLst/>
  </c:spPr>
  <c:txPr>
    <a:bodyPr/>
    <a:lstStyle/>
    <a:p>
      <a:pPr>
        <a:defRPr sz="1000">
          <a:solidFill>
            <a:schemeClr val="tx1"/>
          </a:solidFill>
          <a:latin typeface="HelveticaNeueLT Std"/>
        </a:defRPr>
      </a:pPr>
      <a:endParaRPr lang="en-US"/>
    </a:p>
  </c:txPr>
  <c:externalData r:id="rId1">
    <c:autoUpdate val="0"/>
  </c:externalData>
</c:chartSpace>
</file>

<file path=ppt/charts/chart18.xml><?xml version="1.0" encoding="utf-8"?>
<c:chartSpace xmlns:c="http://schemas.openxmlformats.org/drawingml/2006/chart" xmlns:a="http://schemas.openxmlformats.org/drawingml/2006/main" xmlns:r="http://schemas.openxmlformats.org/officeDocument/2006/relationships">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0209783001900116"/>
          <c:y val="0.11752471459096928"/>
          <c:w val="0.72602282125118933"/>
          <c:h val="0.48017472808051465"/>
        </c:manualLayout>
      </c:layout>
      <c:barChart>
        <c:barDir val="col"/>
        <c:grouping val="stacked"/>
        <c:varyColors val="0"/>
        <c:ser>
          <c:idx val="0"/>
          <c:order val="0"/>
          <c:tx>
            <c:strRef>
              <c:f>Tabelle1!$B$1</c:f>
              <c:strCache>
                <c:ptCount val="1"/>
                <c:pt idx="0">
                  <c:v>After accounting for students' and schools' socio-economic profile </c:v>
                </c:pt>
              </c:strCache>
            </c:strRef>
          </c:tx>
          <c:spPr>
            <a:solidFill>
              <a:srgbClr val="005681"/>
            </a:solidFill>
            <a:ln>
              <a:noFill/>
            </a:ln>
            <a:effectLst/>
          </c:spPr>
          <c:invertIfNegative val="0"/>
          <c:cat>
            <c:strRef>
              <c:f>Tabelle1!$A$2:$A$10</c:f>
              <c:strCache>
                <c:ptCount val="9"/>
                <c:pt idx="0">
                  <c:v>The teacher explains how a science idea can be applied to a number of different phenomena</c:v>
                </c:pt>
                <c:pt idx="1">
                  <c:v>The teacher clearly explains the relevance of science concepts to our lives</c:v>
                </c:pt>
                <c:pt idx="2">
                  <c:v>Students are given opportunities to explain their ideas</c:v>
                </c:pt>
                <c:pt idx="3">
                  <c:v>Students are asked to draw conclusions from an experiment they have conducted</c:v>
                </c:pt>
                <c:pt idx="4">
                  <c:v>Students are required to argue about science questions</c:v>
                </c:pt>
                <c:pt idx="5">
                  <c:v>There is a class debate about investigations</c:v>
                </c:pt>
                <c:pt idx="6">
                  <c:v>Students spend time in the laboratory doing practical experiments</c:v>
                </c:pt>
                <c:pt idx="7">
                  <c:v>Students are asked to do an investigation to test ideas</c:v>
                </c:pt>
                <c:pt idx="8">
                  <c:v>Students are allowed to design their own experiments</c:v>
                </c:pt>
              </c:strCache>
            </c:strRef>
          </c:cat>
          <c:val>
            <c:numRef>
              <c:f>Tabelle1!$B$2:$B$10</c:f>
              <c:numCache>
                <c:formatCode>General</c:formatCode>
                <c:ptCount val="9"/>
                <c:pt idx="0">
                  <c:v>13.63036144015487</c:v>
                </c:pt>
                <c:pt idx="1">
                  <c:v>2.8544842019418928</c:v>
                </c:pt>
                <c:pt idx="2">
                  <c:v>2.5978887070213559</c:v>
                </c:pt>
                <c:pt idx="3">
                  <c:v>-5.1993592841015168</c:v>
                </c:pt>
                <c:pt idx="4">
                  <c:v>-16.895552027700919</c:v>
                </c:pt>
                <c:pt idx="5">
                  <c:v>-24.899663029341351</c:v>
                </c:pt>
                <c:pt idx="6">
                  <c:v>-27.039983552398571</c:v>
                </c:pt>
                <c:pt idx="7">
                  <c:v>-27.547819322295311</c:v>
                </c:pt>
                <c:pt idx="8">
                  <c:v>-45.052532199538668</c:v>
                </c:pt>
              </c:numCache>
            </c:numRef>
          </c:val>
          <c:extLst xmlns:c16r2="http://schemas.microsoft.com/office/drawing/2015/06/chart">
            <c:ext xmlns:c16="http://schemas.microsoft.com/office/drawing/2014/chart" uri="{C3380CC4-5D6E-409C-BE32-E72D297353CC}">
              <c16:uniqueId val="{00000000-24B3-4A71-B9C3-3E2134996DF2}"/>
            </c:ext>
          </c:extLst>
        </c:ser>
        <c:dLbls>
          <c:showLegendKey val="0"/>
          <c:showVal val="0"/>
          <c:showCatName val="0"/>
          <c:showSerName val="0"/>
          <c:showPercent val="0"/>
          <c:showBubbleSize val="0"/>
        </c:dLbls>
        <c:gapWidth val="100"/>
        <c:overlap val="100"/>
        <c:axId val="145273984"/>
        <c:axId val="145275904"/>
      </c:barChart>
      <c:lineChart>
        <c:grouping val="standard"/>
        <c:varyColors val="0"/>
        <c:ser>
          <c:idx val="2"/>
          <c:order val="1"/>
          <c:tx>
            <c:strRef>
              <c:f>Tabelle1!$C$1</c:f>
              <c:strCache>
                <c:ptCount val="1"/>
                <c:pt idx="0">
                  <c:v>Before accounting for students' and schools' socio-economic profile</c:v>
                </c:pt>
              </c:strCache>
            </c:strRef>
          </c:tx>
          <c:spPr>
            <a:ln w="28575" cap="rnd">
              <a:noFill/>
              <a:round/>
            </a:ln>
            <a:effectLst/>
          </c:spPr>
          <c:marker>
            <c:symbol val="diamond"/>
            <c:size val="7"/>
            <c:spPr>
              <a:solidFill>
                <a:schemeClr val="tx1"/>
              </a:solidFill>
              <a:ln w="9525">
                <a:noFill/>
              </a:ln>
              <a:effectLst/>
            </c:spPr>
          </c:marker>
          <c:cat>
            <c:strRef>
              <c:f>Tabelle1!$A$2:$A$10</c:f>
              <c:strCache>
                <c:ptCount val="9"/>
                <c:pt idx="0">
                  <c:v>The teacher explains how a science idea can be applied to a number of different phenomena</c:v>
                </c:pt>
                <c:pt idx="1">
                  <c:v>The teacher clearly explains the relevance of science concepts to our lives</c:v>
                </c:pt>
                <c:pt idx="2">
                  <c:v>Students are given opportunities to explain their ideas</c:v>
                </c:pt>
                <c:pt idx="3">
                  <c:v>Students are asked to draw conclusions from an experiment they have conducted</c:v>
                </c:pt>
                <c:pt idx="4">
                  <c:v>Students are required to argue about science questions</c:v>
                </c:pt>
                <c:pt idx="5">
                  <c:v>There is a class debate about investigations</c:v>
                </c:pt>
                <c:pt idx="6">
                  <c:v>Students spend time in the laboratory doing practical experiments</c:v>
                </c:pt>
                <c:pt idx="7">
                  <c:v>Students are asked to do an investigation to test ideas</c:v>
                </c:pt>
                <c:pt idx="8">
                  <c:v>Students are allowed to design their own experiments</c:v>
                </c:pt>
              </c:strCache>
            </c:strRef>
          </c:cat>
          <c:val>
            <c:numRef>
              <c:f>Tabelle1!$C$2:$C$10</c:f>
              <c:numCache>
                <c:formatCode>General</c:formatCode>
                <c:ptCount val="9"/>
                <c:pt idx="0">
                  <c:v>18.783825215068671</c:v>
                </c:pt>
                <c:pt idx="1">
                  <c:v>1.9504060608273039</c:v>
                </c:pt>
                <c:pt idx="2">
                  <c:v>4.0800671646438493</c:v>
                </c:pt>
                <c:pt idx="3">
                  <c:v>-2.5278186736533539</c:v>
                </c:pt>
                <c:pt idx="4">
                  <c:v>-19.155678182875551</c:v>
                </c:pt>
                <c:pt idx="5">
                  <c:v>-29.965527810468249</c:v>
                </c:pt>
                <c:pt idx="6">
                  <c:v>-30.062366385119951</c:v>
                </c:pt>
                <c:pt idx="7">
                  <c:v>-32.924332363123867</c:v>
                </c:pt>
                <c:pt idx="8">
                  <c:v>-55.083915238830549</c:v>
                </c:pt>
              </c:numCache>
            </c:numRef>
          </c:val>
          <c:smooth val="0"/>
          <c:extLst xmlns:c16r2="http://schemas.microsoft.com/office/drawing/2015/06/chart">
            <c:ext xmlns:c16="http://schemas.microsoft.com/office/drawing/2014/chart" uri="{C3380CC4-5D6E-409C-BE32-E72D297353CC}">
              <c16:uniqueId val="{00000000-05B4-4D1E-A70A-48CFE75349B3}"/>
            </c:ext>
          </c:extLst>
        </c:ser>
        <c:dLbls>
          <c:showLegendKey val="0"/>
          <c:showVal val="0"/>
          <c:showCatName val="0"/>
          <c:showSerName val="0"/>
          <c:showPercent val="0"/>
          <c:showBubbleSize val="0"/>
        </c:dLbls>
        <c:marker val="1"/>
        <c:smooth val="0"/>
        <c:axId val="145273984"/>
        <c:axId val="145275904"/>
      </c:lineChart>
      <c:catAx>
        <c:axId val="145273984"/>
        <c:scaling>
          <c:orientation val="minMax"/>
        </c:scaling>
        <c:delete val="0"/>
        <c:axPos val="b"/>
        <c:numFmt formatCode="General" sourceLinked="1"/>
        <c:majorTickMark val="none"/>
        <c:minorTickMark val="none"/>
        <c:tickLblPos val="low"/>
        <c:spPr>
          <a:noFill/>
          <a:ln w="9525" cap="flat" cmpd="sng" algn="ctr">
            <a:solidFill>
              <a:schemeClr val="tx1">
                <a:lumMod val="15000"/>
                <a:lumOff val="85000"/>
              </a:schemeClr>
            </a:solidFill>
            <a:round/>
          </a:ln>
          <a:effectLst/>
        </c:spPr>
        <c:txPr>
          <a:bodyPr rot="-5400000" spcFirstLastPara="1" vertOverflow="ellipsis" vert="horz" wrap="square" anchor="b" anchorCtr="0"/>
          <a:lstStyle/>
          <a:p>
            <a:pPr>
              <a:defRPr sz="900" b="0" i="0" u="none" strike="noStrike" kern="1200" baseline="0">
                <a:solidFill>
                  <a:schemeClr val="tx1"/>
                </a:solidFill>
                <a:latin typeface="HelveticaNeueLT Std"/>
                <a:ea typeface="+mn-ea"/>
                <a:cs typeface="+mn-cs"/>
              </a:defRPr>
            </a:pPr>
            <a:endParaRPr lang="en-US"/>
          </a:p>
        </c:txPr>
        <c:crossAx val="145275904"/>
        <c:crosses val="autoZero"/>
        <c:auto val="1"/>
        <c:lblAlgn val="ctr"/>
        <c:lblOffset val="100"/>
        <c:tickLblSkip val="1"/>
        <c:noMultiLvlLbl val="0"/>
      </c:catAx>
      <c:valAx>
        <c:axId val="145275904"/>
        <c:scaling>
          <c:orientation val="minMax"/>
          <c:max val="25"/>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000" b="0" i="0" u="none" strike="noStrike" kern="1200" baseline="0">
                    <a:solidFill>
                      <a:schemeClr val="tx1"/>
                    </a:solidFill>
                    <a:latin typeface="HelveticaNeueLT Std"/>
                    <a:ea typeface="+mn-ea"/>
                    <a:cs typeface="+mn-cs"/>
                  </a:defRPr>
                </a:pPr>
                <a:r>
                  <a:rPr lang="de-DE" b="0" dirty="0"/>
                  <a:t>Score-point </a:t>
                </a:r>
                <a:r>
                  <a:rPr lang="de-DE" b="0" dirty="0" err="1" smtClean="0"/>
                  <a:t>difference</a:t>
                </a:r>
                <a:endParaRPr lang="de-DE" b="0" dirty="0"/>
              </a:p>
            </c:rich>
          </c:tx>
          <c:layout>
            <c:manualLayout>
              <c:xMode val="edge"/>
              <c:yMode val="edge"/>
              <c:x val="3.0959480018548695E-2"/>
              <c:y val="0.10119567779059267"/>
            </c:manualLayout>
          </c:layout>
          <c:overlay val="0"/>
          <c:spPr>
            <a:noFill/>
            <a:ln>
              <a:noFill/>
            </a:ln>
            <a:effectLst/>
          </c:spPr>
        </c:title>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HelveticaNeueLT Std"/>
                <a:ea typeface="+mn-ea"/>
                <a:cs typeface="+mn-cs"/>
              </a:defRPr>
            </a:pPr>
            <a:endParaRPr lang="en-US"/>
          </a:p>
        </c:txPr>
        <c:crossAx val="145273984"/>
        <c:crosses val="autoZero"/>
        <c:crossBetween val="between"/>
        <c:majorUnit val="15"/>
      </c:valAx>
      <c:spPr>
        <a:noFill/>
        <a:ln>
          <a:solidFill>
            <a:srgbClr val="005681"/>
          </a:solidFill>
        </a:ln>
        <a:effectLst/>
      </c:spPr>
    </c:plotArea>
    <c:legend>
      <c:legendPos val="t"/>
      <c:layout>
        <c:manualLayout>
          <c:xMode val="edge"/>
          <c:yMode val="edge"/>
          <c:x val="0.83066977253570418"/>
          <c:y val="7.5358088444229712E-2"/>
          <c:w val="0.15298678350313866"/>
          <c:h val="0.44315541494969884"/>
        </c:manualLayout>
      </c:layout>
      <c:overlay val="0"/>
      <c:spPr>
        <a:noFill/>
        <a:ln>
          <a:noFill/>
        </a:ln>
        <a:effectLst/>
      </c:spPr>
      <c:txPr>
        <a:bodyPr rot="0" spcFirstLastPara="1" vertOverflow="ellipsis" vert="horz" wrap="square" anchor="ctr" anchorCtr="1"/>
        <a:lstStyle/>
        <a:p>
          <a:pPr>
            <a:defRPr sz="1000" b="0" i="0" u="none" strike="noStrike" kern="1200" baseline="0">
              <a:solidFill>
                <a:schemeClr val="tx1"/>
              </a:solidFill>
              <a:latin typeface="HelveticaNeueLT Std"/>
              <a:ea typeface="+mn-ea"/>
              <a:cs typeface="+mn-cs"/>
            </a:defRPr>
          </a:pPr>
          <a:endParaRPr lang="en-US"/>
        </a:p>
      </c:txPr>
    </c:legend>
    <c:plotVisOnly val="1"/>
    <c:dispBlanksAs val="gap"/>
    <c:showDLblsOverMax val="0"/>
  </c:chart>
  <c:spPr>
    <a:noFill/>
    <a:ln>
      <a:noFill/>
    </a:ln>
    <a:effectLst/>
  </c:spPr>
  <c:txPr>
    <a:bodyPr/>
    <a:lstStyle/>
    <a:p>
      <a:pPr>
        <a:defRPr sz="1000">
          <a:solidFill>
            <a:schemeClr val="tx1"/>
          </a:solidFill>
          <a:latin typeface="HelveticaNeueLT Std"/>
        </a:defRPr>
      </a:pPr>
      <a:endParaRPr lang="en-US"/>
    </a:p>
  </c:txPr>
  <c:externalData r:id="rId1">
    <c:autoUpdate val="0"/>
  </c:externalData>
  <c:userShapes r:id="rId2"/>
</c:chartSpace>
</file>

<file path=ppt/charts/chart19.xml><?xml version="1.0" encoding="utf-8"?>
<c:chartSpace xmlns:c="http://schemas.openxmlformats.org/drawingml/2006/chart" xmlns:a="http://schemas.openxmlformats.org/drawingml/2006/main" xmlns:r="http://schemas.openxmlformats.org/officeDocument/2006/relationships">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1079328886638815E-2"/>
          <c:y val="9.187869785993151E-2"/>
          <c:w val="0.8884631953352885"/>
          <c:h val="0.55516801283807382"/>
        </c:manualLayout>
      </c:layout>
      <c:barChart>
        <c:barDir val="col"/>
        <c:grouping val="clustered"/>
        <c:varyColors val="0"/>
        <c:ser>
          <c:idx val="2"/>
          <c:order val="2"/>
          <c:tx>
            <c:strRef>
              <c:f>Tabelle1!$D$1</c:f>
              <c:strCache>
                <c:ptCount val="1"/>
                <c:pt idx="0">
                  <c:v>PISA 2015</c:v>
                </c:pt>
              </c:strCache>
            </c:strRef>
          </c:tx>
          <c:spPr>
            <a:solidFill>
              <a:srgbClr val="005681"/>
            </a:solidFill>
            <a:ln>
              <a:noFill/>
            </a:ln>
            <a:effectLst/>
          </c:spPr>
          <c:invertIfNegative val="0"/>
          <c:cat>
            <c:strRef>
              <c:f>Tabelle1!$A$2:$A$55</c:f>
              <c:strCache>
                <c:ptCount val="54"/>
                <c:pt idx="0">
                  <c:v>Montenegro</c:v>
                </c:pt>
                <c:pt idx="1">
                  <c:v>Italy</c:v>
                </c:pt>
                <c:pt idx="2">
                  <c:v>Uruguay</c:v>
                </c:pt>
                <c:pt idx="3">
                  <c:v>Slovak Republic</c:v>
                </c:pt>
                <c:pt idx="4">
                  <c:v>Brazil</c:v>
                </c:pt>
                <c:pt idx="5">
                  <c:v>Turkey</c:v>
                </c:pt>
                <c:pt idx="6">
                  <c:v>Bulgaria</c:v>
                </c:pt>
                <c:pt idx="7">
                  <c:v>Colombia</c:v>
                </c:pt>
                <c:pt idx="8">
                  <c:v>Qatar</c:v>
                </c:pt>
                <c:pt idx="9">
                  <c:v>Peru</c:v>
                </c:pt>
                <c:pt idx="10">
                  <c:v>Costa Rica</c:v>
                </c:pt>
                <c:pt idx="11">
                  <c:v>United States</c:v>
                </c:pt>
                <c:pt idx="12">
                  <c:v>Finland</c:v>
                </c:pt>
                <c:pt idx="13">
                  <c:v>Israel</c:v>
                </c:pt>
                <c:pt idx="14">
                  <c:v>Thailand</c:v>
                </c:pt>
                <c:pt idx="15">
                  <c:v>Tunisia</c:v>
                </c:pt>
                <c:pt idx="16">
                  <c:v>Australia</c:v>
                </c:pt>
                <c:pt idx="17">
                  <c:v>Mexico</c:v>
                </c:pt>
                <c:pt idx="18">
                  <c:v>United Kingdom</c:v>
                </c:pt>
                <c:pt idx="19">
                  <c:v>New Zealand</c:v>
                </c:pt>
                <c:pt idx="20">
                  <c:v>Latvia</c:v>
                </c:pt>
                <c:pt idx="21">
                  <c:v>Spain</c:v>
                </c:pt>
                <c:pt idx="22">
                  <c:v>Ireland</c:v>
                </c:pt>
                <c:pt idx="23">
                  <c:v>Russia</c:v>
                </c:pt>
                <c:pt idx="24">
                  <c:v>Estonia</c:v>
                </c:pt>
                <c:pt idx="25">
                  <c:v>Lithuania</c:v>
                </c:pt>
                <c:pt idx="26">
                  <c:v>United Arab Emirates</c:v>
                </c:pt>
                <c:pt idx="27">
                  <c:v>Portugal</c:v>
                </c:pt>
                <c:pt idx="28">
                  <c:v>Poland</c:v>
                </c:pt>
                <c:pt idx="29">
                  <c:v>OECD average</c:v>
                </c:pt>
                <c:pt idx="30">
                  <c:v>Greece</c:v>
                </c:pt>
                <c:pt idx="31">
                  <c:v>Canada</c:v>
                </c:pt>
                <c:pt idx="32">
                  <c:v>Denmark</c:v>
                </c:pt>
                <c:pt idx="33">
                  <c:v>Singapore</c:v>
                </c:pt>
                <c:pt idx="34">
                  <c:v>Norway</c:v>
                </c:pt>
                <c:pt idx="35">
                  <c:v>Slovenia</c:v>
                </c:pt>
                <c:pt idx="36">
                  <c:v>Croatia</c:v>
                </c:pt>
                <c:pt idx="37">
                  <c:v>Luxembourg</c:v>
                </c:pt>
                <c:pt idx="38">
                  <c:v>Austria</c:v>
                </c:pt>
                <c:pt idx="39">
                  <c:v>France</c:v>
                </c:pt>
                <c:pt idx="40">
                  <c:v>Switzerland</c:v>
                </c:pt>
                <c:pt idx="41">
                  <c:v>Chile</c:v>
                </c:pt>
                <c:pt idx="42">
                  <c:v>Sweden</c:v>
                </c:pt>
                <c:pt idx="43">
                  <c:v>Germany</c:v>
                </c:pt>
                <c:pt idx="44">
                  <c:v>Hungary</c:v>
                </c:pt>
                <c:pt idx="45">
                  <c:v>Czech Republic</c:v>
                </c:pt>
                <c:pt idx="46">
                  <c:v>Belgium</c:v>
                </c:pt>
                <c:pt idx="47">
                  <c:v>Macao (China)</c:v>
                </c:pt>
                <c:pt idx="48">
                  <c:v>Netherlands</c:v>
                </c:pt>
                <c:pt idx="49">
                  <c:v>Iceland</c:v>
                </c:pt>
                <c:pt idx="50">
                  <c:v>Hong Kong (China)</c:v>
                </c:pt>
                <c:pt idx="51">
                  <c:v>Chinese Taipei</c:v>
                </c:pt>
                <c:pt idx="52">
                  <c:v>Korea</c:v>
                </c:pt>
                <c:pt idx="53">
                  <c:v>Japan</c:v>
                </c:pt>
              </c:strCache>
            </c:strRef>
          </c:cat>
          <c:val>
            <c:numRef>
              <c:f>Tabelle1!$D$2:$D$55</c:f>
              <c:numCache>
                <c:formatCode>0.0</c:formatCode>
                <c:ptCount val="54"/>
                <c:pt idx="0">
                  <c:v>59.599333512355159</c:v>
                </c:pt>
                <c:pt idx="1">
                  <c:v>55.209574714183667</c:v>
                </c:pt>
                <c:pt idx="2">
                  <c:v>51.532141833602019</c:v>
                </c:pt>
                <c:pt idx="3">
                  <c:v>51.130858444782248</c:v>
                </c:pt>
                <c:pt idx="4">
                  <c:v>47.976289911556492</c:v>
                </c:pt>
                <c:pt idx="5">
                  <c:v>46.953772133906789</c:v>
                </c:pt>
                <c:pt idx="6">
                  <c:v>44.691907417679147</c:v>
                </c:pt>
                <c:pt idx="7">
                  <c:v>43.847516876608204</c:v>
                </c:pt>
                <c:pt idx="8">
                  <c:v>40.26147911969138</c:v>
                </c:pt>
                <c:pt idx="9">
                  <c:v>39.954466564866841</c:v>
                </c:pt>
                <c:pt idx="10">
                  <c:v>39.066754050579412</c:v>
                </c:pt>
                <c:pt idx="11">
                  <c:v>37.156577199500987</c:v>
                </c:pt>
                <c:pt idx="12">
                  <c:v>36.613450387772453</c:v>
                </c:pt>
                <c:pt idx="14">
                  <c:v>31.374349198789247</c:v>
                </c:pt>
                <c:pt idx="15">
                  <c:v>30.955596080343255</c:v>
                </c:pt>
                <c:pt idx="16">
                  <c:v>28.969478386387919</c:v>
                </c:pt>
                <c:pt idx="17">
                  <c:v>25.771046665467097</c:v>
                </c:pt>
                <c:pt idx="18">
                  <c:v>25.45862915642401</c:v>
                </c:pt>
                <c:pt idx="19">
                  <c:v>24.970128371402183</c:v>
                </c:pt>
                <c:pt idx="21">
                  <c:v>24.652858086271877</c:v>
                </c:pt>
                <c:pt idx="22">
                  <c:v>24.377150306350785</c:v>
                </c:pt>
                <c:pt idx="24">
                  <c:v>22.970302304240874</c:v>
                </c:pt>
                <c:pt idx="25">
                  <c:v>22.278855061641849</c:v>
                </c:pt>
                <c:pt idx="26">
                  <c:v>20.958515233176016</c:v>
                </c:pt>
                <c:pt idx="28">
                  <c:v>20.275356907183991</c:v>
                </c:pt>
                <c:pt idx="29">
                  <c:v>19.716994116592318</c:v>
                </c:pt>
                <c:pt idx="31">
                  <c:v>17.820139337022738</c:v>
                </c:pt>
                <c:pt idx="32">
                  <c:v>16.992026536566101</c:v>
                </c:pt>
                <c:pt idx="34">
                  <c:v>13.472991451246457</c:v>
                </c:pt>
                <c:pt idx="35">
                  <c:v>12.402196134651845</c:v>
                </c:pt>
                <c:pt idx="37">
                  <c:v>11.448149311328933</c:v>
                </c:pt>
                <c:pt idx="38">
                  <c:v>10.887075860519616</c:v>
                </c:pt>
                <c:pt idx="40">
                  <c:v>9.6406451559133188</c:v>
                </c:pt>
                <c:pt idx="41">
                  <c:v>9.3024070748859202</c:v>
                </c:pt>
                <c:pt idx="42">
                  <c:v>9.0069418291116534</c:v>
                </c:pt>
                <c:pt idx="43">
                  <c:v>8.8801195787398797</c:v>
                </c:pt>
                <c:pt idx="44">
                  <c:v>8.4126654640685246</c:v>
                </c:pt>
                <c:pt idx="45">
                  <c:v>8.0754708007481355</c:v>
                </c:pt>
                <c:pt idx="46">
                  <c:v>7.0768610530567884</c:v>
                </c:pt>
                <c:pt idx="47">
                  <c:v>6.3633264862392451</c:v>
                </c:pt>
                <c:pt idx="48">
                  <c:v>5.3296331089369318</c:v>
                </c:pt>
                <c:pt idx="49">
                  <c:v>4.484601533770018</c:v>
                </c:pt>
                <c:pt idx="51">
                  <c:v>3.1789855801187343</c:v>
                </c:pt>
              </c:numCache>
            </c:numRef>
          </c:val>
          <c:extLst xmlns:c16r2="http://schemas.microsoft.com/office/drawing/2015/06/chart">
            <c:ext xmlns:c16="http://schemas.microsoft.com/office/drawing/2014/chart" uri="{C3380CC4-5D6E-409C-BE32-E72D297353CC}">
              <c16:uniqueId val="{00000002-6977-4DB7-A845-E9D19141EA92}"/>
            </c:ext>
          </c:extLst>
        </c:ser>
        <c:ser>
          <c:idx val="3"/>
          <c:order val="3"/>
          <c:tx>
            <c:strRef>
              <c:f>Tabelle1!$E$1</c:f>
              <c:strCache>
                <c:ptCount val="1"/>
                <c:pt idx="0">
                  <c:v>PISA 2015_NS</c:v>
                </c:pt>
              </c:strCache>
            </c:strRef>
          </c:tx>
          <c:spPr>
            <a:solidFill>
              <a:schemeClr val="accent1">
                <a:lumMod val="40000"/>
                <a:lumOff val="60000"/>
              </a:schemeClr>
            </a:solidFill>
            <a:ln w="25400">
              <a:noFill/>
            </a:ln>
            <a:effectLst/>
          </c:spPr>
          <c:invertIfNegative val="0"/>
          <c:cat>
            <c:strRef>
              <c:f>Tabelle1!$A$2:$A$55</c:f>
              <c:strCache>
                <c:ptCount val="54"/>
                <c:pt idx="0">
                  <c:v>Montenegro</c:v>
                </c:pt>
                <c:pt idx="1">
                  <c:v>Italy</c:v>
                </c:pt>
                <c:pt idx="2">
                  <c:v>Uruguay</c:v>
                </c:pt>
                <c:pt idx="3">
                  <c:v>Slovak Republic</c:v>
                </c:pt>
                <c:pt idx="4">
                  <c:v>Brazil</c:v>
                </c:pt>
                <c:pt idx="5">
                  <c:v>Turkey</c:v>
                </c:pt>
                <c:pt idx="6">
                  <c:v>Bulgaria</c:v>
                </c:pt>
                <c:pt idx="7">
                  <c:v>Colombia</c:v>
                </c:pt>
                <c:pt idx="8">
                  <c:v>Qatar</c:v>
                </c:pt>
                <c:pt idx="9">
                  <c:v>Peru</c:v>
                </c:pt>
                <c:pt idx="10">
                  <c:v>Costa Rica</c:v>
                </c:pt>
                <c:pt idx="11">
                  <c:v>United States</c:v>
                </c:pt>
                <c:pt idx="12">
                  <c:v>Finland</c:v>
                </c:pt>
                <c:pt idx="13">
                  <c:v>Israel</c:v>
                </c:pt>
                <c:pt idx="14">
                  <c:v>Thailand</c:v>
                </c:pt>
                <c:pt idx="15">
                  <c:v>Tunisia</c:v>
                </c:pt>
                <c:pt idx="16">
                  <c:v>Australia</c:v>
                </c:pt>
                <c:pt idx="17">
                  <c:v>Mexico</c:v>
                </c:pt>
                <c:pt idx="18">
                  <c:v>United Kingdom</c:v>
                </c:pt>
                <c:pt idx="19">
                  <c:v>New Zealand</c:v>
                </c:pt>
                <c:pt idx="20">
                  <c:v>Latvia</c:v>
                </c:pt>
                <c:pt idx="21">
                  <c:v>Spain</c:v>
                </c:pt>
                <c:pt idx="22">
                  <c:v>Ireland</c:v>
                </c:pt>
                <c:pt idx="23">
                  <c:v>Russia</c:v>
                </c:pt>
                <c:pt idx="24">
                  <c:v>Estonia</c:v>
                </c:pt>
                <c:pt idx="25">
                  <c:v>Lithuania</c:v>
                </c:pt>
                <c:pt idx="26">
                  <c:v>United Arab Emirates</c:v>
                </c:pt>
                <c:pt idx="27">
                  <c:v>Portugal</c:v>
                </c:pt>
                <c:pt idx="28">
                  <c:v>Poland</c:v>
                </c:pt>
                <c:pt idx="29">
                  <c:v>OECD average</c:v>
                </c:pt>
                <c:pt idx="30">
                  <c:v>Greece</c:v>
                </c:pt>
                <c:pt idx="31">
                  <c:v>Canada</c:v>
                </c:pt>
                <c:pt idx="32">
                  <c:v>Denmark</c:v>
                </c:pt>
                <c:pt idx="33">
                  <c:v>Singapore</c:v>
                </c:pt>
                <c:pt idx="34">
                  <c:v>Norway</c:v>
                </c:pt>
                <c:pt idx="35">
                  <c:v>Slovenia</c:v>
                </c:pt>
                <c:pt idx="36">
                  <c:v>Croatia</c:v>
                </c:pt>
                <c:pt idx="37">
                  <c:v>Luxembourg</c:v>
                </c:pt>
                <c:pt idx="38">
                  <c:v>Austria</c:v>
                </c:pt>
                <c:pt idx="39">
                  <c:v>France</c:v>
                </c:pt>
                <c:pt idx="40">
                  <c:v>Switzerland</c:v>
                </c:pt>
                <c:pt idx="41">
                  <c:v>Chile</c:v>
                </c:pt>
                <c:pt idx="42">
                  <c:v>Sweden</c:v>
                </c:pt>
                <c:pt idx="43">
                  <c:v>Germany</c:v>
                </c:pt>
                <c:pt idx="44">
                  <c:v>Hungary</c:v>
                </c:pt>
                <c:pt idx="45">
                  <c:v>Czech Republic</c:v>
                </c:pt>
                <c:pt idx="46">
                  <c:v>Belgium</c:v>
                </c:pt>
                <c:pt idx="47">
                  <c:v>Macao (China)</c:v>
                </c:pt>
                <c:pt idx="48">
                  <c:v>Netherlands</c:v>
                </c:pt>
                <c:pt idx="49">
                  <c:v>Iceland</c:v>
                </c:pt>
                <c:pt idx="50">
                  <c:v>Hong Kong (China)</c:v>
                </c:pt>
                <c:pt idx="51">
                  <c:v>Chinese Taipei</c:v>
                </c:pt>
                <c:pt idx="52">
                  <c:v>Korea</c:v>
                </c:pt>
                <c:pt idx="53">
                  <c:v>Japan</c:v>
                </c:pt>
              </c:strCache>
            </c:strRef>
          </c:cat>
          <c:val>
            <c:numRef>
              <c:f>Tabelle1!$E$2:$E$55</c:f>
              <c:numCache>
                <c:formatCode>General</c:formatCode>
                <c:ptCount val="54"/>
                <c:pt idx="13" formatCode="0.0">
                  <c:v>32.69502370057215</c:v>
                </c:pt>
                <c:pt idx="20" formatCode="0.0">
                  <c:v>24.719975571886437</c:v>
                </c:pt>
                <c:pt idx="23" formatCode="0.0">
                  <c:v>23.227996775251754</c:v>
                </c:pt>
                <c:pt idx="27" formatCode="0.0">
                  <c:v>20.813023271269614</c:v>
                </c:pt>
                <c:pt idx="30" formatCode="0.0">
                  <c:v>19.646118114719798</c:v>
                </c:pt>
                <c:pt idx="33" formatCode="0.0">
                  <c:v>14.310335854062942</c:v>
                </c:pt>
                <c:pt idx="36" formatCode="0.0">
                  <c:v>12.321077348019955</c:v>
                </c:pt>
                <c:pt idx="39" formatCode="0.0">
                  <c:v>10.849134127838965</c:v>
                </c:pt>
                <c:pt idx="50" formatCode="0.0">
                  <c:v>3.5440720686747085</c:v>
                </c:pt>
                <c:pt idx="52" formatCode="0.0">
                  <c:v>1.8645505834653591</c:v>
                </c:pt>
                <c:pt idx="53" formatCode="0.0">
                  <c:v>1.7658614165366515</c:v>
                </c:pt>
              </c:numCache>
            </c:numRef>
          </c:val>
          <c:extLst xmlns:c16r2="http://schemas.microsoft.com/office/drawing/2015/06/chart">
            <c:ext xmlns:c16="http://schemas.microsoft.com/office/drawing/2014/chart" uri="{C3380CC4-5D6E-409C-BE32-E72D297353CC}">
              <c16:uniqueId val="{00000000-826F-48CB-A44F-937339C12FB6}"/>
            </c:ext>
          </c:extLst>
        </c:ser>
        <c:dLbls>
          <c:showLegendKey val="0"/>
          <c:showVal val="0"/>
          <c:showCatName val="0"/>
          <c:showSerName val="0"/>
          <c:showPercent val="0"/>
          <c:showBubbleSize val="0"/>
        </c:dLbls>
        <c:gapWidth val="60"/>
        <c:overlap val="100"/>
        <c:axId val="145474688"/>
        <c:axId val="145476608"/>
      </c:barChart>
      <c:lineChart>
        <c:grouping val="standard"/>
        <c:varyColors val="0"/>
        <c:ser>
          <c:idx val="0"/>
          <c:order val="0"/>
          <c:tx>
            <c:strRef>
              <c:f>Tabelle1!$B$1</c:f>
              <c:strCache>
                <c:ptCount val="1"/>
                <c:pt idx="0">
                  <c:v>PISA 2012</c:v>
                </c:pt>
              </c:strCache>
            </c:strRef>
          </c:tx>
          <c:spPr>
            <a:ln w="28575" cap="rnd">
              <a:noFill/>
              <a:round/>
            </a:ln>
            <a:effectLst/>
          </c:spPr>
          <c:marker>
            <c:symbol val="diamond"/>
            <c:size val="7"/>
            <c:spPr>
              <a:solidFill>
                <a:srgbClr val="E4B921"/>
              </a:solidFill>
              <a:ln w="9525">
                <a:noFill/>
              </a:ln>
              <a:effectLst/>
            </c:spPr>
          </c:marker>
          <c:cat>
            <c:strRef>
              <c:f>Tabelle1!$A$2:$A$55</c:f>
              <c:strCache>
                <c:ptCount val="54"/>
                <c:pt idx="0">
                  <c:v>Montenegro</c:v>
                </c:pt>
                <c:pt idx="1">
                  <c:v>Italy</c:v>
                </c:pt>
                <c:pt idx="2">
                  <c:v>Uruguay</c:v>
                </c:pt>
                <c:pt idx="3">
                  <c:v>Slovak Republic</c:v>
                </c:pt>
                <c:pt idx="4">
                  <c:v>Brazil</c:v>
                </c:pt>
                <c:pt idx="5">
                  <c:v>Turkey</c:v>
                </c:pt>
                <c:pt idx="6">
                  <c:v>Bulgaria</c:v>
                </c:pt>
                <c:pt idx="7">
                  <c:v>Colombia</c:v>
                </c:pt>
                <c:pt idx="8">
                  <c:v>Qatar</c:v>
                </c:pt>
                <c:pt idx="9">
                  <c:v>Peru</c:v>
                </c:pt>
                <c:pt idx="10">
                  <c:v>Costa Rica</c:v>
                </c:pt>
                <c:pt idx="11">
                  <c:v>United States</c:v>
                </c:pt>
                <c:pt idx="12">
                  <c:v>Finland</c:v>
                </c:pt>
                <c:pt idx="13">
                  <c:v>Israel</c:v>
                </c:pt>
                <c:pt idx="14">
                  <c:v>Thailand</c:v>
                </c:pt>
                <c:pt idx="15">
                  <c:v>Tunisia</c:v>
                </c:pt>
                <c:pt idx="16">
                  <c:v>Australia</c:v>
                </c:pt>
                <c:pt idx="17">
                  <c:v>Mexico</c:v>
                </c:pt>
                <c:pt idx="18">
                  <c:v>United Kingdom</c:v>
                </c:pt>
                <c:pt idx="19">
                  <c:v>New Zealand</c:v>
                </c:pt>
                <c:pt idx="20">
                  <c:v>Latvia</c:v>
                </c:pt>
                <c:pt idx="21">
                  <c:v>Spain</c:v>
                </c:pt>
                <c:pt idx="22">
                  <c:v>Ireland</c:v>
                </c:pt>
                <c:pt idx="23">
                  <c:v>Russia</c:v>
                </c:pt>
                <c:pt idx="24">
                  <c:v>Estonia</c:v>
                </c:pt>
                <c:pt idx="25">
                  <c:v>Lithuania</c:v>
                </c:pt>
                <c:pt idx="26">
                  <c:v>United Arab Emirates</c:v>
                </c:pt>
                <c:pt idx="27">
                  <c:v>Portugal</c:v>
                </c:pt>
                <c:pt idx="28">
                  <c:v>Poland</c:v>
                </c:pt>
                <c:pt idx="29">
                  <c:v>OECD average</c:v>
                </c:pt>
                <c:pt idx="30">
                  <c:v>Greece</c:v>
                </c:pt>
                <c:pt idx="31">
                  <c:v>Canada</c:v>
                </c:pt>
                <c:pt idx="32">
                  <c:v>Denmark</c:v>
                </c:pt>
                <c:pt idx="33">
                  <c:v>Singapore</c:v>
                </c:pt>
                <c:pt idx="34">
                  <c:v>Norway</c:v>
                </c:pt>
                <c:pt idx="35">
                  <c:v>Slovenia</c:v>
                </c:pt>
                <c:pt idx="36">
                  <c:v>Croatia</c:v>
                </c:pt>
                <c:pt idx="37">
                  <c:v>Luxembourg</c:v>
                </c:pt>
                <c:pt idx="38">
                  <c:v>Austria</c:v>
                </c:pt>
                <c:pt idx="39">
                  <c:v>France</c:v>
                </c:pt>
                <c:pt idx="40">
                  <c:v>Switzerland</c:v>
                </c:pt>
                <c:pt idx="41">
                  <c:v>Chile</c:v>
                </c:pt>
                <c:pt idx="42">
                  <c:v>Sweden</c:v>
                </c:pt>
                <c:pt idx="43">
                  <c:v>Germany</c:v>
                </c:pt>
                <c:pt idx="44">
                  <c:v>Hungary</c:v>
                </c:pt>
                <c:pt idx="45">
                  <c:v>Czech Republic</c:v>
                </c:pt>
                <c:pt idx="46">
                  <c:v>Belgium</c:v>
                </c:pt>
                <c:pt idx="47">
                  <c:v>Macao (China)</c:v>
                </c:pt>
                <c:pt idx="48">
                  <c:v>Netherlands</c:v>
                </c:pt>
                <c:pt idx="49">
                  <c:v>Iceland</c:v>
                </c:pt>
                <c:pt idx="50">
                  <c:v>Hong Kong (China)</c:v>
                </c:pt>
                <c:pt idx="51">
                  <c:v>Chinese Taipei</c:v>
                </c:pt>
                <c:pt idx="52">
                  <c:v>Korea</c:v>
                </c:pt>
                <c:pt idx="53">
                  <c:v>Japan</c:v>
                </c:pt>
              </c:strCache>
            </c:strRef>
          </c:cat>
          <c:val>
            <c:numRef>
              <c:f>Tabelle1!$B$2:$B$55</c:f>
              <c:numCache>
                <c:formatCode>0.0</c:formatCode>
                <c:ptCount val="54"/>
                <c:pt idx="0">
                  <c:v>24.660779041980817</c:v>
                </c:pt>
                <c:pt idx="1">
                  <c:v>48.151601668622668</c:v>
                </c:pt>
                <c:pt idx="2">
                  <c:v>23.55495201599166</c:v>
                </c:pt>
                <c:pt idx="3">
                  <c:v>9.4247035040360316</c:v>
                </c:pt>
                <c:pt idx="4">
                  <c:v>20.34039011332105</c:v>
                </c:pt>
                <c:pt idx="5">
                  <c:v>54.239079550367649</c:v>
                </c:pt>
                <c:pt idx="6">
                  <c:v>25.153789266468763</c:v>
                </c:pt>
                <c:pt idx="7">
                  <c:v>4.4457581653002904</c:v>
                </c:pt>
                <c:pt idx="8">
                  <c:v>16.353490073342911</c:v>
                </c:pt>
                <c:pt idx="9">
                  <c:v>14.217224403606181</c:v>
                </c:pt>
                <c:pt idx="10">
                  <c:v>31.458727179433779</c:v>
                </c:pt>
                <c:pt idx="11">
                  <c:v>21.074025607738079</c:v>
                </c:pt>
                <c:pt idx="12">
                  <c:v>10.418231110794636</c:v>
                </c:pt>
                <c:pt idx="14">
                  <c:v>18.159252558648348</c:v>
                </c:pt>
                <c:pt idx="15">
                  <c:v>20.687129599040162</c:v>
                </c:pt>
                <c:pt idx="16">
                  <c:v>31.80533428871108</c:v>
                </c:pt>
                <c:pt idx="17">
                  <c:v>20.906339237749378</c:v>
                </c:pt>
                <c:pt idx="18">
                  <c:v>17.886677283597095</c:v>
                </c:pt>
                <c:pt idx="19">
                  <c:v>17.062297355832158</c:v>
                </c:pt>
                <c:pt idx="21">
                  <c:v>28.022129217200742</c:v>
                </c:pt>
                <c:pt idx="22">
                  <c:v>4.0388338070457621</c:v>
                </c:pt>
                <c:pt idx="24">
                  <c:v>15.257336150164974</c:v>
                </c:pt>
                <c:pt idx="25">
                  <c:v>19.022914167785444</c:v>
                </c:pt>
                <c:pt idx="26">
                  <c:v>39.15309357340432</c:v>
                </c:pt>
                <c:pt idx="28">
                  <c:v>15.864639803830727</c:v>
                </c:pt>
                <c:pt idx="29">
                  <c:v>14.776137741786599</c:v>
                </c:pt>
                <c:pt idx="31">
                  <c:v>22.0988269057476</c:v>
                </c:pt>
                <c:pt idx="32">
                  <c:v>9.6318873947890893</c:v>
                </c:pt>
                <c:pt idx="34">
                  <c:v>7.0924496688732006</c:v>
                </c:pt>
                <c:pt idx="35">
                  <c:v>14.151159535540188</c:v>
                </c:pt>
                <c:pt idx="37">
                  <c:v>7.0456683073229556</c:v>
                </c:pt>
                <c:pt idx="38">
                  <c:v>8.0339143794028871</c:v>
                </c:pt>
                <c:pt idx="40">
                  <c:v>4.9538172815870922</c:v>
                </c:pt>
                <c:pt idx="41">
                  <c:v>7.7279346876115653</c:v>
                </c:pt>
                <c:pt idx="42">
                  <c:v>7.1720472585175372</c:v>
                </c:pt>
                <c:pt idx="43">
                  <c:v>5.1377896145725117</c:v>
                </c:pt>
                <c:pt idx="44">
                  <c:v>6.7625151387431828</c:v>
                </c:pt>
                <c:pt idx="45">
                  <c:v>5.8533022933464451</c:v>
                </c:pt>
                <c:pt idx="46">
                  <c:v>5.5576182449297704</c:v>
                </c:pt>
                <c:pt idx="47">
                  <c:v>4.8742784543556894</c:v>
                </c:pt>
                <c:pt idx="48">
                  <c:v>2.6587718133794027</c:v>
                </c:pt>
                <c:pt idx="49">
                  <c:v>2.080179212834409</c:v>
                </c:pt>
                <c:pt idx="51">
                  <c:v>4.3359299956827471</c:v>
                </c:pt>
              </c:numCache>
            </c:numRef>
          </c:val>
          <c:smooth val="0"/>
          <c:extLst xmlns:c16r2="http://schemas.microsoft.com/office/drawing/2015/06/chart">
            <c:ext xmlns:c16="http://schemas.microsoft.com/office/drawing/2014/chart" uri="{C3380CC4-5D6E-409C-BE32-E72D297353CC}">
              <c16:uniqueId val="{00000000-6977-4DB7-A845-E9D19141EA92}"/>
            </c:ext>
          </c:extLst>
        </c:ser>
        <c:ser>
          <c:idx val="1"/>
          <c:order val="1"/>
          <c:tx>
            <c:strRef>
              <c:f>Tabelle1!$C$1</c:f>
              <c:strCache>
                <c:ptCount val="1"/>
                <c:pt idx="0">
                  <c:v>PISA 2012_NS</c:v>
                </c:pt>
              </c:strCache>
            </c:strRef>
          </c:tx>
          <c:spPr>
            <a:ln w="28575" cap="rnd">
              <a:noFill/>
              <a:round/>
            </a:ln>
            <a:effectLst/>
          </c:spPr>
          <c:marker>
            <c:symbol val="diamond"/>
            <c:size val="7"/>
            <c:spPr>
              <a:solidFill>
                <a:schemeClr val="bg1">
                  <a:lumMod val="85000"/>
                </a:schemeClr>
              </a:solidFill>
              <a:ln w="9525">
                <a:noFill/>
              </a:ln>
              <a:effectLst/>
            </c:spPr>
          </c:marker>
          <c:cat>
            <c:strRef>
              <c:f>Tabelle1!$A$2:$A$55</c:f>
              <c:strCache>
                <c:ptCount val="54"/>
                <c:pt idx="0">
                  <c:v>Montenegro</c:v>
                </c:pt>
                <c:pt idx="1">
                  <c:v>Italy</c:v>
                </c:pt>
                <c:pt idx="2">
                  <c:v>Uruguay</c:v>
                </c:pt>
                <c:pt idx="3">
                  <c:v>Slovak Republic</c:v>
                </c:pt>
                <c:pt idx="4">
                  <c:v>Brazil</c:v>
                </c:pt>
                <c:pt idx="5">
                  <c:v>Turkey</c:v>
                </c:pt>
                <c:pt idx="6">
                  <c:v>Bulgaria</c:v>
                </c:pt>
                <c:pt idx="7">
                  <c:v>Colombia</c:v>
                </c:pt>
                <c:pt idx="8">
                  <c:v>Qatar</c:v>
                </c:pt>
                <c:pt idx="9">
                  <c:v>Peru</c:v>
                </c:pt>
                <c:pt idx="10">
                  <c:v>Costa Rica</c:v>
                </c:pt>
                <c:pt idx="11">
                  <c:v>United States</c:v>
                </c:pt>
                <c:pt idx="12">
                  <c:v>Finland</c:v>
                </c:pt>
                <c:pt idx="13">
                  <c:v>Israel</c:v>
                </c:pt>
                <c:pt idx="14">
                  <c:v>Thailand</c:v>
                </c:pt>
                <c:pt idx="15">
                  <c:v>Tunisia</c:v>
                </c:pt>
                <c:pt idx="16">
                  <c:v>Australia</c:v>
                </c:pt>
                <c:pt idx="17">
                  <c:v>Mexico</c:v>
                </c:pt>
                <c:pt idx="18">
                  <c:v>United Kingdom</c:v>
                </c:pt>
                <c:pt idx="19">
                  <c:v>New Zealand</c:v>
                </c:pt>
                <c:pt idx="20">
                  <c:v>Latvia</c:v>
                </c:pt>
                <c:pt idx="21">
                  <c:v>Spain</c:v>
                </c:pt>
                <c:pt idx="22">
                  <c:v>Ireland</c:v>
                </c:pt>
                <c:pt idx="23">
                  <c:v>Russia</c:v>
                </c:pt>
                <c:pt idx="24">
                  <c:v>Estonia</c:v>
                </c:pt>
                <c:pt idx="25">
                  <c:v>Lithuania</c:v>
                </c:pt>
                <c:pt idx="26">
                  <c:v>United Arab Emirates</c:v>
                </c:pt>
                <c:pt idx="27">
                  <c:v>Portugal</c:v>
                </c:pt>
                <c:pt idx="28">
                  <c:v>Poland</c:v>
                </c:pt>
                <c:pt idx="29">
                  <c:v>OECD average</c:v>
                </c:pt>
                <c:pt idx="30">
                  <c:v>Greece</c:v>
                </c:pt>
                <c:pt idx="31">
                  <c:v>Canada</c:v>
                </c:pt>
                <c:pt idx="32">
                  <c:v>Denmark</c:v>
                </c:pt>
                <c:pt idx="33">
                  <c:v>Singapore</c:v>
                </c:pt>
                <c:pt idx="34">
                  <c:v>Norway</c:v>
                </c:pt>
                <c:pt idx="35">
                  <c:v>Slovenia</c:v>
                </c:pt>
                <c:pt idx="36">
                  <c:v>Croatia</c:v>
                </c:pt>
                <c:pt idx="37">
                  <c:v>Luxembourg</c:v>
                </c:pt>
                <c:pt idx="38">
                  <c:v>Austria</c:v>
                </c:pt>
                <c:pt idx="39">
                  <c:v>France</c:v>
                </c:pt>
                <c:pt idx="40">
                  <c:v>Switzerland</c:v>
                </c:pt>
                <c:pt idx="41">
                  <c:v>Chile</c:v>
                </c:pt>
                <c:pt idx="42">
                  <c:v>Sweden</c:v>
                </c:pt>
                <c:pt idx="43">
                  <c:v>Germany</c:v>
                </c:pt>
                <c:pt idx="44">
                  <c:v>Hungary</c:v>
                </c:pt>
                <c:pt idx="45">
                  <c:v>Czech Republic</c:v>
                </c:pt>
                <c:pt idx="46">
                  <c:v>Belgium</c:v>
                </c:pt>
                <c:pt idx="47">
                  <c:v>Macao (China)</c:v>
                </c:pt>
                <c:pt idx="48">
                  <c:v>Netherlands</c:v>
                </c:pt>
                <c:pt idx="49">
                  <c:v>Iceland</c:v>
                </c:pt>
                <c:pt idx="50">
                  <c:v>Hong Kong (China)</c:v>
                </c:pt>
                <c:pt idx="51">
                  <c:v>Chinese Taipei</c:v>
                </c:pt>
                <c:pt idx="52">
                  <c:v>Korea</c:v>
                </c:pt>
                <c:pt idx="53">
                  <c:v>Japan</c:v>
                </c:pt>
              </c:strCache>
            </c:strRef>
          </c:cat>
          <c:val>
            <c:numRef>
              <c:f>Tabelle1!$C$2:$C$55</c:f>
              <c:numCache>
                <c:formatCode>General</c:formatCode>
                <c:ptCount val="54"/>
                <c:pt idx="13" formatCode="0.0">
                  <c:v>30.532405110859671</c:v>
                </c:pt>
                <c:pt idx="20" formatCode="0.0">
                  <c:v>22.696602163024266</c:v>
                </c:pt>
                <c:pt idx="23" formatCode="0.0">
                  <c:v>21.336574629413391</c:v>
                </c:pt>
                <c:pt idx="27" formatCode="0.0">
                  <c:v>19.332594212952301</c:v>
                </c:pt>
                <c:pt idx="30" formatCode="0.0">
                  <c:v>21.695451119546817</c:v>
                </c:pt>
                <c:pt idx="33" formatCode="0.0">
                  <c:v>14.531166582192895</c:v>
                </c:pt>
                <c:pt idx="36" formatCode="0.0">
                  <c:v>12.683894015132751</c:v>
                </c:pt>
                <c:pt idx="39" formatCode="0.0">
                  <c:v>9.4604591119556716</c:v>
                </c:pt>
                <c:pt idx="50" formatCode="0.0">
                  <c:v>3.9724138809505121</c:v>
                </c:pt>
                <c:pt idx="52" formatCode="0.0">
                  <c:v>1.7938379294167532</c:v>
                </c:pt>
                <c:pt idx="53" formatCode="0.0">
                  <c:v>1.544360991886478</c:v>
                </c:pt>
              </c:numCache>
            </c:numRef>
          </c:val>
          <c:smooth val="0"/>
          <c:extLst xmlns:c16r2="http://schemas.microsoft.com/office/drawing/2015/06/chart">
            <c:ext xmlns:c16="http://schemas.microsoft.com/office/drawing/2014/chart" uri="{C3380CC4-5D6E-409C-BE32-E72D297353CC}">
              <c16:uniqueId val="{00000001-6977-4DB7-A845-E9D19141EA92}"/>
            </c:ext>
          </c:extLst>
        </c:ser>
        <c:dLbls>
          <c:showLegendKey val="0"/>
          <c:showVal val="0"/>
          <c:showCatName val="0"/>
          <c:showSerName val="0"/>
          <c:showPercent val="0"/>
          <c:showBubbleSize val="0"/>
        </c:dLbls>
        <c:marker val="1"/>
        <c:smooth val="0"/>
        <c:axId val="145474688"/>
        <c:axId val="145476608"/>
      </c:lineChart>
      <c:catAx>
        <c:axId val="145474688"/>
        <c:scaling>
          <c:orientation val="minMax"/>
        </c:scaling>
        <c:delete val="0"/>
        <c:axPos val="b"/>
        <c:numFmt formatCode="General" sourceLinked="1"/>
        <c:majorTickMark val="none"/>
        <c:minorTickMark val="none"/>
        <c:tickLblPos val="low"/>
        <c:spPr>
          <a:noFill/>
          <a:ln w="15875" cap="flat" cmpd="sng" algn="ctr">
            <a:solidFill>
              <a:schemeClr val="tx1"/>
            </a:solidFill>
            <a:round/>
          </a:ln>
          <a:effectLst/>
        </c:spPr>
        <c:txPr>
          <a:bodyPr rot="-5400000" spcFirstLastPara="1" vertOverflow="ellipsis" wrap="square" anchor="ctr" anchorCtr="1"/>
          <a:lstStyle/>
          <a:p>
            <a:pPr>
              <a:defRPr sz="1000" b="0" i="0" u="none" strike="noStrike" kern="1200" baseline="0">
                <a:solidFill>
                  <a:schemeClr val="tx1"/>
                </a:solidFill>
                <a:latin typeface="HelveticaNeueLT Std"/>
                <a:ea typeface="+mn-ea"/>
                <a:cs typeface="+mn-cs"/>
              </a:defRPr>
            </a:pPr>
            <a:endParaRPr lang="en-US"/>
          </a:p>
        </c:txPr>
        <c:crossAx val="145476608"/>
        <c:crossesAt val="0"/>
        <c:auto val="1"/>
        <c:lblAlgn val="ctr"/>
        <c:lblOffset val="100"/>
        <c:tickLblSkip val="1"/>
        <c:noMultiLvlLbl val="0"/>
      </c:catAx>
      <c:valAx>
        <c:axId val="145476608"/>
        <c:scaling>
          <c:orientation val="minMax"/>
          <c:max val="6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000" b="0" i="0" u="none" strike="noStrike" kern="1200" baseline="0">
                    <a:solidFill>
                      <a:schemeClr val="tx1"/>
                    </a:solidFill>
                    <a:latin typeface="HelveticaNeueLT Std"/>
                    <a:ea typeface="+mn-ea"/>
                    <a:cs typeface="+mn-cs"/>
                  </a:defRPr>
                </a:pPr>
                <a:r>
                  <a:rPr lang="de-DE" dirty="0" err="1"/>
                  <a:t>Percentage</a:t>
                </a:r>
                <a:r>
                  <a:rPr lang="de-DE" dirty="0"/>
                  <a:t> </a:t>
                </a:r>
                <a:r>
                  <a:rPr lang="de-DE" dirty="0" err="1"/>
                  <a:t>of</a:t>
                </a:r>
                <a:r>
                  <a:rPr lang="de-DE" dirty="0"/>
                  <a:t> </a:t>
                </a:r>
                <a:r>
                  <a:rPr lang="de-DE" dirty="0" err="1"/>
                  <a:t>students</a:t>
                </a:r>
                <a:endParaRPr lang="de-DE" dirty="0"/>
              </a:p>
            </c:rich>
          </c:tx>
          <c:layout>
            <c:manualLayout>
              <c:xMode val="edge"/>
              <c:yMode val="edge"/>
              <c:x val="1.409687483384835E-2"/>
              <c:y val="0.17102604617707665"/>
            </c:manualLayout>
          </c:layout>
          <c:overlay val="0"/>
          <c:spPr>
            <a:noFill/>
            <a:ln>
              <a:noFill/>
            </a:ln>
            <a:effectLst/>
          </c:spPr>
        </c:title>
        <c:numFmt formatCode="0" sourceLinked="0"/>
        <c:majorTickMark val="none"/>
        <c:minorTickMark val="none"/>
        <c:tickLblPos val="low"/>
        <c:spPr>
          <a:noFill/>
          <a:ln>
            <a:solidFill>
              <a:schemeClr val="tx1"/>
            </a:solidFill>
          </a:ln>
          <a:effectLst/>
        </c:spPr>
        <c:txPr>
          <a:bodyPr rot="-60000000" spcFirstLastPara="1" vertOverflow="ellipsis" vert="horz" wrap="square" anchor="ctr" anchorCtr="1"/>
          <a:lstStyle/>
          <a:p>
            <a:pPr>
              <a:defRPr sz="1000" b="0" i="0" u="none" strike="noStrike" kern="1200" baseline="0">
                <a:solidFill>
                  <a:schemeClr val="tx1"/>
                </a:solidFill>
                <a:latin typeface="HelveticaNeueLT Std"/>
                <a:ea typeface="+mn-ea"/>
                <a:cs typeface="+mn-cs"/>
              </a:defRPr>
            </a:pPr>
            <a:endParaRPr lang="en-US"/>
          </a:p>
        </c:txPr>
        <c:crossAx val="145474688"/>
        <c:crossesAt val="1"/>
        <c:crossBetween val="between"/>
      </c:valAx>
      <c:spPr>
        <a:noFill/>
        <a:ln>
          <a:solidFill>
            <a:srgbClr val="0077A0"/>
          </a:solidFill>
        </a:ln>
        <a:effectLst/>
      </c:spPr>
    </c:plotArea>
    <c:legend>
      <c:legendPos val="t"/>
      <c:legendEntry>
        <c:idx val="1"/>
        <c:delete val="1"/>
      </c:legendEntry>
      <c:legendEntry>
        <c:idx val="3"/>
        <c:delete val="1"/>
      </c:legendEntry>
      <c:layout>
        <c:manualLayout>
          <c:xMode val="edge"/>
          <c:yMode val="edge"/>
          <c:x val="0.11395847016274342"/>
          <c:y val="6.5956123597620906E-3"/>
          <c:w val="0.75375701139149587"/>
          <c:h val="5.627121988966631E-2"/>
        </c:manualLayout>
      </c:layout>
      <c:overlay val="0"/>
      <c:spPr>
        <a:noFill/>
        <a:ln>
          <a:noFill/>
        </a:ln>
        <a:effectLst/>
      </c:spPr>
      <c:txPr>
        <a:bodyPr rot="0" spcFirstLastPara="1" vertOverflow="ellipsis" vert="horz" wrap="square" anchor="ctr" anchorCtr="1"/>
        <a:lstStyle/>
        <a:p>
          <a:pPr>
            <a:defRPr sz="1000" b="0" i="0" u="none" strike="noStrike" kern="1200" baseline="0">
              <a:solidFill>
                <a:schemeClr val="tx1"/>
              </a:solidFill>
              <a:latin typeface="HelveticaNeueLT Std"/>
              <a:ea typeface="+mn-ea"/>
              <a:cs typeface="+mn-cs"/>
            </a:defRPr>
          </a:pPr>
          <a:endParaRPr lang="en-US"/>
        </a:p>
      </c:txPr>
    </c:legend>
    <c:plotVisOnly val="1"/>
    <c:dispBlanksAs val="gap"/>
    <c:showDLblsOverMax val="0"/>
  </c:chart>
  <c:spPr>
    <a:noFill/>
    <a:ln>
      <a:noFill/>
    </a:ln>
    <a:effectLst/>
  </c:spPr>
  <c:txPr>
    <a:bodyPr/>
    <a:lstStyle/>
    <a:p>
      <a:pPr>
        <a:defRPr sz="1000">
          <a:solidFill>
            <a:schemeClr val="tx1"/>
          </a:solidFill>
          <a:latin typeface="HelveticaNeueLT Std"/>
        </a:defRPr>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3.7627608371371281E-2"/>
          <c:y val="8.0080653980752398E-2"/>
          <c:w val="0.94659009825466134"/>
          <c:h val="0.54642388451443569"/>
        </c:manualLayout>
      </c:layout>
      <c:lineChart>
        <c:grouping val="standard"/>
        <c:varyColors val="0"/>
        <c:ser>
          <c:idx val="1"/>
          <c:order val="0"/>
          <c:tx>
            <c:strRef>
              <c:f>Tabelle1!$C$1</c:f>
              <c:strCache>
                <c:ptCount val="1"/>
                <c:pt idx="0">
                  <c:v>Adjusted performance in science after accounting for per capita GDP</c:v>
                </c:pt>
              </c:strCache>
            </c:strRef>
          </c:tx>
          <c:spPr>
            <a:ln w="28575" cap="rnd">
              <a:noFill/>
              <a:round/>
            </a:ln>
            <a:effectLst/>
          </c:spPr>
          <c:marker>
            <c:symbol val="diamond"/>
            <c:size val="9"/>
            <c:spPr>
              <a:solidFill>
                <a:srgbClr val="E4B921"/>
              </a:solidFill>
              <a:ln w="9525">
                <a:noFill/>
              </a:ln>
              <a:effectLst/>
            </c:spPr>
          </c:marker>
          <c:cat>
            <c:strRef>
              <c:f>Tabelle1!$A$2:$A$69</c:f>
              <c:strCache>
                <c:ptCount val="68"/>
                <c:pt idx="0">
                  <c:v>Viet Nam</c:v>
                </c:pt>
                <c:pt idx="1">
                  <c:v>Chinese Taipei</c:v>
                </c:pt>
                <c:pt idx="2">
                  <c:v>Estonia</c:v>
                </c:pt>
                <c:pt idx="3">
                  <c:v>Japan</c:v>
                </c:pt>
                <c:pt idx="4">
                  <c:v>Finland</c:v>
                </c:pt>
                <c:pt idx="5">
                  <c:v>Slovenia</c:v>
                </c:pt>
                <c:pt idx="6">
                  <c:v>Korea</c:v>
                </c:pt>
                <c:pt idx="7">
                  <c:v>Singapore</c:v>
                </c:pt>
                <c:pt idx="8">
                  <c:v>Canada</c:v>
                </c:pt>
                <c:pt idx="9">
                  <c:v>Poland</c:v>
                </c:pt>
                <c:pt idx="10">
                  <c:v>Moldova</c:v>
                </c:pt>
                <c:pt idx="11">
                  <c:v>New Zealand</c:v>
                </c:pt>
                <c:pt idx="12">
                  <c:v>Portugal</c:v>
                </c:pt>
                <c:pt idx="13">
                  <c:v>Latvia</c:v>
                </c:pt>
                <c:pt idx="14">
                  <c:v>Russia</c:v>
                </c:pt>
                <c:pt idx="15">
                  <c:v>Hong Kong (China)</c:v>
                </c:pt>
                <c:pt idx="16">
                  <c:v>United Kingdom</c:v>
                </c:pt>
                <c:pt idx="17">
                  <c:v>Croatia</c:v>
                </c:pt>
                <c:pt idx="18">
                  <c:v>Australia</c:v>
                </c:pt>
                <c:pt idx="19">
                  <c:v>Czech Republic</c:v>
                </c:pt>
                <c:pt idx="20">
                  <c:v>Germany</c:v>
                </c:pt>
                <c:pt idx="21">
                  <c:v>Spain</c:v>
                </c:pt>
                <c:pt idx="22">
                  <c:v>Netherlands</c:v>
                </c:pt>
                <c:pt idx="23">
                  <c:v>Belgium</c:v>
                </c:pt>
                <c:pt idx="24">
                  <c:v>Hungary</c:v>
                </c:pt>
                <c:pt idx="25">
                  <c:v>Denmark</c:v>
                </c:pt>
                <c:pt idx="26">
                  <c:v>France</c:v>
                </c:pt>
                <c:pt idx="27">
                  <c:v>OECD average</c:v>
                </c:pt>
                <c:pt idx="28">
                  <c:v>Ireland</c:v>
                </c:pt>
                <c:pt idx="29">
                  <c:v>Lithuania</c:v>
                </c:pt>
                <c:pt idx="30">
                  <c:v>Georgia</c:v>
                </c:pt>
                <c:pt idx="31">
                  <c:v>Sweden</c:v>
                </c:pt>
                <c:pt idx="32">
                  <c:v>Switzerland</c:v>
                </c:pt>
                <c:pt idx="33">
                  <c:v>Austria</c:v>
                </c:pt>
                <c:pt idx="34">
                  <c:v>Italy</c:v>
                </c:pt>
                <c:pt idx="35">
                  <c:v>Albania</c:v>
                </c:pt>
                <c:pt idx="36">
                  <c:v>Bulgaria</c:v>
                </c:pt>
                <c:pt idx="37">
                  <c:v>United States</c:v>
                </c:pt>
                <c:pt idx="38">
                  <c:v>Macao (China)</c:v>
                </c:pt>
                <c:pt idx="39">
                  <c:v>Norway</c:v>
                </c:pt>
                <c:pt idx="40">
                  <c:v>Slovak Republic</c:v>
                </c:pt>
                <c:pt idx="41">
                  <c:v>Malta</c:v>
                </c:pt>
                <c:pt idx="42">
                  <c:v>Israel</c:v>
                </c:pt>
                <c:pt idx="43">
                  <c:v>Chile</c:v>
                </c:pt>
                <c:pt idx="44">
                  <c:v>Greece</c:v>
                </c:pt>
                <c:pt idx="45">
                  <c:v>Iceland</c:v>
                </c:pt>
                <c:pt idx="46">
                  <c:v>Romania</c:v>
                </c:pt>
                <c:pt idx="47">
                  <c:v>Colombia</c:v>
                </c:pt>
                <c:pt idx="48">
                  <c:v>Uruguay</c:v>
                </c:pt>
                <c:pt idx="49">
                  <c:v>Costa Rica</c:v>
                </c:pt>
                <c:pt idx="50">
                  <c:v>Indonesia</c:v>
                </c:pt>
                <c:pt idx="51">
                  <c:v>Jordan</c:v>
                </c:pt>
                <c:pt idx="52">
                  <c:v>Thailand</c:v>
                </c:pt>
                <c:pt idx="53">
                  <c:v>Turkey</c:v>
                </c:pt>
                <c:pt idx="54">
                  <c:v>Montenegro</c:v>
                </c:pt>
                <c:pt idx="55">
                  <c:v>Mexico</c:v>
                </c:pt>
                <c:pt idx="56">
                  <c:v>Peru</c:v>
                </c:pt>
                <c:pt idx="57">
                  <c:v>Kosovo</c:v>
                </c:pt>
                <c:pt idx="58">
                  <c:v>Luxembourg</c:v>
                </c:pt>
                <c:pt idx="59">
                  <c:v>Tunisia</c:v>
                </c:pt>
                <c:pt idx="60">
                  <c:v>Brazil</c:v>
                </c:pt>
                <c:pt idx="61">
                  <c:v>Trinidad and Tobago</c:v>
                </c:pt>
                <c:pt idx="62">
                  <c:v>FYROM</c:v>
                </c:pt>
                <c:pt idx="63">
                  <c:v>Lebanon</c:v>
                </c:pt>
                <c:pt idx="64">
                  <c:v>Algeria</c:v>
                </c:pt>
                <c:pt idx="65">
                  <c:v>United Arab Emirates</c:v>
                </c:pt>
                <c:pt idx="66">
                  <c:v>Dominican Republic</c:v>
                </c:pt>
                <c:pt idx="67">
                  <c:v>Qatar</c:v>
                </c:pt>
              </c:strCache>
            </c:strRef>
          </c:cat>
          <c:val>
            <c:numRef>
              <c:f>Tabelle1!$C$2:$C$69</c:f>
              <c:numCache>
                <c:formatCode>0</c:formatCode>
                <c:ptCount val="68"/>
                <c:pt idx="0">
                  <c:v>610.64749999999981</c:v>
                </c:pt>
                <c:pt idx="1">
                  <c:v>556.76639999999998</c:v>
                </c:pt>
                <c:pt idx="2">
                  <c:v>549.00800000000004</c:v>
                </c:pt>
                <c:pt idx="3">
                  <c:v>541.55749999999978</c:v>
                </c:pt>
                <c:pt idx="4">
                  <c:v>529.17650000000003</c:v>
                </c:pt>
                <c:pt idx="5">
                  <c:v>524.25649999999996</c:v>
                </c:pt>
                <c:pt idx="6">
                  <c:v>523.05039999999997</c:v>
                </c:pt>
                <c:pt idx="7">
                  <c:v>522.79890000000023</c:v>
                </c:pt>
                <c:pt idx="8">
                  <c:v>521.68629999999996</c:v>
                </c:pt>
                <c:pt idx="9">
                  <c:v>521.0231</c:v>
                </c:pt>
                <c:pt idx="10">
                  <c:v>519.39659999999981</c:v>
                </c:pt>
                <c:pt idx="11">
                  <c:v>515.20440000000019</c:v>
                </c:pt>
                <c:pt idx="12">
                  <c:v>514.95019999999977</c:v>
                </c:pt>
                <c:pt idx="13">
                  <c:v>512.9201999999998</c:v>
                </c:pt>
                <c:pt idx="14">
                  <c:v>510.38780000000008</c:v>
                </c:pt>
                <c:pt idx="15">
                  <c:v>508.28960000000001</c:v>
                </c:pt>
                <c:pt idx="16">
                  <c:v>508.22089999999986</c:v>
                </c:pt>
                <c:pt idx="17">
                  <c:v>503.28009999999989</c:v>
                </c:pt>
                <c:pt idx="18">
                  <c:v>503.1395</c:v>
                </c:pt>
                <c:pt idx="19">
                  <c:v>503.09780000000001</c:v>
                </c:pt>
                <c:pt idx="20">
                  <c:v>501.83089999999999</c:v>
                </c:pt>
                <c:pt idx="21">
                  <c:v>499.71749999999986</c:v>
                </c:pt>
                <c:pt idx="22">
                  <c:v>499.53319999999985</c:v>
                </c:pt>
                <c:pt idx="23">
                  <c:v>497.6121</c:v>
                </c:pt>
                <c:pt idx="24">
                  <c:v>496.67399999999986</c:v>
                </c:pt>
                <c:pt idx="25">
                  <c:v>495.4588</c:v>
                </c:pt>
                <c:pt idx="26">
                  <c:v>494.98379999999975</c:v>
                </c:pt>
                <c:pt idx="27">
                  <c:v>493.2016999999999</c:v>
                </c:pt>
                <c:pt idx="28">
                  <c:v>492.50060000000002</c:v>
                </c:pt>
                <c:pt idx="29">
                  <c:v>491.11</c:v>
                </c:pt>
                <c:pt idx="30">
                  <c:v>489.65519999999987</c:v>
                </c:pt>
                <c:pt idx="31">
                  <c:v>487.17759999999993</c:v>
                </c:pt>
                <c:pt idx="32">
                  <c:v>487.16640000000001</c:v>
                </c:pt>
                <c:pt idx="33">
                  <c:v>486.5224</c:v>
                </c:pt>
                <c:pt idx="34">
                  <c:v>485.1293</c:v>
                </c:pt>
                <c:pt idx="35">
                  <c:v>483.15879999999999</c:v>
                </c:pt>
                <c:pt idx="36">
                  <c:v>482.20949999999999</c:v>
                </c:pt>
                <c:pt idx="37">
                  <c:v>481.7106</c:v>
                </c:pt>
                <c:pt idx="38">
                  <c:v>476.68099999999993</c:v>
                </c:pt>
                <c:pt idx="39">
                  <c:v>475.84399999999999</c:v>
                </c:pt>
                <c:pt idx="40">
                  <c:v>475.29679999999985</c:v>
                </c:pt>
                <c:pt idx="41">
                  <c:v>474.38049999999993</c:v>
                </c:pt>
                <c:pt idx="42">
                  <c:v>473.38629999999989</c:v>
                </c:pt>
                <c:pt idx="43">
                  <c:v>472.51639999999975</c:v>
                </c:pt>
                <c:pt idx="44">
                  <c:v>471.7174</c:v>
                </c:pt>
                <c:pt idx="45">
                  <c:v>468.27719999999988</c:v>
                </c:pt>
                <c:pt idx="46">
                  <c:v>464.041</c:v>
                </c:pt>
                <c:pt idx="47">
                  <c:v>463.50580000000002</c:v>
                </c:pt>
                <c:pt idx="48">
                  <c:v>463.37479999999999</c:v>
                </c:pt>
                <c:pt idx="49">
                  <c:v>462.59289999999999</c:v>
                </c:pt>
                <c:pt idx="50">
                  <c:v>461.45189999999991</c:v>
                </c:pt>
                <c:pt idx="51">
                  <c:v>461.0009</c:v>
                </c:pt>
                <c:pt idx="52">
                  <c:v>458.95940000000002</c:v>
                </c:pt>
                <c:pt idx="53">
                  <c:v>455.88109999999989</c:v>
                </c:pt>
                <c:pt idx="54">
                  <c:v>454.9849999999999</c:v>
                </c:pt>
                <c:pt idx="55">
                  <c:v>452.00709999999987</c:v>
                </c:pt>
                <c:pt idx="56">
                  <c:v>449.04199999999986</c:v>
                </c:pt>
                <c:pt idx="57">
                  <c:v>443.13</c:v>
                </c:pt>
                <c:pt idx="58">
                  <c:v>442.21570000000003</c:v>
                </c:pt>
                <c:pt idx="59">
                  <c:v>441.05119999999988</c:v>
                </c:pt>
                <c:pt idx="60">
                  <c:v>440.76909999999987</c:v>
                </c:pt>
                <c:pt idx="61">
                  <c:v>433.7636</c:v>
                </c:pt>
                <c:pt idx="62">
                  <c:v>430.91359999999975</c:v>
                </c:pt>
                <c:pt idx="63">
                  <c:v>422.40750000000003</c:v>
                </c:pt>
                <c:pt idx="64">
                  <c:v>420.6782</c:v>
                </c:pt>
                <c:pt idx="65">
                  <c:v>412.72680000000003</c:v>
                </c:pt>
                <c:pt idx="66">
                  <c:v>377.4502</c:v>
                </c:pt>
                <c:pt idx="67">
                  <c:v>362.06959999999987</c:v>
                </c:pt>
              </c:numCache>
            </c:numRef>
          </c:val>
          <c:smooth val="0"/>
          <c:extLst xmlns:c16r2="http://schemas.microsoft.com/office/drawing/2015/06/chart">
            <c:ext xmlns:c16="http://schemas.microsoft.com/office/drawing/2014/chart" uri="{C3380CC4-5D6E-409C-BE32-E72D297353CC}">
              <c16:uniqueId val="{00000001-E903-4B45-BC74-40010BB09F9F}"/>
            </c:ext>
          </c:extLst>
        </c:ser>
        <c:ser>
          <c:idx val="0"/>
          <c:order val="1"/>
          <c:tx>
            <c:strRef>
              <c:f>Tabelle1!$B$1</c:f>
              <c:strCache>
                <c:ptCount val="1"/>
                <c:pt idx="0">
                  <c:v>Mean performance in science</c:v>
                </c:pt>
              </c:strCache>
            </c:strRef>
          </c:tx>
          <c:spPr>
            <a:ln w="28575" cap="rnd">
              <a:noFill/>
              <a:round/>
            </a:ln>
            <a:effectLst/>
          </c:spPr>
          <c:marker>
            <c:symbol val="dash"/>
            <c:size val="9"/>
            <c:spPr>
              <a:solidFill>
                <a:srgbClr val="0077A0"/>
              </a:solidFill>
              <a:ln w="9525">
                <a:noFill/>
              </a:ln>
              <a:effectLst/>
            </c:spPr>
          </c:marker>
          <c:cat>
            <c:strRef>
              <c:f>Tabelle1!$A$2:$A$69</c:f>
              <c:strCache>
                <c:ptCount val="68"/>
                <c:pt idx="0">
                  <c:v>Viet Nam</c:v>
                </c:pt>
                <c:pt idx="1">
                  <c:v>Chinese Taipei</c:v>
                </c:pt>
                <c:pt idx="2">
                  <c:v>Estonia</c:v>
                </c:pt>
                <c:pt idx="3">
                  <c:v>Japan</c:v>
                </c:pt>
                <c:pt idx="4">
                  <c:v>Finland</c:v>
                </c:pt>
                <c:pt idx="5">
                  <c:v>Slovenia</c:v>
                </c:pt>
                <c:pt idx="6">
                  <c:v>Korea</c:v>
                </c:pt>
                <c:pt idx="7">
                  <c:v>Singapore</c:v>
                </c:pt>
                <c:pt idx="8">
                  <c:v>Canada</c:v>
                </c:pt>
                <c:pt idx="9">
                  <c:v>Poland</c:v>
                </c:pt>
                <c:pt idx="10">
                  <c:v>Moldova</c:v>
                </c:pt>
                <c:pt idx="11">
                  <c:v>New Zealand</c:v>
                </c:pt>
                <c:pt idx="12">
                  <c:v>Portugal</c:v>
                </c:pt>
                <c:pt idx="13">
                  <c:v>Latvia</c:v>
                </c:pt>
                <c:pt idx="14">
                  <c:v>Russia</c:v>
                </c:pt>
                <c:pt idx="15">
                  <c:v>Hong Kong (China)</c:v>
                </c:pt>
                <c:pt idx="16">
                  <c:v>United Kingdom</c:v>
                </c:pt>
                <c:pt idx="17">
                  <c:v>Croatia</c:v>
                </c:pt>
                <c:pt idx="18">
                  <c:v>Australia</c:v>
                </c:pt>
                <c:pt idx="19">
                  <c:v>Czech Republic</c:v>
                </c:pt>
                <c:pt idx="20">
                  <c:v>Germany</c:v>
                </c:pt>
                <c:pt idx="21">
                  <c:v>Spain</c:v>
                </c:pt>
                <c:pt idx="22">
                  <c:v>Netherlands</c:v>
                </c:pt>
                <c:pt idx="23">
                  <c:v>Belgium</c:v>
                </c:pt>
                <c:pt idx="24">
                  <c:v>Hungary</c:v>
                </c:pt>
                <c:pt idx="25">
                  <c:v>Denmark</c:v>
                </c:pt>
                <c:pt idx="26">
                  <c:v>France</c:v>
                </c:pt>
                <c:pt idx="27">
                  <c:v>OECD average</c:v>
                </c:pt>
                <c:pt idx="28">
                  <c:v>Ireland</c:v>
                </c:pt>
                <c:pt idx="29">
                  <c:v>Lithuania</c:v>
                </c:pt>
                <c:pt idx="30">
                  <c:v>Georgia</c:v>
                </c:pt>
                <c:pt idx="31">
                  <c:v>Sweden</c:v>
                </c:pt>
                <c:pt idx="32">
                  <c:v>Switzerland</c:v>
                </c:pt>
                <c:pt idx="33">
                  <c:v>Austria</c:v>
                </c:pt>
                <c:pt idx="34">
                  <c:v>Italy</c:v>
                </c:pt>
                <c:pt idx="35">
                  <c:v>Albania</c:v>
                </c:pt>
                <c:pt idx="36">
                  <c:v>Bulgaria</c:v>
                </c:pt>
                <c:pt idx="37">
                  <c:v>United States</c:v>
                </c:pt>
                <c:pt idx="38">
                  <c:v>Macao (China)</c:v>
                </c:pt>
                <c:pt idx="39">
                  <c:v>Norway</c:v>
                </c:pt>
                <c:pt idx="40">
                  <c:v>Slovak Republic</c:v>
                </c:pt>
                <c:pt idx="41">
                  <c:v>Malta</c:v>
                </c:pt>
                <c:pt idx="42">
                  <c:v>Israel</c:v>
                </c:pt>
                <c:pt idx="43">
                  <c:v>Chile</c:v>
                </c:pt>
                <c:pt idx="44">
                  <c:v>Greece</c:v>
                </c:pt>
                <c:pt idx="45">
                  <c:v>Iceland</c:v>
                </c:pt>
                <c:pt idx="46">
                  <c:v>Romania</c:v>
                </c:pt>
                <c:pt idx="47">
                  <c:v>Colombia</c:v>
                </c:pt>
                <c:pt idx="48">
                  <c:v>Uruguay</c:v>
                </c:pt>
                <c:pt idx="49">
                  <c:v>Costa Rica</c:v>
                </c:pt>
                <c:pt idx="50">
                  <c:v>Indonesia</c:v>
                </c:pt>
                <c:pt idx="51">
                  <c:v>Jordan</c:v>
                </c:pt>
                <c:pt idx="52">
                  <c:v>Thailand</c:v>
                </c:pt>
                <c:pt idx="53">
                  <c:v>Turkey</c:v>
                </c:pt>
                <c:pt idx="54">
                  <c:v>Montenegro</c:v>
                </c:pt>
                <c:pt idx="55">
                  <c:v>Mexico</c:v>
                </c:pt>
                <c:pt idx="56">
                  <c:v>Peru</c:v>
                </c:pt>
                <c:pt idx="57">
                  <c:v>Kosovo</c:v>
                </c:pt>
                <c:pt idx="58">
                  <c:v>Luxembourg</c:v>
                </c:pt>
                <c:pt idx="59">
                  <c:v>Tunisia</c:v>
                </c:pt>
                <c:pt idx="60">
                  <c:v>Brazil</c:v>
                </c:pt>
                <c:pt idx="61">
                  <c:v>Trinidad and Tobago</c:v>
                </c:pt>
                <c:pt idx="62">
                  <c:v>FYROM</c:v>
                </c:pt>
                <c:pt idx="63">
                  <c:v>Lebanon</c:v>
                </c:pt>
                <c:pt idx="64">
                  <c:v>Algeria</c:v>
                </c:pt>
                <c:pt idx="65">
                  <c:v>United Arab Emirates</c:v>
                </c:pt>
                <c:pt idx="66">
                  <c:v>Dominican Republic</c:v>
                </c:pt>
                <c:pt idx="67">
                  <c:v>Qatar</c:v>
                </c:pt>
              </c:strCache>
            </c:strRef>
          </c:cat>
          <c:val>
            <c:numRef>
              <c:f>Tabelle1!$B$2:$B$69</c:f>
              <c:numCache>
                <c:formatCode>0</c:formatCode>
                <c:ptCount val="68"/>
                <c:pt idx="0">
                  <c:v>524.64449999999999</c:v>
                </c:pt>
                <c:pt idx="1">
                  <c:v>532.34749999999963</c:v>
                </c:pt>
                <c:pt idx="2">
                  <c:v>534.19370000000026</c:v>
                </c:pt>
                <c:pt idx="3">
                  <c:v>538.39480000000003</c:v>
                </c:pt>
                <c:pt idx="4">
                  <c:v>530.66119999999978</c:v>
                </c:pt>
                <c:pt idx="5">
                  <c:v>512.86359999999979</c:v>
                </c:pt>
                <c:pt idx="6">
                  <c:v>515.80989999999997</c:v>
                </c:pt>
                <c:pt idx="7">
                  <c:v>555.57470000000023</c:v>
                </c:pt>
                <c:pt idx="8">
                  <c:v>527.70470000000023</c:v>
                </c:pt>
                <c:pt idx="9">
                  <c:v>501.43529999999976</c:v>
                </c:pt>
                <c:pt idx="10">
                  <c:v>427.99779999999976</c:v>
                </c:pt>
                <c:pt idx="11">
                  <c:v>513.30349999999999</c:v>
                </c:pt>
                <c:pt idx="12">
                  <c:v>501.1001</c:v>
                </c:pt>
                <c:pt idx="13">
                  <c:v>490.22499999999991</c:v>
                </c:pt>
                <c:pt idx="14">
                  <c:v>486.63099999999986</c:v>
                </c:pt>
                <c:pt idx="15">
                  <c:v>523.27739999999994</c:v>
                </c:pt>
                <c:pt idx="16">
                  <c:v>509.22149999999988</c:v>
                </c:pt>
                <c:pt idx="17">
                  <c:v>475.39120000000003</c:v>
                </c:pt>
                <c:pt idx="18">
                  <c:v>509.99389999999988</c:v>
                </c:pt>
                <c:pt idx="19">
                  <c:v>492.83</c:v>
                </c:pt>
                <c:pt idx="20">
                  <c:v>509.14060000000012</c:v>
                </c:pt>
                <c:pt idx="21">
                  <c:v>492.78609999999975</c:v>
                </c:pt>
                <c:pt idx="22">
                  <c:v>508.57479999999993</c:v>
                </c:pt>
                <c:pt idx="23">
                  <c:v>501.9996999999999</c:v>
                </c:pt>
                <c:pt idx="24">
                  <c:v>476.7475</c:v>
                </c:pt>
                <c:pt idx="25">
                  <c:v>501.93689999999975</c:v>
                </c:pt>
                <c:pt idx="26">
                  <c:v>494.9776</c:v>
                </c:pt>
                <c:pt idx="27">
                  <c:v>493.2016999999999</c:v>
                </c:pt>
                <c:pt idx="28">
                  <c:v>502.57509999999991</c:v>
                </c:pt>
                <c:pt idx="29">
                  <c:v>475.4088999999999</c:v>
                </c:pt>
                <c:pt idx="30">
                  <c:v>411.1314999999999</c:v>
                </c:pt>
                <c:pt idx="31">
                  <c:v>493.42239999999975</c:v>
                </c:pt>
                <c:pt idx="32">
                  <c:v>505.50580000000002</c:v>
                </c:pt>
                <c:pt idx="33">
                  <c:v>495.03749999999991</c:v>
                </c:pt>
                <c:pt idx="34">
                  <c:v>480.54680000000002</c:v>
                </c:pt>
                <c:pt idx="35">
                  <c:v>427.22499999999991</c:v>
                </c:pt>
                <c:pt idx="36">
                  <c:v>445.77199999999988</c:v>
                </c:pt>
                <c:pt idx="37">
                  <c:v>496.24239999999986</c:v>
                </c:pt>
                <c:pt idx="38">
                  <c:v>528.54959999999983</c:v>
                </c:pt>
                <c:pt idx="39">
                  <c:v>498.48109999999986</c:v>
                </c:pt>
                <c:pt idx="40">
                  <c:v>460.7749</c:v>
                </c:pt>
                <c:pt idx="41">
                  <c:v>464.78189999999989</c:v>
                </c:pt>
                <c:pt idx="42">
                  <c:v>466.55279999999999</c:v>
                </c:pt>
                <c:pt idx="43">
                  <c:v>446.95609999999988</c:v>
                </c:pt>
                <c:pt idx="44">
                  <c:v>454.8288</c:v>
                </c:pt>
                <c:pt idx="45">
                  <c:v>473.23009999999988</c:v>
                </c:pt>
                <c:pt idx="46">
                  <c:v>434.88490000000002</c:v>
                </c:pt>
                <c:pt idx="47">
                  <c:v>415.72879999999975</c:v>
                </c:pt>
                <c:pt idx="48">
                  <c:v>435.363</c:v>
                </c:pt>
                <c:pt idx="49">
                  <c:v>419.608</c:v>
                </c:pt>
                <c:pt idx="50">
                  <c:v>403.09969999999993</c:v>
                </c:pt>
                <c:pt idx="51">
                  <c:v>408.66910000000001</c:v>
                </c:pt>
                <c:pt idx="52">
                  <c:v>421.33730000000003</c:v>
                </c:pt>
                <c:pt idx="53">
                  <c:v>425.48949999999991</c:v>
                </c:pt>
                <c:pt idx="54">
                  <c:v>411.31360000000001</c:v>
                </c:pt>
                <c:pt idx="55">
                  <c:v>415.7099</c:v>
                </c:pt>
                <c:pt idx="56">
                  <c:v>396.68360000000001</c:v>
                </c:pt>
                <c:pt idx="57">
                  <c:v>378.44220000000001</c:v>
                </c:pt>
                <c:pt idx="58">
                  <c:v>482.8064</c:v>
                </c:pt>
                <c:pt idx="59">
                  <c:v>386.40339999999975</c:v>
                </c:pt>
                <c:pt idx="60">
                  <c:v>400.68209999999999</c:v>
                </c:pt>
                <c:pt idx="61">
                  <c:v>424.59049999999991</c:v>
                </c:pt>
                <c:pt idx="62">
                  <c:v>383.68239999999986</c:v>
                </c:pt>
                <c:pt idx="63">
                  <c:v>386.48540000000003</c:v>
                </c:pt>
                <c:pt idx="64">
                  <c:v>375.74509999999987</c:v>
                </c:pt>
                <c:pt idx="65">
                  <c:v>436.73109999999986</c:v>
                </c:pt>
                <c:pt idx="66">
                  <c:v>331.6388</c:v>
                </c:pt>
                <c:pt idx="67">
                  <c:v>417.6112</c:v>
                </c:pt>
              </c:numCache>
            </c:numRef>
          </c:val>
          <c:smooth val="0"/>
          <c:extLst xmlns:c16r2="http://schemas.microsoft.com/office/drawing/2015/06/chart">
            <c:ext xmlns:c16="http://schemas.microsoft.com/office/drawing/2014/chart" uri="{C3380CC4-5D6E-409C-BE32-E72D297353CC}">
              <c16:uniqueId val="{00000000-24B3-4A71-B9C3-3E2134996DF2}"/>
            </c:ext>
          </c:extLst>
        </c:ser>
        <c:dLbls>
          <c:showLegendKey val="0"/>
          <c:showVal val="0"/>
          <c:showCatName val="0"/>
          <c:showSerName val="0"/>
          <c:showPercent val="0"/>
          <c:showBubbleSize val="0"/>
        </c:dLbls>
        <c:hiLowLines>
          <c:spPr>
            <a:ln w="9525" cap="flat" cmpd="sng" algn="ctr">
              <a:solidFill>
                <a:schemeClr val="tx1">
                  <a:lumMod val="75000"/>
                  <a:lumOff val="25000"/>
                </a:schemeClr>
              </a:solidFill>
              <a:round/>
            </a:ln>
            <a:effectLst/>
          </c:spPr>
        </c:hiLowLines>
        <c:marker val="1"/>
        <c:smooth val="0"/>
        <c:axId val="35587584"/>
        <c:axId val="35588736"/>
      </c:lineChart>
      <c:catAx>
        <c:axId val="3558758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5400000" spcFirstLastPara="1" vertOverflow="ellipsis" wrap="square" anchor="ctr" anchorCtr="1"/>
          <a:lstStyle/>
          <a:p>
            <a:pPr>
              <a:defRPr sz="1000" b="0" i="0" u="none" strike="noStrike" kern="1200" baseline="0">
                <a:solidFill>
                  <a:schemeClr val="tx1"/>
                </a:solidFill>
                <a:latin typeface="HelveticaNeueLT Std"/>
                <a:ea typeface="+mn-ea"/>
                <a:cs typeface="+mn-cs"/>
              </a:defRPr>
            </a:pPr>
            <a:endParaRPr lang="en-US"/>
          </a:p>
        </c:txPr>
        <c:crossAx val="35588736"/>
        <c:crosses val="autoZero"/>
        <c:auto val="1"/>
        <c:lblAlgn val="ctr"/>
        <c:lblOffset val="100"/>
        <c:tickLblSkip val="1"/>
        <c:noMultiLvlLbl val="0"/>
      </c:catAx>
      <c:valAx>
        <c:axId val="35588736"/>
        <c:scaling>
          <c:orientation val="minMax"/>
          <c:min val="300"/>
        </c:scaling>
        <c:delete val="0"/>
        <c:axPos val="l"/>
        <c:majorGridlines>
          <c:spPr>
            <a:ln w="9525" cap="flat" cmpd="sng" algn="ctr">
              <a:solidFill>
                <a:schemeClr val="tx1">
                  <a:lumMod val="15000"/>
                  <a:lumOff val="85000"/>
                </a:schemeClr>
              </a:solidFill>
              <a:round/>
            </a:ln>
            <a:effectLst/>
          </c:spPr>
        </c:majorGridlines>
        <c:title>
          <c:tx>
            <c:rich>
              <a:bodyPr rot="0" spcFirstLastPara="1" vertOverflow="ellipsis" wrap="square" anchor="ctr" anchorCtr="1"/>
              <a:lstStyle/>
              <a:p>
                <a:pPr>
                  <a:defRPr sz="1200" b="0" i="0" u="none" strike="noStrike" kern="1200" baseline="0">
                    <a:solidFill>
                      <a:schemeClr val="tx1"/>
                    </a:solidFill>
                    <a:latin typeface="HelveticaNeueLT Std"/>
                    <a:ea typeface="+mn-ea"/>
                    <a:cs typeface="+mn-cs"/>
                  </a:defRPr>
                </a:pPr>
                <a:r>
                  <a:rPr lang="de-DE" sz="1200" dirty="0" err="1"/>
                  <a:t>Mean</a:t>
                </a:r>
                <a:r>
                  <a:rPr lang="de-DE" sz="1200" dirty="0"/>
                  <a:t> score</a:t>
                </a:r>
              </a:p>
            </c:rich>
          </c:tx>
          <c:layout>
            <c:manualLayout>
              <c:xMode val="edge"/>
              <c:yMode val="edge"/>
              <c:x val="8.6349684770931408E-3"/>
              <c:y val="1.7300962379702544E-3"/>
            </c:manualLayout>
          </c:layout>
          <c:overlay val="0"/>
          <c:spPr>
            <a:noFill/>
            <a:ln>
              <a:noFill/>
            </a:ln>
            <a:effectLst/>
          </c:spPr>
        </c:title>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solidFill>
                <a:latin typeface="HelveticaNeueLT Std"/>
                <a:ea typeface="+mn-ea"/>
                <a:cs typeface="+mn-cs"/>
              </a:defRPr>
            </a:pPr>
            <a:endParaRPr lang="en-US"/>
          </a:p>
        </c:txPr>
        <c:crossAx val="35587584"/>
        <c:crosses val="autoZero"/>
        <c:crossBetween val="between"/>
      </c:valAx>
      <c:spPr>
        <a:noFill/>
        <a:ln>
          <a:solidFill>
            <a:srgbClr val="0077A0"/>
          </a:solidFill>
        </a:ln>
        <a:effectLst/>
      </c:spPr>
    </c:plotArea>
    <c:legend>
      <c:legendPos val="t"/>
      <c:layout>
        <c:manualLayout>
          <c:xMode val="edge"/>
          <c:yMode val="edge"/>
          <c:x val="8.5537854911128544E-2"/>
          <c:y val="2.0052599916947494E-2"/>
          <c:w val="0.86446213389584969"/>
          <c:h val="6.4422003544204937E-2"/>
        </c:manualLayout>
      </c:layout>
      <c:overlay val="0"/>
      <c:spPr>
        <a:noFill/>
        <a:ln>
          <a:noFill/>
        </a:ln>
        <a:effectLst/>
      </c:spPr>
      <c:txPr>
        <a:bodyPr rot="0" spcFirstLastPara="1" vertOverflow="ellipsis" vert="horz" wrap="square" anchor="ctr" anchorCtr="1"/>
        <a:lstStyle/>
        <a:p>
          <a:pPr>
            <a:defRPr sz="1200" b="0" i="0" u="none" strike="noStrike" kern="1200" baseline="0">
              <a:solidFill>
                <a:schemeClr val="tx1"/>
              </a:solidFill>
              <a:latin typeface="HelveticaNeueLT Std"/>
              <a:ea typeface="+mn-ea"/>
              <a:cs typeface="+mn-cs"/>
            </a:defRPr>
          </a:pPr>
          <a:endParaRPr lang="en-US"/>
        </a:p>
      </c:txPr>
    </c:legend>
    <c:plotVisOnly val="1"/>
    <c:dispBlanksAs val="gap"/>
    <c:showDLblsOverMax val="0"/>
  </c:chart>
  <c:spPr>
    <a:noFill/>
    <a:ln>
      <a:noFill/>
    </a:ln>
    <a:effectLst/>
  </c:spPr>
  <c:txPr>
    <a:bodyPr/>
    <a:lstStyle/>
    <a:p>
      <a:pPr>
        <a:defRPr sz="1000">
          <a:solidFill>
            <a:schemeClr val="tx1"/>
          </a:solidFill>
          <a:latin typeface="HelveticaNeueLT Std"/>
        </a:defRPr>
      </a:pPr>
      <a:endParaRPr lang="en-US"/>
    </a:p>
  </c:txPr>
  <c:externalData r:id="rId1">
    <c:autoUpdate val="0"/>
  </c:externalData>
</c:chartSpace>
</file>

<file path=ppt/charts/chart20.xml><?xml version="1.0" encoding="utf-8"?>
<c:chartSpace xmlns:c="http://schemas.openxmlformats.org/drawingml/2006/chart" xmlns:a="http://schemas.openxmlformats.org/drawingml/2006/main" xmlns:r="http://schemas.openxmlformats.org/officeDocument/2006/relationships">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6.8600904053659956E-2"/>
          <c:y val="9.9575450658717826E-2"/>
          <c:w val="0.91213193836881501"/>
          <c:h val="0.71704534328390679"/>
        </c:manualLayout>
      </c:layout>
      <c:barChart>
        <c:barDir val="col"/>
        <c:grouping val="percentStacked"/>
        <c:varyColors val="0"/>
        <c:ser>
          <c:idx val="0"/>
          <c:order val="0"/>
          <c:tx>
            <c:strRef>
              <c:f>Sheet1!$B$1</c:f>
              <c:strCache>
                <c:ptCount val="1"/>
                <c:pt idx="0">
                  <c:v>Principal</c:v>
                </c:pt>
              </c:strCache>
            </c:strRef>
          </c:tx>
          <c:spPr>
            <a:solidFill>
              <a:schemeClr val="tx2"/>
            </a:solidFill>
          </c:spPr>
          <c:invertIfNegative val="0"/>
          <c:cat>
            <c:strRef>
              <c:f>Sheet1!$A$2:$A$71</c:f>
              <c:strCache>
                <c:ptCount val="70"/>
                <c:pt idx="0">
                  <c:v>Czech Republic</c:v>
                </c:pt>
                <c:pt idx="1">
                  <c:v>Bulgaria</c:v>
                </c:pt>
                <c:pt idx="2">
                  <c:v>Sweden</c:v>
                </c:pt>
                <c:pt idx="3">
                  <c:v>Slovak Republic</c:v>
                </c:pt>
                <c:pt idx="4">
                  <c:v>Netherlands</c:v>
                </c:pt>
                <c:pt idx="5">
                  <c:v>Latvia</c:v>
                </c:pt>
                <c:pt idx="6">
                  <c:v>Estonia</c:v>
                </c:pt>
                <c:pt idx="7">
                  <c:v>Lithuania</c:v>
                </c:pt>
                <c:pt idx="8">
                  <c:v>Iceland</c:v>
                </c:pt>
                <c:pt idx="9">
                  <c:v>Thailand</c:v>
                </c:pt>
                <c:pt idx="10">
                  <c:v>United Kingdom</c:v>
                </c:pt>
                <c:pt idx="11">
                  <c:v>Macao (China)</c:v>
                </c:pt>
                <c:pt idx="12">
                  <c:v>Denmark</c:v>
                </c:pt>
                <c:pt idx="13">
                  <c:v>Norway</c:v>
                </c:pt>
                <c:pt idx="14">
                  <c:v>Russia</c:v>
                </c:pt>
                <c:pt idx="15">
                  <c:v>Hong Kong (China)</c:v>
                </c:pt>
                <c:pt idx="16">
                  <c:v>Georgia</c:v>
                </c:pt>
                <c:pt idx="17">
                  <c:v>Australia</c:v>
                </c:pt>
                <c:pt idx="18">
                  <c:v>New Zealand</c:v>
                </c:pt>
                <c:pt idx="19">
                  <c:v>Poland</c:v>
                </c:pt>
                <c:pt idx="20">
                  <c:v>Slovenia</c:v>
                </c:pt>
                <c:pt idx="21">
                  <c:v>Israel</c:v>
                </c:pt>
                <c:pt idx="22">
                  <c:v>Finland</c:v>
                </c:pt>
                <c:pt idx="23">
                  <c:v>Chinese Taipei</c:v>
                </c:pt>
                <c:pt idx="24">
                  <c:v>United States</c:v>
                </c:pt>
                <c:pt idx="25">
                  <c:v>OECD average</c:v>
                </c:pt>
                <c:pt idx="26">
                  <c:v>Switzerland</c:v>
                </c:pt>
                <c:pt idx="27">
                  <c:v>Lebanon</c:v>
                </c:pt>
                <c:pt idx="28">
                  <c:v>Indonesia</c:v>
                </c:pt>
                <c:pt idx="29">
                  <c:v>Montenegro</c:v>
                </c:pt>
                <c:pt idx="30">
                  <c:v>Belgium</c:v>
                </c:pt>
                <c:pt idx="31">
                  <c:v>Qatar</c:v>
                </c:pt>
                <c:pt idx="32">
                  <c:v>Chile</c:v>
                </c:pt>
                <c:pt idx="33">
                  <c:v>Peru</c:v>
                </c:pt>
                <c:pt idx="34">
                  <c:v>Canada</c:v>
                </c:pt>
                <c:pt idx="35">
                  <c:v>Moldova</c:v>
                </c:pt>
                <c:pt idx="36">
                  <c:v>FYROM</c:v>
                </c:pt>
                <c:pt idx="37">
                  <c:v>Algeria</c:v>
                </c:pt>
                <c:pt idx="38">
                  <c:v>UAE</c:v>
                </c:pt>
                <c:pt idx="39">
                  <c:v>Spain</c:v>
                </c:pt>
                <c:pt idx="40">
                  <c:v>Japan</c:v>
                </c:pt>
                <c:pt idx="41">
                  <c:v>Malta</c:v>
                </c:pt>
                <c:pt idx="42">
                  <c:v>Luxembourg</c:v>
                </c:pt>
                <c:pt idx="43">
                  <c:v>Singapore</c:v>
                </c:pt>
                <c:pt idx="44">
                  <c:v>Croatia</c:v>
                </c:pt>
                <c:pt idx="45">
                  <c:v>Austria</c:v>
                </c:pt>
                <c:pt idx="46">
                  <c:v>Trinidad / Tobago</c:v>
                </c:pt>
                <c:pt idx="47">
                  <c:v>Ireland</c:v>
                </c:pt>
                <c:pt idx="48">
                  <c:v>Albania</c:v>
                </c:pt>
                <c:pt idx="49">
                  <c:v>Korea</c:v>
                </c:pt>
                <c:pt idx="50">
                  <c:v>Colombia</c:v>
                </c:pt>
                <c:pt idx="51">
                  <c:v>Hungary</c:v>
                </c:pt>
                <c:pt idx="52">
                  <c:v>Viet Nam</c:v>
                </c:pt>
                <c:pt idx="53">
                  <c:v>CABA (Argentina)</c:v>
                </c:pt>
                <c:pt idx="54">
                  <c:v>France</c:v>
                </c:pt>
                <c:pt idx="55">
                  <c:v>Germany</c:v>
                </c:pt>
                <c:pt idx="56">
                  <c:v>Dominican Rep.</c:v>
                </c:pt>
                <c:pt idx="57">
                  <c:v>Mexico</c:v>
                </c:pt>
                <c:pt idx="58">
                  <c:v>Costa Rica</c:v>
                </c:pt>
                <c:pt idx="59">
                  <c:v>Portugal</c:v>
                </c:pt>
                <c:pt idx="60">
                  <c:v>Tunisia</c:v>
                </c:pt>
                <c:pt idx="61">
                  <c:v>B-S-J-G (China)</c:v>
                </c:pt>
                <c:pt idx="62">
                  <c:v>Jordan</c:v>
                </c:pt>
                <c:pt idx="63">
                  <c:v>Brazil</c:v>
                </c:pt>
                <c:pt idx="64">
                  <c:v>Kosovo</c:v>
                </c:pt>
                <c:pt idx="65">
                  <c:v>Romania</c:v>
                </c:pt>
                <c:pt idx="66">
                  <c:v>Italy</c:v>
                </c:pt>
                <c:pt idx="67">
                  <c:v>Uruguay</c:v>
                </c:pt>
                <c:pt idx="68">
                  <c:v>Greece</c:v>
                </c:pt>
                <c:pt idx="69">
                  <c:v>Turkey</c:v>
                </c:pt>
              </c:strCache>
            </c:strRef>
          </c:cat>
          <c:val>
            <c:numRef>
              <c:f>Sheet1!$B$2:$B$71</c:f>
              <c:numCache>
                <c:formatCode>General</c:formatCode>
                <c:ptCount val="70"/>
                <c:pt idx="0">
                  <c:v>84.608200604804679</c:v>
                </c:pt>
                <c:pt idx="1">
                  <c:v>72.748440576436664</c:v>
                </c:pt>
                <c:pt idx="2">
                  <c:v>71.194338005527896</c:v>
                </c:pt>
                <c:pt idx="3">
                  <c:v>67.787059302685989</c:v>
                </c:pt>
                <c:pt idx="4">
                  <c:v>63.961522736792972</c:v>
                </c:pt>
                <c:pt idx="5">
                  <c:v>59.963440199202111</c:v>
                </c:pt>
                <c:pt idx="6">
                  <c:v>59.806030951408722</c:v>
                </c:pt>
                <c:pt idx="7">
                  <c:v>60.655408453018879</c:v>
                </c:pt>
                <c:pt idx="8">
                  <c:v>59.680940851279672</c:v>
                </c:pt>
                <c:pt idx="9">
                  <c:v>39.494955541472798</c:v>
                </c:pt>
                <c:pt idx="10">
                  <c:v>56.004142437897833</c:v>
                </c:pt>
                <c:pt idx="11">
                  <c:v>54.660277482211242</c:v>
                </c:pt>
                <c:pt idx="12">
                  <c:v>53.511739288814681</c:v>
                </c:pt>
                <c:pt idx="13">
                  <c:v>53.685558906754309</c:v>
                </c:pt>
                <c:pt idx="14">
                  <c:v>52.770016198070913</c:v>
                </c:pt>
                <c:pt idx="15">
                  <c:v>38.260944941927953</c:v>
                </c:pt>
                <c:pt idx="16">
                  <c:v>50.211617651965668</c:v>
                </c:pt>
                <c:pt idx="17">
                  <c:v>47.532032551673943</c:v>
                </c:pt>
                <c:pt idx="18">
                  <c:v>48.161111506954988</c:v>
                </c:pt>
                <c:pt idx="19">
                  <c:v>50.180009381784267</c:v>
                </c:pt>
                <c:pt idx="20">
                  <c:v>46.167457425460917</c:v>
                </c:pt>
                <c:pt idx="21">
                  <c:v>46.351924168972161</c:v>
                </c:pt>
                <c:pt idx="22">
                  <c:v>45.850128336788607</c:v>
                </c:pt>
                <c:pt idx="23">
                  <c:v>29.407814828423511</c:v>
                </c:pt>
                <c:pt idx="24">
                  <c:v>38.648728039159607</c:v>
                </c:pt>
                <c:pt idx="25">
                  <c:v>38.982649770397337</c:v>
                </c:pt>
                <c:pt idx="26">
                  <c:v>38.170776927049779</c:v>
                </c:pt>
                <c:pt idx="27">
                  <c:v>38.460944978910028</c:v>
                </c:pt>
                <c:pt idx="28">
                  <c:v>30.962090896660008</c:v>
                </c:pt>
                <c:pt idx="29">
                  <c:v>36.917893994637993</c:v>
                </c:pt>
                <c:pt idx="30">
                  <c:v>35.273997778688283</c:v>
                </c:pt>
                <c:pt idx="31">
                  <c:v>35.280809568706189</c:v>
                </c:pt>
                <c:pt idx="32">
                  <c:v>34.266506664564233</c:v>
                </c:pt>
                <c:pt idx="33">
                  <c:v>31.945749707738511</c:v>
                </c:pt>
                <c:pt idx="34">
                  <c:v>32.583117996552652</c:v>
                </c:pt>
                <c:pt idx="35">
                  <c:v>32.70818419119761</c:v>
                </c:pt>
                <c:pt idx="36">
                  <c:v>26.871505167350389</c:v>
                </c:pt>
                <c:pt idx="37">
                  <c:v>30.60066583595022</c:v>
                </c:pt>
                <c:pt idx="38">
                  <c:v>29.580288928763991</c:v>
                </c:pt>
                <c:pt idx="39">
                  <c:v>29.57558991681498</c:v>
                </c:pt>
                <c:pt idx="40">
                  <c:v>28.42023142750044</c:v>
                </c:pt>
                <c:pt idx="41">
                  <c:v>27.455264359043969</c:v>
                </c:pt>
                <c:pt idx="42">
                  <c:v>26.45426105819579</c:v>
                </c:pt>
                <c:pt idx="43">
                  <c:v>25.238841420262609</c:v>
                </c:pt>
                <c:pt idx="44">
                  <c:v>25.124622543738649</c:v>
                </c:pt>
                <c:pt idx="45">
                  <c:v>24.07004608524122</c:v>
                </c:pt>
                <c:pt idx="46">
                  <c:v>20.943987389082519</c:v>
                </c:pt>
                <c:pt idx="47">
                  <c:v>24.742057679871209</c:v>
                </c:pt>
                <c:pt idx="48">
                  <c:v>22.49149134583044</c:v>
                </c:pt>
                <c:pt idx="49">
                  <c:v>18.83401858843888</c:v>
                </c:pt>
                <c:pt idx="50">
                  <c:v>23.910006791486779</c:v>
                </c:pt>
                <c:pt idx="51">
                  <c:v>24.184344417752222</c:v>
                </c:pt>
                <c:pt idx="52">
                  <c:v>23.301110677216379</c:v>
                </c:pt>
                <c:pt idx="53">
                  <c:v>23.29245592867882</c:v>
                </c:pt>
                <c:pt idx="54">
                  <c:v>20.396144415635959</c:v>
                </c:pt>
                <c:pt idx="55">
                  <c:v>16.341468505835302</c:v>
                </c:pt>
                <c:pt idx="56">
                  <c:v>18.00759418250518</c:v>
                </c:pt>
                <c:pt idx="57">
                  <c:v>18.23118794441265</c:v>
                </c:pt>
                <c:pt idx="58">
                  <c:v>16.698999299984351</c:v>
                </c:pt>
                <c:pt idx="59">
                  <c:v>17.753314952652008</c:v>
                </c:pt>
                <c:pt idx="60">
                  <c:v>17.140304715598191</c:v>
                </c:pt>
                <c:pt idx="61">
                  <c:v>14.08353451761362</c:v>
                </c:pt>
                <c:pt idx="62">
                  <c:v>15.112362482306921</c:v>
                </c:pt>
                <c:pt idx="63">
                  <c:v>14.02518526094145</c:v>
                </c:pt>
                <c:pt idx="64">
                  <c:v>13.2094755166745</c:v>
                </c:pt>
                <c:pt idx="65">
                  <c:v>10.683153425316281</c:v>
                </c:pt>
                <c:pt idx="66">
                  <c:v>11.156118771122911</c:v>
                </c:pt>
                <c:pt idx="67">
                  <c:v>10.02592228373612</c:v>
                </c:pt>
                <c:pt idx="68">
                  <c:v>6.3763430065702158</c:v>
                </c:pt>
                <c:pt idx="69">
                  <c:v>4.4688511310445342</c:v>
                </c:pt>
              </c:numCache>
            </c:numRef>
          </c:val>
        </c:ser>
        <c:ser>
          <c:idx val="1"/>
          <c:order val="1"/>
          <c:tx>
            <c:strRef>
              <c:f>Sheet1!$C$1</c:f>
              <c:strCache>
                <c:ptCount val="1"/>
                <c:pt idx="0">
                  <c:v>Teachers</c:v>
                </c:pt>
              </c:strCache>
            </c:strRef>
          </c:tx>
          <c:spPr>
            <a:solidFill>
              <a:schemeClr val="accent1"/>
            </a:solidFill>
          </c:spPr>
          <c:invertIfNegative val="0"/>
          <c:cat>
            <c:strRef>
              <c:f>Sheet1!$A$2:$A$71</c:f>
              <c:strCache>
                <c:ptCount val="70"/>
                <c:pt idx="0">
                  <c:v>Czech Republic</c:v>
                </c:pt>
                <c:pt idx="1">
                  <c:v>Bulgaria</c:v>
                </c:pt>
                <c:pt idx="2">
                  <c:v>Sweden</c:v>
                </c:pt>
                <c:pt idx="3">
                  <c:v>Slovak Republic</c:v>
                </c:pt>
                <c:pt idx="4">
                  <c:v>Netherlands</c:v>
                </c:pt>
                <c:pt idx="5">
                  <c:v>Latvia</c:v>
                </c:pt>
                <c:pt idx="6">
                  <c:v>Estonia</c:v>
                </c:pt>
                <c:pt idx="7">
                  <c:v>Lithuania</c:v>
                </c:pt>
                <c:pt idx="8">
                  <c:v>Iceland</c:v>
                </c:pt>
                <c:pt idx="9">
                  <c:v>Thailand</c:v>
                </c:pt>
                <c:pt idx="10">
                  <c:v>United Kingdom</c:v>
                </c:pt>
                <c:pt idx="11">
                  <c:v>Macao (China)</c:v>
                </c:pt>
                <c:pt idx="12">
                  <c:v>Denmark</c:v>
                </c:pt>
                <c:pt idx="13">
                  <c:v>Norway</c:v>
                </c:pt>
                <c:pt idx="14">
                  <c:v>Russia</c:v>
                </c:pt>
                <c:pt idx="15">
                  <c:v>Hong Kong (China)</c:v>
                </c:pt>
                <c:pt idx="16">
                  <c:v>Georgia</c:v>
                </c:pt>
                <c:pt idx="17">
                  <c:v>Australia</c:v>
                </c:pt>
                <c:pt idx="18">
                  <c:v>New Zealand</c:v>
                </c:pt>
                <c:pt idx="19">
                  <c:v>Poland</c:v>
                </c:pt>
                <c:pt idx="20">
                  <c:v>Slovenia</c:v>
                </c:pt>
                <c:pt idx="21">
                  <c:v>Israel</c:v>
                </c:pt>
                <c:pt idx="22">
                  <c:v>Finland</c:v>
                </c:pt>
                <c:pt idx="23">
                  <c:v>Chinese Taipei</c:v>
                </c:pt>
                <c:pt idx="24">
                  <c:v>United States</c:v>
                </c:pt>
                <c:pt idx="25">
                  <c:v>OECD average</c:v>
                </c:pt>
                <c:pt idx="26">
                  <c:v>Switzerland</c:v>
                </c:pt>
                <c:pt idx="27">
                  <c:v>Lebanon</c:v>
                </c:pt>
                <c:pt idx="28">
                  <c:v>Indonesia</c:v>
                </c:pt>
                <c:pt idx="29">
                  <c:v>Montenegro</c:v>
                </c:pt>
                <c:pt idx="30">
                  <c:v>Belgium</c:v>
                </c:pt>
                <c:pt idx="31">
                  <c:v>Qatar</c:v>
                </c:pt>
                <c:pt idx="32">
                  <c:v>Chile</c:v>
                </c:pt>
                <c:pt idx="33">
                  <c:v>Peru</c:v>
                </c:pt>
                <c:pt idx="34">
                  <c:v>Canada</c:v>
                </c:pt>
                <c:pt idx="35">
                  <c:v>Moldova</c:v>
                </c:pt>
                <c:pt idx="36">
                  <c:v>FYROM</c:v>
                </c:pt>
                <c:pt idx="37">
                  <c:v>Algeria</c:v>
                </c:pt>
                <c:pt idx="38">
                  <c:v>UAE</c:v>
                </c:pt>
                <c:pt idx="39">
                  <c:v>Spain</c:v>
                </c:pt>
                <c:pt idx="40">
                  <c:v>Japan</c:v>
                </c:pt>
                <c:pt idx="41">
                  <c:v>Malta</c:v>
                </c:pt>
                <c:pt idx="42">
                  <c:v>Luxembourg</c:v>
                </c:pt>
                <c:pt idx="43">
                  <c:v>Singapore</c:v>
                </c:pt>
                <c:pt idx="44">
                  <c:v>Croatia</c:v>
                </c:pt>
                <c:pt idx="45">
                  <c:v>Austria</c:v>
                </c:pt>
                <c:pt idx="46">
                  <c:v>Trinidad / Tobago</c:v>
                </c:pt>
                <c:pt idx="47">
                  <c:v>Ireland</c:v>
                </c:pt>
                <c:pt idx="48">
                  <c:v>Albania</c:v>
                </c:pt>
                <c:pt idx="49">
                  <c:v>Korea</c:v>
                </c:pt>
                <c:pt idx="50">
                  <c:v>Colombia</c:v>
                </c:pt>
                <c:pt idx="51">
                  <c:v>Hungary</c:v>
                </c:pt>
                <c:pt idx="52">
                  <c:v>Viet Nam</c:v>
                </c:pt>
                <c:pt idx="53">
                  <c:v>CABA (Argentina)</c:v>
                </c:pt>
                <c:pt idx="54">
                  <c:v>France</c:v>
                </c:pt>
                <c:pt idx="55">
                  <c:v>Germany</c:v>
                </c:pt>
                <c:pt idx="56">
                  <c:v>Dominican Rep.</c:v>
                </c:pt>
                <c:pt idx="57">
                  <c:v>Mexico</c:v>
                </c:pt>
                <c:pt idx="58">
                  <c:v>Costa Rica</c:v>
                </c:pt>
                <c:pt idx="59">
                  <c:v>Portugal</c:v>
                </c:pt>
                <c:pt idx="60">
                  <c:v>Tunisia</c:v>
                </c:pt>
                <c:pt idx="61">
                  <c:v>B-S-J-G (China)</c:v>
                </c:pt>
                <c:pt idx="62">
                  <c:v>Jordan</c:v>
                </c:pt>
                <c:pt idx="63">
                  <c:v>Brazil</c:v>
                </c:pt>
                <c:pt idx="64">
                  <c:v>Kosovo</c:v>
                </c:pt>
                <c:pt idx="65">
                  <c:v>Romania</c:v>
                </c:pt>
                <c:pt idx="66">
                  <c:v>Italy</c:v>
                </c:pt>
                <c:pt idx="67">
                  <c:v>Uruguay</c:v>
                </c:pt>
                <c:pt idx="68">
                  <c:v>Greece</c:v>
                </c:pt>
                <c:pt idx="69">
                  <c:v>Turkey</c:v>
                </c:pt>
              </c:strCache>
            </c:strRef>
          </c:cat>
          <c:val>
            <c:numRef>
              <c:f>Sheet1!$C$2:$C$71</c:f>
              <c:numCache>
                <c:formatCode>General</c:formatCode>
                <c:ptCount val="70"/>
                <c:pt idx="0">
                  <c:v>1.019638922500758</c:v>
                </c:pt>
                <c:pt idx="1">
                  <c:v>4.9174435174142346</c:v>
                </c:pt>
                <c:pt idx="2">
                  <c:v>5.0117694410428646</c:v>
                </c:pt>
                <c:pt idx="3">
                  <c:v>3.812687027356664</c:v>
                </c:pt>
                <c:pt idx="4">
                  <c:v>4.8567012048729694</c:v>
                </c:pt>
                <c:pt idx="5">
                  <c:v>5.1059036162742357</c:v>
                </c:pt>
                <c:pt idx="6">
                  <c:v>4.1631510333503776</c:v>
                </c:pt>
                <c:pt idx="7">
                  <c:v>3.2758492816099669</c:v>
                </c:pt>
                <c:pt idx="8">
                  <c:v>1.665964466330089</c:v>
                </c:pt>
                <c:pt idx="9">
                  <c:v>20.609860907469152</c:v>
                </c:pt>
                <c:pt idx="10">
                  <c:v>3.9278854154347198</c:v>
                </c:pt>
                <c:pt idx="11">
                  <c:v>2.809370905088052</c:v>
                </c:pt>
                <c:pt idx="12">
                  <c:v>3.8468169426414418</c:v>
                </c:pt>
                <c:pt idx="13">
                  <c:v>1.427818306307739</c:v>
                </c:pt>
                <c:pt idx="14">
                  <c:v>0.73526302753670492</c:v>
                </c:pt>
                <c:pt idx="15">
                  <c:v>15.108511371684889</c:v>
                </c:pt>
                <c:pt idx="16">
                  <c:v>2.6670120315279622</c:v>
                </c:pt>
                <c:pt idx="17">
                  <c:v>4.5966370941522321</c:v>
                </c:pt>
                <c:pt idx="18">
                  <c:v>3.9297089410148192</c:v>
                </c:pt>
                <c:pt idx="19">
                  <c:v>1.3039081594700539</c:v>
                </c:pt>
                <c:pt idx="20">
                  <c:v>1.87582330922898</c:v>
                </c:pt>
                <c:pt idx="21">
                  <c:v>1.617226752191065</c:v>
                </c:pt>
                <c:pt idx="22">
                  <c:v>1.9846658772991479</c:v>
                </c:pt>
                <c:pt idx="23">
                  <c:v>17.709667183607561</c:v>
                </c:pt>
                <c:pt idx="24">
                  <c:v>7.1806470274628182</c:v>
                </c:pt>
                <c:pt idx="25">
                  <c:v>2.5205070778901448</c:v>
                </c:pt>
                <c:pt idx="26">
                  <c:v>2.5060571568273802</c:v>
                </c:pt>
                <c:pt idx="27">
                  <c:v>1.8941275361360721</c:v>
                </c:pt>
                <c:pt idx="28">
                  <c:v>7.6101604908055034</c:v>
                </c:pt>
                <c:pt idx="29">
                  <c:v>0.69708510596489803</c:v>
                </c:pt>
                <c:pt idx="30">
                  <c:v>1.832833789216451</c:v>
                </c:pt>
                <c:pt idx="31">
                  <c:v>1.3007258505118171</c:v>
                </c:pt>
                <c:pt idx="32">
                  <c:v>1.373919174007171</c:v>
                </c:pt>
                <c:pt idx="33">
                  <c:v>3.4386486246963921</c:v>
                </c:pt>
                <c:pt idx="34">
                  <c:v>2.406747210486941</c:v>
                </c:pt>
                <c:pt idx="35">
                  <c:v>1.831236368446395</c:v>
                </c:pt>
                <c:pt idx="36">
                  <c:v>6.7170150375279079</c:v>
                </c:pt>
                <c:pt idx="37">
                  <c:v>1.431501273430855</c:v>
                </c:pt>
                <c:pt idx="38">
                  <c:v>2.2345860502798942</c:v>
                </c:pt>
                <c:pt idx="39">
                  <c:v>0.70911729223038977</c:v>
                </c:pt>
                <c:pt idx="40">
                  <c:v>1.6244079315039639</c:v>
                </c:pt>
                <c:pt idx="41">
                  <c:v>1.817591794614293</c:v>
                </c:pt>
                <c:pt idx="42">
                  <c:v>1.6657530514194101</c:v>
                </c:pt>
                <c:pt idx="43">
                  <c:v>2.363209795126771</c:v>
                </c:pt>
                <c:pt idx="44">
                  <c:v>1.9894990091975031</c:v>
                </c:pt>
                <c:pt idx="45">
                  <c:v>2.6138808978634751</c:v>
                </c:pt>
                <c:pt idx="46">
                  <c:v>5.7252527949594434</c:v>
                </c:pt>
                <c:pt idx="47">
                  <c:v>0.79885007447795409</c:v>
                </c:pt>
                <c:pt idx="48">
                  <c:v>3.0283993753368299</c:v>
                </c:pt>
                <c:pt idx="49">
                  <c:v>6.1671579279220774</c:v>
                </c:pt>
                <c:pt idx="50">
                  <c:v>0.54553882237111317</c:v>
                </c:pt>
                <c:pt idx="51">
                  <c:v>0.16702236795675321</c:v>
                </c:pt>
                <c:pt idx="52">
                  <c:v>0.65598573001254445</c:v>
                </c:pt>
                <c:pt idx="53">
                  <c:v>0.2068504850621842</c:v>
                </c:pt>
                <c:pt idx="54">
                  <c:v>0.95685843541066917</c:v>
                </c:pt>
                <c:pt idx="55">
                  <c:v>3.6851385904194598</c:v>
                </c:pt>
                <c:pt idx="56">
                  <c:v>1.166904792046388</c:v>
                </c:pt>
                <c:pt idx="57">
                  <c:v>0.90636838914993612</c:v>
                </c:pt>
                <c:pt idx="58">
                  <c:v>2.33954197499131</c:v>
                </c:pt>
                <c:pt idx="59">
                  <c:v>0.65077912720329134</c:v>
                </c:pt>
                <c:pt idx="60">
                  <c:v>0.88673674572083749</c:v>
                </c:pt>
                <c:pt idx="61">
                  <c:v>2.7349031142874569</c:v>
                </c:pt>
                <c:pt idx="62">
                  <c:v>1.2226069957987911</c:v>
                </c:pt>
                <c:pt idx="63">
                  <c:v>0.55098801071998282</c:v>
                </c:pt>
                <c:pt idx="64">
                  <c:v>0.41883945927275451</c:v>
                </c:pt>
                <c:pt idx="65">
                  <c:v>2.7022149961641828</c:v>
                </c:pt>
                <c:pt idx="66">
                  <c:v>0.63385823580453748</c:v>
                </c:pt>
                <c:pt idx="67">
                  <c:v>1.6084743994626189</c:v>
                </c:pt>
                <c:pt idx="68">
                  <c:v>1.580137618684774</c:v>
                </c:pt>
                <c:pt idx="69">
                  <c:v>0.61190691863947133</c:v>
                </c:pt>
              </c:numCache>
            </c:numRef>
          </c:val>
        </c:ser>
        <c:ser>
          <c:idx val="2"/>
          <c:order val="2"/>
          <c:tx>
            <c:strRef>
              <c:f>Sheet1!$D$1</c:f>
              <c:strCache>
                <c:ptCount val="1"/>
                <c:pt idx="0">
                  <c:v>School governing board</c:v>
                </c:pt>
              </c:strCache>
            </c:strRef>
          </c:tx>
          <c:spPr>
            <a:solidFill>
              <a:srgbClr val="E4B921"/>
            </a:solidFill>
          </c:spPr>
          <c:invertIfNegative val="0"/>
          <c:cat>
            <c:strRef>
              <c:f>Sheet1!$A$2:$A$71</c:f>
              <c:strCache>
                <c:ptCount val="70"/>
                <c:pt idx="0">
                  <c:v>Czech Republic</c:v>
                </c:pt>
                <c:pt idx="1">
                  <c:v>Bulgaria</c:v>
                </c:pt>
                <c:pt idx="2">
                  <c:v>Sweden</c:v>
                </c:pt>
                <c:pt idx="3">
                  <c:v>Slovak Republic</c:v>
                </c:pt>
                <c:pt idx="4">
                  <c:v>Netherlands</c:v>
                </c:pt>
                <c:pt idx="5">
                  <c:v>Latvia</c:v>
                </c:pt>
                <c:pt idx="6">
                  <c:v>Estonia</c:v>
                </c:pt>
                <c:pt idx="7">
                  <c:v>Lithuania</c:v>
                </c:pt>
                <c:pt idx="8">
                  <c:v>Iceland</c:v>
                </c:pt>
                <c:pt idx="9">
                  <c:v>Thailand</c:v>
                </c:pt>
                <c:pt idx="10">
                  <c:v>United Kingdom</c:v>
                </c:pt>
                <c:pt idx="11">
                  <c:v>Macao (China)</c:v>
                </c:pt>
                <c:pt idx="12">
                  <c:v>Denmark</c:v>
                </c:pt>
                <c:pt idx="13">
                  <c:v>Norway</c:v>
                </c:pt>
                <c:pt idx="14">
                  <c:v>Russia</c:v>
                </c:pt>
                <c:pt idx="15">
                  <c:v>Hong Kong (China)</c:v>
                </c:pt>
                <c:pt idx="16">
                  <c:v>Georgia</c:v>
                </c:pt>
                <c:pt idx="17">
                  <c:v>Australia</c:v>
                </c:pt>
                <c:pt idx="18">
                  <c:v>New Zealand</c:v>
                </c:pt>
                <c:pt idx="19">
                  <c:v>Poland</c:v>
                </c:pt>
                <c:pt idx="20">
                  <c:v>Slovenia</c:v>
                </c:pt>
                <c:pt idx="21">
                  <c:v>Israel</c:v>
                </c:pt>
                <c:pt idx="22">
                  <c:v>Finland</c:v>
                </c:pt>
                <c:pt idx="23">
                  <c:v>Chinese Taipei</c:v>
                </c:pt>
                <c:pt idx="24">
                  <c:v>United States</c:v>
                </c:pt>
                <c:pt idx="25">
                  <c:v>OECD average</c:v>
                </c:pt>
                <c:pt idx="26">
                  <c:v>Switzerland</c:v>
                </c:pt>
                <c:pt idx="27">
                  <c:v>Lebanon</c:v>
                </c:pt>
                <c:pt idx="28">
                  <c:v>Indonesia</c:v>
                </c:pt>
                <c:pt idx="29">
                  <c:v>Montenegro</c:v>
                </c:pt>
                <c:pt idx="30">
                  <c:v>Belgium</c:v>
                </c:pt>
                <c:pt idx="31">
                  <c:v>Qatar</c:v>
                </c:pt>
                <c:pt idx="32">
                  <c:v>Chile</c:v>
                </c:pt>
                <c:pt idx="33">
                  <c:v>Peru</c:v>
                </c:pt>
                <c:pt idx="34">
                  <c:v>Canada</c:v>
                </c:pt>
                <c:pt idx="35">
                  <c:v>Moldova</c:v>
                </c:pt>
                <c:pt idx="36">
                  <c:v>FYROM</c:v>
                </c:pt>
                <c:pt idx="37">
                  <c:v>Algeria</c:v>
                </c:pt>
                <c:pt idx="38">
                  <c:v>UAE</c:v>
                </c:pt>
                <c:pt idx="39">
                  <c:v>Spain</c:v>
                </c:pt>
                <c:pt idx="40">
                  <c:v>Japan</c:v>
                </c:pt>
                <c:pt idx="41">
                  <c:v>Malta</c:v>
                </c:pt>
                <c:pt idx="42">
                  <c:v>Luxembourg</c:v>
                </c:pt>
                <c:pt idx="43">
                  <c:v>Singapore</c:v>
                </c:pt>
                <c:pt idx="44">
                  <c:v>Croatia</c:v>
                </c:pt>
                <c:pt idx="45">
                  <c:v>Austria</c:v>
                </c:pt>
                <c:pt idx="46">
                  <c:v>Trinidad / Tobago</c:v>
                </c:pt>
                <c:pt idx="47">
                  <c:v>Ireland</c:v>
                </c:pt>
                <c:pt idx="48">
                  <c:v>Albania</c:v>
                </c:pt>
                <c:pt idx="49">
                  <c:v>Korea</c:v>
                </c:pt>
                <c:pt idx="50">
                  <c:v>Colombia</c:v>
                </c:pt>
                <c:pt idx="51">
                  <c:v>Hungary</c:v>
                </c:pt>
                <c:pt idx="52">
                  <c:v>Viet Nam</c:v>
                </c:pt>
                <c:pt idx="53">
                  <c:v>CABA (Argentina)</c:v>
                </c:pt>
                <c:pt idx="54">
                  <c:v>France</c:v>
                </c:pt>
                <c:pt idx="55">
                  <c:v>Germany</c:v>
                </c:pt>
                <c:pt idx="56">
                  <c:v>Dominican Rep.</c:v>
                </c:pt>
                <c:pt idx="57">
                  <c:v>Mexico</c:v>
                </c:pt>
                <c:pt idx="58">
                  <c:v>Costa Rica</c:v>
                </c:pt>
                <c:pt idx="59">
                  <c:v>Portugal</c:v>
                </c:pt>
                <c:pt idx="60">
                  <c:v>Tunisia</c:v>
                </c:pt>
                <c:pt idx="61">
                  <c:v>B-S-J-G (China)</c:v>
                </c:pt>
                <c:pt idx="62">
                  <c:v>Jordan</c:v>
                </c:pt>
                <c:pt idx="63">
                  <c:v>Brazil</c:v>
                </c:pt>
                <c:pt idx="64">
                  <c:v>Kosovo</c:v>
                </c:pt>
                <c:pt idx="65">
                  <c:v>Romania</c:v>
                </c:pt>
                <c:pt idx="66">
                  <c:v>Italy</c:v>
                </c:pt>
                <c:pt idx="67">
                  <c:v>Uruguay</c:v>
                </c:pt>
                <c:pt idx="68">
                  <c:v>Greece</c:v>
                </c:pt>
                <c:pt idx="69">
                  <c:v>Turkey</c:v>
                </c:pt>
              </c:strCache>
            </c:strRef>
          </c:cat>
          <c:val>
            <c:numRef>
              <c:f>Sheet1!$D$2:$D$71</c:f>
              <c:numCache>
                <c:formatCode>General</c:formatCode>
                <c:ptCount val="70"/>
                <c:pt idx="0">
                  <c:v>0.8882164883439253</c:v>
                </c:pt>
                <c:pt idx="1">
                  <c:v>3.9990467586627672</c:v>
                </c:pt>
                <c:pt idx="2">
                  <c:v>4.1808810767391424</c:v>
                </c:pt>
                <c:pt idx="3">
                  <c:v>2.627158408308607</c:v>
                </c:pt>
                <c:pt idx="4">
                  <c:v>24.046086272760181</c:v>
                </c:pt>
                <c:pt idx="5">
                  <c:v>9.9417480655647559</c:v>
                </c:pt>
                <c:pt idx="6">
                  <c:v>8.365892538927131</c:v>
                </c:pt>
                <c:pt idx="7">
                  <c:v>15.72390002616598</c:v>
                </c:pt>
                <c:pt idx="8">
                  <c:v>2.0286705392070412</c:v>
                </c:pt>
                <c:pt idx="9">
                  <c:v>22.693327891882561</c:v>
                </c:pt>
                <c:pt idx="10">
                  <c:v>30.025624615809189</c:v>
                </c:pt>
                <c:pt idx="11">
                  <c:v>33.763938785361518</c:v>
                </c:pt>
                <c:pt idx="12">
                  <c:v>14.787671942846121</c:v>
                </c:pt>
                <c:pt idx="13">
                  <c:v>2.0057941838030309</c:v>
                </c:pt>
                <c:pt idx="14">
                  <c:v>11.60937346238657</c:v>
                </c:pt>
                <c:pt idx="15">
                  <c:v>24.969538879256351</c:v>
                </c:pt>
                <c:pt idx="16">
                  <c:v>19.711410426675251</c:v>
                </c:pt>
                <c:pt idx="17">
                  <c:v>8.0565630963931021</c:v>
                </c:pt>
                <c:pt idx="18">
                  <c:v>21.804459828144459</c:v>
                </c:pt>
                <c:pt idx="19">
                  <c:v>0.88848520600072367</c:v>
                </c:pt>
                <c:pt idx="20">
                  <c:v>13.71969939674298</c:v>
                </c:pt>
                <c:pt idx="21">
                  <c:v>2.638203047975181</c:v>
                </c:pt>
                <c:pt idx="22">
                  <c:v>2.3797865642868969</c:v>
                </c:pt>
                <c:pt idx="23">
                  <c:v>14.30353008380456</c:v>
                </c:pt>
                <c:pt idx="24">
                  <c:v>25.26525746306141</c:v>
                </c:pt>
                <c:pt idx="25">
                  <c:v>12.29574693923138</c:v>
                </c:pt>
                <c:pt idx="26">
                  <c:v>17.953604688532518</c:v>
                </c:pt>
                <c:pt idx="27">
                  <c:v>22.684140239281721</c:v>
                </c:pt>
                <c:pt idx="28">
                  <c:v>27.861719440679021</c:v>
                </c:pt>
                <c:pt idx="29">
                  <c:v>22.888919927055909</c:v>
                </c:pt>
                <c:pt idx="30">
                  <c:v>14.85513056065826</c:v>
                </c:pt>
                <c:pt idx="31">
                  <c:v>27.064568986404112</c:v>
                </c:pt>
                <c:pt idx="32">
                  <c:v>37.173373123298497</c:v>
                </c:pt>
                <c:pt idx="33">
                  <c:v>14.917567819622271</c:v>
                </c:pt>
                <c:pt idx="34">
                  <c:v>5.7294808463611622</c:v>
                </c:pt>
                <c:pt idx="35">
                  <c:v>27.843295720904489</c:v>
                </c:pt>
                <c:pt idx="36">
                  <c:v>23.024898713650408</c:v>
                </c:pt>
                <c:pt idx="37">
                  <c:v>1.2831914996270211</c:v>
                </c:pt>
                <c:pt idx="38">
                  <c:v>27.64399039628811</c:v>
                </c:pt>
                <c:pt idx="39">
                  <c:v>11.026478711610689</c:v>
                </c:pt>
                <c:pt idx="40">
                  <c:v>17.346749502730422</c:v>
                </c:pt>
                <c:pt idx="41">
                  <c:v>9.3900552102131183</c:v>
                </c:pt>
                <c:pt idx="42">
                  <c:v>13.582936886902599</c:v>
                </c:pt>
                <c:pt idx="43">
                  <c:v>19.917440868994749</c:v>
                </c:pt>
                <c:pt idx="44">
                  <c:v>26.59453152671146</c:v>
                </c:pt>
                <c:pt idx="45">
                  <c:v>2.0645534434998889</c:v>
                </c:pt>
                <c:pt idx="46">
                  <c:v>10.554515238229641</c:v>
                </c:pt>
                <c:pt idx="47">
                  <c:v>25.935954076886301</c:v>
                </c:pt>
                <c:pt idx="48">
                  <c:v>28.245980432400248</c:v>
                </c:pt>
                <c:pt idx="49">
                  <c:v>7.8071442341066488</c:v>
                </c:pt>
                <c:pt idx="50">
                  <c:v>17.86952271954717</c:v>
                </c:pt>
                <c:pt idx="51">
                  <c:v>10.833286593376391</c:v>
                </c:pt>
                <c:pt idx="52">
                  <c:v>13.56929293152624</c:v>
                </c:pt>
                <c:pt idx="53">
                  <c:v>20.929497384346909</c:v>
                </c:pt>
                <c:pt idx="54">
                  <c:v>14.56710872305681</c:v>
                </c:pt>
                <c:pt idx="55">
                  <c:v>7.1183946548882684</c:v>
                </c:pt>
                <c:pt idx="56">
                  <c:v>23.05547451981802</c:v>
                </c:pt>
                <c:pt idx="57">
                  <c:v>16.09940469551707</c:v>
                </c:pt>
                <c:pt idx="58">
                  <c:v>18.771896452085141</c:v>
                </c:pt>
                <c:pt idx="59">
                  <c:v>17.682794394311252</c:v>
                </c:pt>
                <c:pt idx="60">
                  <c:v>5.447787420604933</c:v>
                </c:pt>
                <c:pt idx="61">
                  <c:v>23.04378287542491</c:v>
                </c:pt>
                <c:pt idx="62">
                  <c:v>18.600773098647149</c:v>
                </c:pt>
                <c:pt idx="63">
                  <c:v>12.00396173054785</c:v>
                </c:pt>
                <c:pt idx="64">
                  <c:v>13.812988514739271</c:v>
                </c:pt>
                <c:pt idx="65">
                  <c:v>32.282460972899891</c:v>
                </c:pt>
                <c:pt idx="66">
                  <c:v>12.067017418921029</c:v>
                </c:pt>
                <c:pt idx="67">
                  <c:v>12.57912827918504</c:v>
                </c:pt>
                <c:pt idx="68">
                  <c:v>3.256036959297731</c:v>
                </c:pt>
                <c:pt idx="69">
                  <c:v>21.601494624228991</c:v>
                </c:pt>
              </c:numCache>
            </c:numRef>
          </c:val>
        </c:ser>
        <c:ser>
          <c:idx val="3"/>
          <c:order val="3"/>
          <c:tx>
            <c:strRef>
              <c:f>Sheet1!$E$1</c:f>
              <c:strCache>
                <c:ptCount val="1"/>
                <c:pt idx="0">
                  <c:v>Local/regional education authority</c:v>
                </c:pt>
              </c:strCache>
            </c:strRef>
          </c:tx>
          <c:spPr>
            <a:solidFill>
              <a:schemeClr val="bg1">
                <a:lumMod val="50000"/>
              </a:schemeClr>
            </a:solidFill>
          </c:spPr>
          <c:invertIfNegative val="0"/>
          <c:cat>
            <c:strRef>
              <c:f>Sheet1!$A$2:$A$71</c:f>
              <c:strCache>
                <c:ptCount val="70"/>
                <c:pt idx="0">
                  <c:v>Czech Republic</c:v>
                </c:pt>
                <c:pt idx="1">
                  <c:v>Bulgaria</c:v>
                </c:pt>
                <c:pt idx="2">
                  <c:v>Sweden</c:v>
                </c:pt>
                <c:pt idx="3">
                  <c:v>Slovak Republic</c:v>
                </c:pt>
                <c:pt idx="4">
                  <c:v>Netherlands</c:v>
                </c:pt>
                <c:pt idx="5">
                  <c:v>Latvia</c:v>
                </c:pt>
                <c:pt idx="6">
                  <c:v>Estonia</c:v>
                </c:pt>
                <c:pt idx="7">
                  <c:v>Lithuania</c:v>
                </c:pt>
                <c:pt idx="8">
                  <c:v>Iceland</c:v>
                </c:pt>
                <c:pt idx="9">
                  <c:v>Thailand</c:v>
                </c:pt>
                <c:pt idx="10">
                  <c:v>United Kingdom</c:v>
                </c:pt>
                <c:pt idx="11">
                  <c:v>Macao (China)</c:v>
                </c:pt>
                <c:pt idx="12">
                  <c:v>Denmark</c:v>
                </c:pt>
                <c:pt idx="13">
                  <c:v>Norway</c:v>
                </c:pt>
                <c:pt idx="14">
                  <c:v>Russia</c:v>
                </c:pt>
                <c:pt idx="15">
                  <c:v>Hong Kong (China)</c:v>
                </c:pt>
                <c:pt idx="16">
                  <c:v>Georgia</c:v>
                </c:pt>
                <c:pt idx="17">
                  <c:v>Australia</c:v>
                </c:pt>
                <c:pt idx="18">
                  <c:v>New Zealand</c:v>
                </c:pt>
                <c:pt idx="19">
                  <c:v>Poland</c:v>
                </c:pt>
                <c:pt idx="20">
                  <c:v>Slovenia</c:v>
                </c:pt>
                <c:pt idx="21">
                  <c:v>Israel</c:v>
                </c:pt>
                <c:pt idx="22">
                  <c:v>Finland</c:v>
                </c:pt>
                <c:pt idx="23">
                  <c:v>Chinese Taipei</c:v>
                </c:pt>
                <c:pt idx="24">
                  <c:v>United States</c:v>
                </c:pt>
                <c:pt idx="25">
                  <c:v>OECD average</c:v>
                </c:pt>
                <c:pt idx="26">
                  <c:v>Switzerland</c:v>
                </c:pt>
                <c:pt idx="27">
                  <c:v>Lebanon</c:v>
                </c:pt>
                <c:pt idx="28">
                  <c:v>Indonesia</c:v>
                </c:pt>
                <c:pt idx="29">
                  <c:v>Montenegro</c:v>
                </c:pt>
                <c:pt idx="30">
                  <c:v>Belgium</c:v>
                </c:pt>
                <c:pt idx="31">
                  <c:v>Qatar</c:v>
                </c:pt>
                <c:pt idx="32">
                  <c:v>Chile</c:v>
                </c:pt>
                <c:pt idx="33">
                  <c:v>Peru</c:v>
                </c:pt>
                <c:pt idx="34">
                  <c:v>Canada</c:v>
                </c:pt>
                <c:pt idx="35">
                  <c:v>Moldova</c:v>
                </c:pt>
                <c:pt idx="36">
                  <c:v>FYROM</c:v>
                </c:pt>
                <c:pt idx="37">
                  <c:v>Algeria</c:v>
                </c:pt>
                <c:pt idx="38">
                  <c:v>UAE</c:v>
                </c:pt>
                <c:pt idx="39">
                  <c:v>Spain</c:v>
                </c:pt>
                <c:pt idx="40">
                  <c:v>Japan</c:v>
                </c:pt>
                <c:pt idx="41">
                  <c:v>Malta</c:v>
                </c:pt>
                <c:pt idx="42">
                  <c:v>Luxembourg</c:v>
                </c:pt>
                <c:pt idx="43">
                  <c:v>Singapore</c:v>
                </c:pt>
                <c:pt idx="44">
                  <c:v>Croatia</c:v>
                </c:pt>
                <c:pt idx="45">
                  <c:v>Austria</c:v>
                </c:pt>
                <c:pt idx="46">
                  <c:v>Trinidad / Tobago</c:v>
                </c:pt>
                <c:pt idx="47">
                  <c:v>Ireland</c:v>
                </c:pt>
                <c:pt idx="48">
                  <c:v>Albania</c:v>
                </c:pt>
                <c:pt idx="49">
                  <c:v>Korea</c:v>
                </c:pt>
                <c:pt idx="50">
                  <c:v>Colombia</c:v>
                </c:pt>
                <c:pt idx="51">
                  <c:v>Hungary</c:v>
                </c:pt>
                <c:pt idx="52">
                  <c:v>Viet Nam</c:v>
                </c:pt>
                <c:pt idx="53">
                  <c:v>CABA (Argentina)</c:v>
                </c:pt>
                <c:pt idx="54">
                  <c:v>France</c:v>
                </c:pt>
                <c:pt idx="55">
                  <c:v>Germany</c:v>
                </c:pt>
                <c:pt idx="56">
                  <c:v>Dominican Rep.</c:v>
                </c:pt>
                <c:pt idx="57">
                  <c:v>Mexico</c:v>
                </c:pt>
                <c:pt idx="58">
                  <c:v>Costa Rica</c:v>
                </c:pt>
                <c:pt idx="59">
                  <c:v>Portugal</c:v>
                </c:pt>
                <c:pt idx="60">
                  <c:v>Tunisia</c:v>
                </c:pt>
                <c:pt idx="61">
                  <c:v>B-S-J-G (China)</c:v>
                </c:pt>
                <c:pt idx="62">
                  <c:v>Jordan</c:v>
                </c:pt>
                <c:pt idx="63">
                  <c:v>Brazil</c:v>
                </c:pt>
                <c:pt idx="64">
                  <c:v>Kosovo</c:v>
                </c:pt>
                <c:pt idx="65">
                  <c:v>Romania</c:v>
                </c:pt>
                <c:pt idx="66">
                  <c:v>Italy</c:v>
                </c:pt>
                <c:pt idx="67">
                  <c:v>Uruguay</c:v>
                </c:pt>
                <c:pt idx="68">
                  <c:v>Greece</c:v>
                </c:pt>
                <c:pt idx="69">
                  <c:v>Turkey</c:v>
                </c:pt>
              </c:strCache>
            </c:strRef>
          </c:cat>
          <c:val>
            <c:numRef>
              <c:f>Sheet1!$E$2:$E$71</c:f>
              <c:numCache>
                <c:formatCode>General</c:formatCode>
                <c:ptCount val="70"/>
                <c:pt idx="0">
                  <c:v>5.5173533544518394</c:v>
                </c:pt>
                <c:pt idx="1">
                  <c:v>3.5921289625331299</c:v>
                </c:pt>
                <c:pt idx="2">
                  <c:v>19.255848250155061</c:v>
                </c:pt>
                <c:pt idx="3">
                  <c:v>7.0433235694710588</c:v>
                </c:pt>
                <c:pt idx="4">
                  <c:v>5.2192050809342298E-2</c:v>
                </c:pt>
                <c:pt idx="5">
                  <c:v>9.3035830931132431</c:v>
                </c:pt>
                <c:pt idx="6">
                  <c:v>11.15873141214754</c:v>
                </c:pt>
                <c:pt idx="7">
                  <c:v>8.6324991241442302</c:v>
                </c:pt>
                <c:pt idx="8">
                  <c:v>29.782293341825721</c:v>
                </c:pt>
                <c:pt idx="9">
                  <c:v>6.190166433104082</c:v>
                </c:pt>
                <c:pt idx="10">
                  <c:v>5.2270801850815554</c:v>
                </c:pt>
                <c:pt idx="11">
                  <c:v>8.1514229473419793</c:v>
                </c:pt>
                <c:pt idx="12">
                  <c:v>14.825779294259689</c:v>
                </c:pt>
                <c:pt idx="13">
                  <c:v>35.1927995980503</c:v>
                </c:pt>
                <c:pt idx="14">
                  <c:v>26.81365963303389</c:v>
                </c:pt>
                <c:pt idx="15">
                  <c:v>0</c:v>
                </c:pt>
                <c:pt idx="16">
                  <c:v>0.2735101638220897</c:v>
                </c:pt>
                <c:pt idx="17">
                  <c:v>38.623711441211938</c:v>
                </c:pt>
                <c:pt idx="18">
                  <c:v>0</c:v>
                </c:pt>
                <c:pt idx="19">
                  <c:v>24.812051155769499</c:v>
                </c:pt>
                <c:pt idx="20">
                  <c:v>0.43930740213600539</c:v>
                </c:pt>
                <c:pt idx="21">
                  <c:v>18.819884999360699</c:v>
                </c:pt>
                <c:pt idx="22">
                  <c:v>32.823018642201092</c:v>
                </c:pt>
                <c:pt idx="23">
                  <c:v>13.94713765508795</c:v>
                </c:pt>
                <c:pt idx="24">
                  <c:v>28.405735286118141</c:v>
                </c:pt>
                <c:pt idx="25">
                  <c:v>23.130284639837399</c:v>
                </c:pt>
                <c:pt idx="26">
                  <c:v>40.93838564591983</c:v>
                </c:pt>
                <c:pt idx="27">
                  <c:v>6.3870641831416251</c:v>
                </c:pt>
                <c:pt idx="28">
                  <c:v>19.88698318912915</c:v>
                </c:pt>
                <c:pt idx="29">
                  <c:v>0.68911193001426041</c:v>
                </c:pt>
                <c:pt idx="30">
                  <c:v>11.73404677937789</c:v>
                </c:pt>
                <c:pt idx="31">
                  <c:v>6.9279796985584836</c:v>
                </c:pt>
                <c:pt idx="32">
                  <c:v>18.982241575313878</c:v>
                </c:pt>
                <c:pt idx="33">
                  <c:v>21.788833526163071</c:v>
                </c:pt>
                <c:pt idx="34">
                  <c:v>36.282800818392801</c:v>
                </c:pt>
                <c:pt idx="35">
                  <c:v>10.65175438525681</c:v>
                </c:pt>
                <c:pt idx="36">
                  <c:v>11.45176991477115</c:v>
                </c:pt>
                <c:pt idx="37">
                  <c:v>28.136098358004318</c:v>
                </c:pt>
                <c:pt idx="38">
                  <c:v>16.427426193641161</c:v>
                </c:pt>
                <c:pt idx="39">
                  <c:v>52.969473365647232</c:v>
                </c:pt>
                <c:pt idx="40">
                  <c:v>52.393667805463572</c:v>
                </c:pt>
                <c:pt idx="41">
                  <c:v>8.221790160084355</c:v>
                </c:pt>
                <c:pt idx="42">
                  <c:v>3.6647771787138521</c:v>
                </c:pt>
                <c:pt idx="43">
                  <c:v>0</c:v>
                </c:pt>
                <c:pt idx="44">
                  <c:v>8.7758828286485588</c:v>
                </c:pt>
                <c:pt idx="45">
                  <c:v>39.77039504246364</c:v>
                </c:pt>
                <c:pt idx="46">
                  <c:v>1.656441869105358</c:v>
                </c:pt>
                <c:pt idx="47">
                  <c:v>14.413770892730239</c:v>
                </c:pt>
                <c:pt idx="48">
                  <c:v>16.270885449289061</c:v>
                </c:pt>
                <c:pt idx="49">
                  <c:v>41.144461854745963</c:v>
                </c:pt>
                <c:pt idx="50">
                  <c:v>26.90191577423877</c:v>
                </c:pt>
                <c:pt idx="51">
                  <c:v>41.309228248880132</c:v>
                </c:pt>
                <c:pt idx="52">
                  <c:v>50.554524736401611</c:v>
                </c:pt>
                <c:pt idx="53">
                  <c:v>46.419291008510392</c:v>
                </c:pt>
                <c:pt idx="54">
                  <c:v>23.248853973519878</c:v>
                </c:pt>
                <c:pt idx="55">
                  <c:v>72.85499739913989</c:v>
                </c:pt>
                <c:pt idx="56">
                  <c:v>4.2271892523158598E-2</c:v>
                </c:pt>
                <c:pt idx="57">
                  <c:v>36.900075421130268</c:v>
                </c:pt>
                <c:pt idx="58">
                  <c:v>1.832450877724801</c:v>
                </c:pt>
                <c:pt idx="59">
                  <c:v>4.2769465962474937</c:v>
                </c:pt>
                <c:pt idx="60">
                  <c:v>9.9307648780316065</c:v>
                </c:pt>
                <c:pt idx="61">
                  <c:v>56.589968023905307</c:v>
                </c:pt>
                <c:pt idx="62">
                  <c:v>9.6641681239808506</c:v>
                </c:pt>
                <c:pt idx="63">
                  <c:v>65.506227448884587</c:v>
                </c:pt>
                <c:pt idx="64">
                  <c:v>41.491907638802843</c:v>
                </c:pt>
                <c:pt idx="65">
                  <c:v>17.37442719525508</c:v>
                </c:pt>
                <c:pt idx="66">
                  <c:v>11.785605855515669</c:v>
                </c:pt>
                <c:pt idx="67">
                  <c:v>3.2536906335479392</c:v>
                </c:pt>
                <c:pt idx="68">
                  <c:v>22.198662072394558</c:v>
                </c:pt>
                <c:pt idx="69">
                  <c:v>3.4088787925494648</c:v>
                </c:pt>
              </c:numCache>
            </c:numRef>
          </c:val>
        </c:ser>
        <c:ser>
          <c:idx val="4"/>
          <c:order val="4"/>
          <c:tx>
            <c:strRef>
              <c:f>Sheet1!$F$1</c:f>
              <c:strCache>
                <c:ptCount val="1"/>
                <c:pt idx="0">
                  <c:v>National education authority</c:v>
                </c:pt>
              </c:strCache>
            </c:strRef>
          </c:tx>
          <c:spPr>
            <a:solidFill>
              <a:schemeClr val="tx1">
                <a:lumMod val="75000"/>
                <a:lumOff val="25000"/>
              </a:schemeClr>
            </a:solidFill>
          </c:spPr>
          <c:invertIfNegative val="0"/>
          <c:cat>
            <c:strRef>
              <c:f>Sheet1!$A$2:$A$71</c:f>
              <c:strCache>
                <c:ptCount val="70"/>
                <c:pt idx="0">
                  <c:v>Czech Republic</c:v>
                </c:pt>
                <c:pt idx="1">
                  <c:v>Bulgaria</c:v>
                </c:pt>
                <c:pt idx="2">
                  <c:v>Sweden</c:v>
                </c:pt>
                <c:pt idx="3">
                  <c:v>Slovak Republic</c:v>
                </c:pt>
                <c:pt idx="4">
                  <c:v>Netherlands</c:v>
                </c:pt>
                <c:pt idx="5">
                  <c:v>Latvia</c:v>
                </c:pt>
                <c:pt idx="6">
                  <c:v>Estonia</c:v>
                </c:pt>
                <c:pt idx="7">
                  <c:v>Lithuania</c:v>
                </c:pt>
                <c:pt idx="8">
                  <c:v>Iceland</c:v>
                </c:pt>
                <c:pt idx="9">
                  <c:v>Thailand</c:v>
                </c:pt>
                <c:pt idx="10">
                  <c:v>United Kingdom</c:v>
                </c:pt>
                <c:pt idx="11">
                  <c:v>Macao (China)</c:v>
                </c:pt>
                <c:pt idx="12">
                  <c:v>Denmark</c:v>
                </c:pt>
                <c:pt idx="13">
                  <c:v>Norway</c:v>
                </c:pt>
                <c:pt idx="14">
                  <c:v>Russia</c:v>
                </c:pt>
                <c:pt idx="15">
                  <c:v>Hong Kong (China)</c:v>
                </c:pt>
                <c:pt idx="16">
                  <c:v>Georgia</c:v>
                </c:pt>
                <c:pt idx="17">
                  <c:v>Australia</c:v>
                </c:pt>
                <c:pt idx="18">
                  <c:v>New Zealand</c:v>
                </c:pt>
                <c:pt idx="19">
                  <c:v>Poland</c:v>
                </c:pt>
                <c:pt idx="20">
                  <c:v>Slovenia</c:v>
                </c:pt>
                <c:pt idx="21">
                  <c:v>Israel</c:v>
                </c:pt>
                <c:pt idx="22">
                  <c:v>Finland</c:v>
                </c:pt>
                <c:pt idx="23">
                  <c:v>Chinese Taipei</c:v>
                </c:pt>
                <c:pt idx="24">
                  <c:v>United States</c:v>
                </c:pt>
                <c:pt idx="25">
                  <c:v>OECD average</c:v>
                </c:pt>
                <c:pt idx="26">
                  <c:v>Switzerland</c:v>
                </c:pt>
                <c:pt idx="27">
                  <c:v>Lebanon</c:v>
                </c:pt>
                <c:pt idx="28">
                  <c:v>Indonesia</c:v>
                </c:pt>
                <c:pt idx="29">
                  <c:v>Montenegro</c:v>
                </c:pt>
                <c:pt idx="30">
                  <c:v>Belgium</c:v>
                </c:pt>
                <c:pt idx="31">
                  <c:v>Qatar</c:v>
                </c:pt>
                <c:pt idx="32">
                  <c:v>Chile</c:v>
                </c:pt>
                <c:pt idx="33">
                  <c:v>Peru</c:v>
                </c:pt>
                <c:pt idx="34">
                  <c:v>Canada</c:v>
                </c:pt>
                <c:pt idx="35">
                  <c:v>Moldova</c:v>
                </c:pt>
                <c:pt idx="36">
                  <c:v>FYROM</c:v>
                </c:pt>
                <c:pt idx="37">
                  <c:v>Algeria</c:v>
                </c:pt>
                <c:pt idx="38">
                  <c:v>UAE</c:v>
                </c:pt>
                <c:pt idx="39">
                  <c:v>Spain</c:v>
                </c:pt>
                <c:pt idx="40">
                  <c:v>Japan</c:v>
                </c:pt>
                <c:pt idx="41">
                  <c:v>Malta</c:v>
                </c:pt>
                <c:pt idx="42">
                  <c:v>Luxembourg</c:v>
                </c:pt>
                <c:pt idx="43">
                  <c:v>Singapore</c:v>
                </c:pt>
                <c:pt idx="44">
                  <c:v>Croatia</c:v>
                </c:pt>
                <c:pt idx="45">
                  <c:v>Austria</c:v>
                </c:pt>
                <c:pt idx="46">
                  <c:v>Trinidad / Tobago</c:v>
                </c:pt>
                <c:pt idx="47">
                  <c:v>Ireland</c:v>
                </c:pt>
                <c:pt idx="48">
                  <c:v>Albania</c:v>
                </c:pt>
                <c:pt idx="49">
                  <c:v>Korea</c:v>
                </c:pt>
                <c:pt idx="50">
                  <c:v>Colombia</c:v>
                </c:pt>
                <c:pt idx="51">
                  <c:v>Hungary</c:v>
                </c:pt>
                <c:pt idx="52">
                  <c:v>Viet Nam</c:v>
                </c:pt>
                <c:pt idx="53">
                  <c:v>CABA (Argentina)</c:v>
                </c:pt>
                <c:pt idx="54">
                  <c:v>France</c:v>
                </c:pt>
                <c:pt idx="55">
                  <c:v>Germany</c:v>
                </c:pt>
                <c:pt idx="56">
                  <c:v>Dominican Rep.</c:v>
                </c:pt>
                <c:pt idx="57">
                  <c:v>Mexico</c:v>
                </c:pt>
                <c:pt idx="58">
                  <c:v>Costa Rica</c:v>
                </c:pt>
                <c:pt idx="59">
                  <c:v>Portugal</c:v>
                </c:pt>
                <c:pt idx="60">
                  <c:v>Tunisia</c:v>
                </c:pt>
                <c:pt idx="61">
                  <c:v>B-S-J-G (China)</c:v>
                </c:pt>
                <c:pt idx="62">
                  <c:v>Jordan</c:v>
                </c:pt>
                <c:pt idx="63">
                  <c:v>Brazil</c:v>
                </c:pt>
                <c:pt idx="64">
                  <c:v>Kosovo</c:v>
                </c:pt>
                <c:pt idx="65">
                  <c:v>Romania</c:v>
                </c:pt>
                <c:pt idx="66">
                  <c:v>Italy</c:v>
                </c:pt>
                <c:pt idx="67">
                  <c:v>Uruguay</c:v>
                </c:pt>
                <c:pt idx="68">
                  <c:v>Greece</c:v>
                </c:pt>
                <c:pt idx="69">
                  <c:v>Turkey</c:v>
                </c:pt>
              </c:strCache>
            </c:strRef>
          </c:cat>
          <c:val>
            <c:numRef>
              <c:f>Sheet1!$F$2:$F$71</c:f>
              <c:numCache>
                <c:formatCode>General</c:formatCode>
                <c:ptCount val="70"/>
                <c:pt idx="0">
                  <c:v>7.9665901014910796</c:v>
                </c:pt>
                <c:pt idx="1">
                  <c:v>14.742939272767741</c:v>
                </c:pt>
                <c:pt idx="2">
                  <c:v>0.35716231407529808</c:v>
                </c:pt>
                <c:pt idx="3">
                  <c:v>18.729770506992711</c:v>
                </c:pt>
                <c:pt idx="4">
                  <c:v>7.0834966194889804</c:v>
                </c:pt>
                <c:pt idx="5">
                  <c:v>15.685323615632839</c:v>
                </c:pt>
                <c:pt idx="6">
                  <c:v>16.506192563661791</c:v>
                </c:pt>
                <c:pt idx="7">
                  <c:v>11.71234193621933</c:v>
                </c:pt>
                <c:pt idx="8">
                  <c:v>6.8421296796851303</c:v>
                </c:pt>
                <c:pt idx="9">
                  <c:v>11.011687908904831</c:v>
                </c:pt>
                <c:pt idx="10">
                  <c:v>4.8152663058176222</c:v>
                </c:pt>
                <c:pt idx="11">
                  <c:v>0.61498896650820201</c:v>
                </c:pt>
                <c:pt idx="12">
                  <c:v>13.027990930881639</c:v>
                </c:pt>
                <c:pt idx="13">
                  <c:v>7.6880274927276364</c:v>
                </c:pt>
                <c:pt idx="14">
                  <c:v>8.0716863865318427</c:v>
                </c:pt>
                <c:pt idx="15">
                  <c:v>21.66100280451494</c:v>
                </c:pt>
                <c:pt idx="16">
                  <c:v>27.136447825131039</c:v>
                </c:pt>
                <c:pt idx="17">
                  <c:v>1.191054578097853</c:v>
                </c:pt>
                <c:pt idx="18">
                  <c:v>26.104717992864249</c:v>
                </c:pt>
                <c:pt idx="19">
                  <c:v>22.81554439768535</c:v>
                </c:pt>
                <c:pt idx="20">
                  <c:v>37.797711206026378</c:v>
                </c:pt>
                <c:pt idx="21">
                  <c:v>30.57276001035266</c:v>
                </c:pt>
                <c:pt idx="22">
                  <c:v>16.962399230137081</c:v>
                </c:pt>
                <c:pt idx="23">
                  <c:v>24.631848045777168</c:v>
                </c:pt>
                <c:pt idx="24">
                  <c:v>0.49963092601516962</c:v>
                </c:pt>
                <c:pt idx="25">
                  <c:v>23.070810221114819</c:v>
                </c:pt>
                <c:pt idx="26">
                  <c:v>0.43117440856145922</c:v>
                </c:pt>
                <c:pt idx="27">
                  <c:v>30.573721818817411</c:v>
                </c:pt>
                <c:pt idx="28">
                  <c:v>13.679043931314631</c:v>
                </c:pt>
                <c:pt idx="29">
                  <c:v>38.806986996399047</c:v>
                </c:pt>
                <c:pt idx="30">
                  <c:v>36.303989309874488</c:v>
                </c:pt>
                <c:pt idx="31">
                  <c:v>29.425914493742258</c:v>
                </c:pt>
                <c:pt idx="32">
                  <c:v>8.2039583501230826</c:v>
                </c:pt>
                <c:pt idx="33">
                  <c:v>27.909198726978829</c:v>
                </c:pt>
                <c:pt idx="34">
                  <c:v>22.997851408500988</c:v>
                </c:pt>
                <c:pt idx="35">
                  <c:v>26.965527518160439</c:v>
                </c:pt>
                <c:pt idx="36">
                  <c:v>31.934810029670182</c:v>
                </c:pt>
                <c:pt idx="37">
                  <c:v>38.548540664239788</c:v>
                </c:pt>
                <c:pt idx="38">
                  <c:v>24.113707596249569</c:v>
                </c:pt>
                <c:pt idx="39">
                  <c:v>5.7193387470987576</c:v>
                </c:pt>
                <c:pt idx="40">
                  <c:v>0.2149433801286677</c:v>
                </c:pt>
                <c:pt idx="41">
                  <c:v>53.115297177654739</c:v>
                </c:pt>
                <c:pt idx="42">
                  <c:v>54.632270313608942</c:v>
                </c:pt>
                <c:pt idx="43">
                  <c:v>52.480506438139251</c:v>
                </c:pt>
                <c:pt idx="44">
                  <c:v>37.515462493791013</c:v>
                </c:pt>
                <c:pt idx="45">
                  <c:v>31.481123623482869</c:v>
                </c:pt>
                <c:pt idx="46">
                  <c:v>61.119801189325841</c:v>
                </c:pt>
                <c:pt idx="47">
                  <c:v>34.109365889457862</c:v>
                </c:pt>
                <c:pt idx="48">
                  <c:v>29.963241450432999</c:v>
                </c:pt>
                <c:pt idx="49">
                  <c:v>26.04721552824773</c:v>
                </c:pt>
                <c:pt idx="50">
                  <c:v>30.773013694791612</c:v>
                </c:pt>
                <c:pt idx="51">
                  <c:v>23.506116658334928</c:v>
                </c:pt>
                <c:pt idx="52">
                  <c:v>11.919084228311769</c:v>
                </c:pt>
                <c:pt idx="53">
                  <c:v>9.1519039568264837</c:v>
                </c:pt>
                <c:pt idx="54">
                  <c:v>40.831032492395153</c:v>
                </c:pt>
                <c:pt idx="55">
                  <c:v>0</c:v>
                </c:pt>
                <c:pt idx="56">
                  <c:v>57.727753448106682</c:v>
                </c:pt>
                <c:pt idx="57">
                  <c:v>27.862962013472661</c:v>
                </c:pt>
                <c:pt idx="58">
                  <c:v>60.357109418059281</c:v>
                </c:pt>
                <c:pt idx="59">
                  <c:v>59.636163745058496</c:v>
                </c:pt>
                <c:pt idx="60">
                  <c:v>66.594404829119711</c:v>
                </c:pt>
                <c:pt idx="61">
                  <c:v>3.5478103528041771</c:v>
                </c:pt>
                <c:pt idx="62">
                  <c:v>55.400087309089351</c:v>
                </c:pt>
                <c:pt idx="63">
                  <c:v>7.9136367898382263</c:v>
                </c:pt>
                <c:pt idx="64">
                  <c:v>31.066786931949039</c:v>
                </c:pt>
                <c:pt idx="65">
                  <c:v>36.957741763806297</c:v>
                </c:pt>
                <c:pt idx="66">
                  <c:v>64.357398936712755</c:v>
                </c:pt>
                <c:pt idx="67">
                  <c:v>72.532784541573491</c:v>
                </c:pt>
                <c:pt idx="68">
                  <c:v>66.588817464079625</c:v>
                </c:pt>
                <c:pt idx="69">
                  <c:v>69.908866998246538</c:v>
                </c:pt>
              </c:numCache>
            </c:numRef>
          </c:val>
        </c:ser>
        <c:dLbls>
          <c:showLegendKey val="0"/>
          <c:showVal val="0"/>
          <c:showCatName val="0"/>
          <c:showSerName val="0"/>
          <c:showPercent val="0"/>
          <c:showBubbleSize val="0"/>
        </c:dLbls>
        <c:gapWidth val="60"/>
        <c:overlap val="100"/>
        <c:axId val="150591360"/>
        <c:axId val="150592896"/>
      </c:barChart>
      <c:catAx>
        <c:axId val="150591360"/>
        <c:scaling>
          <c:orientation val="minMax"/>
        </c:scaling>
        <c:delete val="0"/>
        <c:axPos val="b"/>
        <c:majorTickMark val="out"/>
        <c:minorTickMark val="none"/>
        <c:tickLblPos val="low"/>
        <c:txPr>
          <a:bodyPr/>
          <a:lstStyle/>
          <a:p>
            <a:pPr>
              <a:defRPr sz="600"/>
            </a:pPr>
            <a:endParaRPr lang="en-US"/>
          </a:p>
        </c:txPr>
        <c:crossAx val="150592896"/>
        <c:crosses val="autoZero"/>
        <c:auto val="1"/>
        <c:lblAlgn val="ctr"/>
        <c:lblOffset val="100"/>
        <c:noMultiLvlLbl val="0"/>
      </c:catAx>
      <c:valAx>
        <c:axId val="150592896"/>
        <c:scaling>
          <c:orientation val="minMax"/>
        </c:scaling>
        <c:delete val="0"/>
        <c:axPos val="l"/>
        <c:majorGridlines/>
        <c:numFmt formatCode="0%" sourceLinked="1"/>
        <c:majorTickMark val="out"/>
        <c:minorTickMark val="none"/>
        <c:tickLblPos val="nextTo"/>
        <c:txPr>
          <a:bodyPr/>
          <a:lstStyle/>
          <a:p>
            <a:pPr>
              <a:defRPr sz="1200"/>
            </a:pPr>
            <a:endParaRPr lang="en-US"/>
          </a:p>
        </c:txPr>
        <c:crossAx val="150591360"/>
        <c:crosses val="autoZero"/>
        <c:crossBetween val="between"/>
      </c:valAx>
    </c:plotArea>
    <c:legend>
      <c:legendPos val="t"/>
      <c:layout>
        <c:manualLayout>
          <c:xMode val="edge"/>
          <c:yMode val="edge"/>
          <c:x val="2.5308641975308639E-2"/>
          <c:y val="1.7264825230360846E-3"/>
          <c:w val="0.95864197530864204"/>
          <c:h val="7.6720461392279199E-2"/>
        </c:manualLayout>
      </c:layout>
      <c:overlay val="0"/>
      <c:txPr>
        <a:bodyPr/>
        <a:lstStyle/>
        <a:p>
          <a:pPr>
            <a:defRPr sz="1200"/>
          </a:pPr>
          <a:endParaRPr lang="en-US"/>
        </a:p>
      </c:txPr>
    </c:legend>
    <c:plotVisOnly val="1"/>
    <c:dispBlanksAs val="gap"/>
    <c:showDLblsOverMax val="0"/>
  </c:chart>
  <c:txPr>
    <a:bodyPr/>
    <a:lstStyle/>
    <a:p>
      <a:pPr>
        <a:defRPr sz="1800"/>
      </a:pPr>
      <a:endParaRPr lang="en-US"/>
    </a:p>
  </c:txPr>
  <c:externalData r:id="rId1">
    <c:autoUpdate val="0"/>
  </c:externalData>
  <c:userShapes r:id="rId2"/>
</c:chartSpace>
</file>

<file path=ppt/charts/chart21.xml><?xml version="1.0" encoding="utf-8"?>
<c:chartSpace xmlns:c="http://schemas.openxmlformats.org/drawingml/2006/chart" xmlns:a="http://schemas.openxmlformats.org/drawingml/2006/main" xmlns:r="http://schemas.openxmlformats.org/officeDocument/2006/relationships">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6.8600904053659956E-2"/>
          <c:y val="9.9575450658717826E-2"/>
          <c:w val="0.91213193836881501"/>
          <c:h val="0.71704534328390679"/>
        </c:manualLayout>
      </c:layout>
      <c:barChart>
        <c:barDir val="col"/>
        <c:grouping val="percentStacked"/>
        <c:varyColors val="0"/>
        <c:ser>
          <c:idx val="0"/>
          <c:order val="0"/>
          <c:tx>
            <c:strRef>
              <c:f>Sheet1!$B$1</c:f>
              <c:strCache>
                <c:ptCount val="1"/>
                <c:pt idx="0">
                  <c:v>Principal</c:v>
                </c:pt>
              </c:strCache>
            </c:strRef>
          </c:tx>
          <c:spPr>
            <a:solidFill>
              <a:schemeClr val="tx2"/>
            </a:solidFill>
          </c:spPr>
          <c:invertIfNegative val="0"/>
          <c:cat>
            <c:strRef>
              <c:f>Sheet1!$A$2:$A$71</c:f>
              <c:strCache>
                <c:ptCount val="70"/>
                <c:pt idx="0">
                  <c:v>Netherlands</c:v>
                </c:pt>
                <c:pt idx="1">
                  <c:v>New Zealand</c:v>
                </c:pt>
                <c:pt idx="2">
                  <c:v>Czech Republic</c:v>
                </c:pt>
                <c:pt idx="3">
                  <c:v>United Kingdom</c:v>
                </c:pt>
                <c:pt idx="4">
                  <c:v>Hong Kong (China)</c:v>
                </c:pt>
                <c:pt idx="5">
                  <c:v>Japan</c:v>
                </c:pt>
                <c:pt idx="6">
                  <c:v>Iceland</c:v>
                </c:pt>
                <c:pt idx="7">
                  <c:v>Estonia</c:v>
                </c:pt>
                <c:pt idx="8">
                  <c:v>Slovak Republic</c:v>
                </c:pt>
                <c:pt idx="9">
                  <c:v>Australia</c:v>
                </c:pt>
                <c:pt idx="10">
                  <c:v>Finland</c:v>
                </c:pt>
                <c:pt idx="11">
                  <c:v>Korea</c:v>
                </c:pt>
                <c:pt idx="12">
                  <c:v>Macao (China)</c:v>
                </c:pt>
                <c:pt idx="13">
                  <c:v>Poland</c:v>
                </c:pt>
                <c:pt idx="14">
                  <c:v>Thailand</c:v>
                </c:pt>
                <c:pt idx="15">
                  <c:v>Indonesia</c:v>
                </c:pt>
                <c:pt idx="16">
                  <c:v>Chinese Taipei</c:v>
                </c:pt>
                <c:pt idx="17">
                  <c:v>Sweden</c:v>
                </c:pt>
                <c:pt idx="18">
                  <c:v>Denmark</c:v>
                </c:pt>
                <c:pt idx="19">
                  <c:v>Norway</c:v>
                </c:pt>
                <c:pt idx="20">
                  <c:v>Ireland</c:v>
                </c:pt>
                <c:pt idx="21">
                  <c:v>Israel</c:v>
                </c:pt>
                <c:pt idx="22">
                  <c:v>Italy</c:v>
                </c:pt>
                <c:pt idx="23">
                  <c:v>Lithuania</c:v>
                </c:pt>
                <c:pt idx="24">
                  <c:v>France</c:v>
                </c:pt>
                <c:pt idx="25">
                  <c:v>Belgium</c:v>
                </c:pt>
                <c:pt idx="26">
                  <c:v>OECD average</c:v>
                </c:pt>
                <c:pt idx="27">
                  <c:v>Latvia</c:v>
                </c:pt>
                <c:pt idx="28">
                  <c:v>Austria</c:v>
                </c:pt>
                <c:pt idx="29">
                  <c:v>Germany</c:v>
                </c:pt>
                <c:pt idx="30">
                  <c:v>Colombia</c:v>
                </c:pt>
                <c:pt idx="31">
                  <c:v>Canada</c:v>
                </c:pt>
                <c:pt idx="32">
                  <c:v>Albania</c:v>
                </c:pt>
                <c:pt idx="33">
                  <c:v>Trinidad / Tobago</c:v>
                </c:pt>
                <c:pt idx="34">
                  <c:v>Georgia</c:v>
                </c:pt>
                <c:pt idx="35">
                  <c:v>Romania</c:v>
                </c:pt>
                <c:pt idx="36">
                  <c:v>Spain</c:v>
                </c:pt>
                <c:pt idx="37">
                  <c:v>Slovenia</c:v>
                </c:pt>
                <c:pt idx="38">
                  <c:v>CABA (Argentina)</c:v>
                </c:pt>
                <c:pt idx="39">
                  <c:v>Chile</c:v>
                </c:pt>
                <c:pt idx="40">
                  <c:v>United States</c:v>
                </c:pt>
                <c:pt idx="41">
                  <c:v>Portugal</c:v>
                </c:pt>
                <c:pt idx="42">
                  <c:v>Russia</c:v>
                </c:pt>
                <c:pt idx="43">
                  <c:v>Brazil</c:v>
                </c:pt>
                <c:pt idx="44">
                  <c:v>Hungary</c:v>
                </c:pt>
                <c:pt idx="45">
                  <c:v>Luxembourg</c:v>
                </c:pt>
                <c:pt idx="46">
                  <c:v>Peru</c:v>
                </c:pt>
                <c:pt idx="47">
                  <c:v>Switzerland</c:v>
                </c:pt>
                <c:pt idx="48">
                  <c:v>Croatia</c:v>
                </c:pt>
                <c:pt idx="49">
                  <c:v>Lebanon</c:v>
                </c:pt>
                <c:pt idx="50">
                  <c:v>Singapore</c:v>
                </c:pt>
                <c:pt idx="51">
                  <c:v>Malta</c:v>
                </c:pt>
                <c:pt idx="52">
                  <c:v>Costa Rica</c:v>
                </c:pt>
                <c:pt idx="53">
                  <c:v>UAE</c:v>
                </c:pt>
                <c:pt idx="54">
                  <c:v>Qatar</c:v>
                </c:pt>
                <c:pt idx="55">
                  <c:v>Moldova</c:v>
                </c:pt>
                <c:pt idx="56">
                  <c:v>FYROM</c:v>
                </c:pt>
                <c:pt idx="57">
                  <c:v>Bulgaria</c:v>
                </c:pt>
                <c:pt idx="58">
                  <c:v>Uruguay</c:v>
                </c:pt>
                <c:pt idx="59">
                  <c:v>Montenegro</c:v>
                </c:pt>
                <c:pt idx="60">
                  <c:v>Mexico</c:v>
                </c:pt>
                <c:pt idx="61">
                  <c:v>Viet Nam</c:v>
                </c:pt>
                <c:pt idx="62">
                  <c:v>Algeria</c:v>
                </c:pt>
                <c:pt idx="63">
                  <c:v>Kosovo</c:v>
                </c:pt>
                <c:pt idx="64">
                  <c:v>B-S-J-G (China)</c:v>
                </c:pt>
                <c:pt idx="65">
                  <c:v>Dominican Rep.</c:v>
                </c:pt>
                <c:pt idx="66">
                  <c:v>Jordan</c:v>
                </c:pt>
                <c:pt idx="67">
                  <c:v>Turkey</c:v>
                </c:pt>
                <c:pt idx="68">
                  <c:v>Tunisia</c:v>
                </c:pt>
                <c:pt idx="69">
                  <c:v>Greece</c:v>
                </c:pt>
              </c:strCache>
            </c:strRef>
          </c:cat>
          <c:val>
            <c:numRef>
              <c:f>Sheet1!$B$2:$B$71</c:f>
              <c:numCache>
                <c:formatCode>General</c:formatCode>
                <c:ptCount val="70"/>
                <c:pt idx="0">
                  <c:v>36.668770647515622</c:v>
                </c:pt>
                <c:pt idx="1">
                  <c:v>23.00328732948638</c:v>
                </c:pt>
                <c:pt idx="2">
                  <c:v>40.462193660243329</c:v>
                </c:pt>
                <c:pt idx="3">
                  <c:v>19.500261075049391</c:v>
                </c:pt>
                <c:pt idx="4">
                  <c:v>23.720973249563841</c:v>
                </c:pt>
                <c:pt idx="5">
                  <c:v>62.412267142764449</c:v>
                </c:pt>
                <c:pt idx="6">
                  <c:v>23.8408731861212</c:v>
                </c:pt>
                <c:pt idx="7">
                  <c:v>38.040281551892882</c:v>
                </c:pt>
                <c:pt idx="8">
                  <c:v>23.165022031639559</c:v>
                </c:pt>
                <c:pt idx="9">
                  <c:v>24.083866316121959</c:v>
                </c:pt>
                <c:pt idx="10">
                  <c:v>26.13833596042501</c:v>
                </c:pt>
                <c:pt idx="11">
                  <c:v>25.63102822302022</c:v>
                </c:pt>
                <c:pt idx="12">
                  <c:v>31.894409419249161</c:v>
                </c:pt>
                <c:pt idx="13">
                  <c:v>28.993149562235359</c:v>
                </c:pt>
                <c:pt idx="14">
                  <c:v>20.407228156499539</c:v>
                </c:pt>
                <c:pt idx="15">
                  <c:v>26.153318036825759</c:v>
                </c:pt>
                <c:pt idx="16">
                  <c:v>5.2771695098937812</c:v>
                </c:pt>
                <c:pt idx="17">
                  <c:v>16.422784675941589</c:v>
                </c:pt>
                <c:pt idx="18">
                  <c:v>27.68155110459989</c:v>
                </c:pt>
                <c:pt idx="19">
                  <c:v>33.733877412113983</c:v>
                </c:pt>
                <c:pt idx="20">
                  <c:v>20.874035758534902</c:v>
                </c:pt>
                <c:pt idx="21">
                  <c:v>30.397692108182039</c:v>
                </c:pt>
                <c:pt idx="22">
                  <c:v>8.082791694651128</c:v>
                </c:pt>
                <c:pt idx="23">
                  <c:v>14.53249510306286</c:v>
                </c:pt>
                <c:pt idx="24">
                  <c:v>10.594044808576561</c:v>
                </c:pt>
                <c:pt idx="25">
                  <c:v>20.907498537684781</c:v>
                </c:pt>
                <c:pt idx="26">
                  <c:v>21.649355332305891</c:v>
                </c:pt>
                <c:pt idx="27">
                  <c:v>22.031600531145781</c:v>
                </c:pt>
                <c:pt idx="28">
                  <c:v>19.507727042522731</c:v>
                </c:pt>
                <c:pt idx="29">
                  <c:v>25.045136177778939</c:v>
                </c:pt>
                <c:pt idx="30">
                  <c:v>20.997945217903439</c:v>
                </c:pt>
                <c:pt idx="31">
                  <c:v>27.664309100513041</c:v>
                </c:pt>
                <c:pt idx="32">
                  <c:v>12.029637635520841</c:v>
                </c:pt>
                <c:pt idx="33">
                  <c:v>24.72239483814505</c:v>
                </c:pt>
                <c:pt idx="34">
                  <c:v>13.16660203805799</c:v>
                </c:pt>
                <c:pt idx="35">
                  <c:v>11.85809137091753</c:v>
                </c:pt>
                <c:pt idx="36">
                  <c:v>16.074522982337019</c:v>
                </c:pt>
                <c:pt idx="37">
                  <c:v>13.534926605733251</c:v>
                </c:pt>
                <c:pt idx="38">
                  <c:v>12.528394587473221</c:v>
                </c:pt>
                <c:pt idx="39">
                  <c:v>21.759257775094738</c:v>
                </c:pt>
                <c:pt idx="40">
                  <c:v>23.659129257860091</c:v>
                </c:pt>
                <c:pt idx="41">
                  <c:v>8.0298883892922461</c:v>
                </c:pt>
                <c:pt idx="42">
                  <c:v>16.28173533189884</c:v>
                </c:pt>
                <c:pt idx="43">
                  <c:v>9.3715682156743334</c:v>
                </c:pt>
                <c:pt idx="44">
                  <c:v>8.8048444165070219</c:v>
                </c:pt>
                <c:pt idx="45">
                  <c:v>8.7758130309327047</c:v>
                </c:pt>
                <c:pt idx="46">
                  <c:v>20.3978282552997</c:v>
                </c:pt>
                <c:pt idx="47">
                  <c:v>15.09967113875593</c:v>
                </c:pt>
                <c:pt idx="48">
                  <c:v>3.865993666598194</c:v>
                </c:pt>
                <c:pt idx="49">
                  <c:v>14.347938680023599</c:v>
                </c:pt>
                <c:pt idx="50">
                  <c:v>17.086884870465529</c:v>
                </c:pt>
                <c:pt idx="51">
                  <c:v>21.033996488974719</c:v>
                </c:pt>
                <c:pt idx="52">
                  <c:v>7.9864198761981138</c:v>
                </c:pt>
                <c:pt idx="53">
                  <c:v>20.34409099768758</c:v>
                </c:pt>
                <c:pt idx="54">
                  <c:v>22.014283332062359</c:v>
                </c:pt>
                <c:pt idx="55">
                  <c:v>5.6694419046707569</c:v>
                </c:pt>
                <c:pt idx="56">
                  <c:v>10.62986421302254</c:v>
                </c:pt>
                <c:pt idx="57">
                  <c:v>4.2538377416353237</c:v>
                </c:pt>
                <c:pt idx="58">
                  <c:v>7.6166929251106543</c:v>
                </c:pt>
                <c:pt idx="59">
                  <c:v>4.2104751905761546</c:v>
                </c:pt>
                <c:pt idx="60">
                  <c:v>3.7800948818779281</c:v>
                </c:pt>
                <c:pt idx="61">
                  <c:v>15.276044882520759</c:v>
                </c:pt>
                <c:pt idx="62">
                  <c:v>2.126687426880677</c:v>
                </c:pt>
                <c:pt idx="63">
                  <c:v>5.4692205753508354</c:v>
                </c:pt>
                <c:pt idx="64">
                  <c:v>6.7962468046463744</c:v>
                </c:pt>
                <c:pt idx="65">
                  <c:v>4.8134246576905468</c:v>
                </c:pt>
                <c:pt idx="66">
                  <c:v>4.9584018861254036</c:v>
                </c:pt>
                <c:pt idx="67">
                  <c:v>2.6729546091558261</c:v>
                </c:pt>
                <c:pt idx="68">
                  <c:v>0.86374750728220384</c:v>
                </c:pt>
                <c:pt idx="69">
                  <c:v>0.65394790439865791</c:v>
                </c:pt>
              </c:numCache>
            </c:numRef>
          </c:val>
        </c:ser>
        <c:ser>
          <c:idx val="1"/>
          <c:order val="1"/>
          <c:tx>
            <c:strRef>
              <c:f>Sheet1!$C$1</c:f>
              <c:strCache>
                <c:ptCount val="1"/>
                <c:pt idx="0">
                  <c:v>Teachers</c:v>
                </c:pt>
              </c:strCache>
            </c:strRef>
          </c:tx>
          <c:spPr>
            <a:solidFill>
              <a:schemeClr val="accent1"/>
            </a:solidFill>
          </c:spPr>
          <c:invertIfNegative val="0"/>
          <c:cat>
            <c:strRef>
              <c:f>Sheet1!$A$2:$A$71</c:f>
              <c:strCache>
                <c:ptCount val="70"/>
                <c:pt idx="0">
                  <c:v>Netherlands</c:v>
                </c:pt>
                <c:pt idx="1">
                  <c:v>New Zealand</c:v>
                </c:pt>
                <c:pt idx="2">
                  <c:v>Czech Republic</c:v>
                </c:pt>
                <c:pt idx="3">
                  <c:v>United Kingdom</c:v>
                </c:pt>
                <c:pt idx="4">
                  <c:v>Hong Kong (China)</c:v>
                </c:pt>
                <c:pt idx="5">
                  <c:v>Japan</c:v>
                </c:pt>
                <c:pt idx="6">
                  <c:v>Iceland</c:v>
                </c:pt>
                <c:pt idx="7">
                  <c:v>Estonia</c:v>
                </c:pt>
                <c:pt idx="8">
                  <c:v>Slovak Republic</c:v>
                </c:pt>
                <c:pt idx="9">
                  <c:v>Australia</c:v>
                </c:pt>
                <c:pt idx="10">
                  <c:v>Finland</c:v>
                </c:pt>
                <c:pt idx="11">
                  <c:v>Korea</c:v>
                </c:pt>
                <c:pt idx="12">
                  <c:v>Macao (China)</c:v>
                </c:pt>
                <c:pt idx="13">
                  <c:v>Poland</c:v>
                </c:pt>
                <c:pt idx="14">
                  <c:v>Thailand</c:v>
                </c:pt>
                <c:pt idx="15">
                  <c:v>Indonesia</c:v>
                </c:pt>
                <c:pt idx="16">
                  <c:v>Chinese Taipei</c:v>
                </c:pt>
                <c:pt idx="17">
                  <c:v>Sweden</c:v>
                </c:pt>
                <c:pt idx="18">
                  <c:v>Denmark</c:v>
                </c:pt>
                <c:pt idx="19">
                  <c:v>Norway</c:v>
                </c:pt>
                <c:pt idx="20">
                  <c:v>Ireland</c:v>
                </c:pt>
                <c:pt idx="21">
                  <c:v>Israel</c:v>
                </c:pt>
                <c:pt idx="22">
                  <c:v>Italy</c:v>
                </c:pt>
                <c:pt idx="23">
                  <c:v>Lithuania</c:v>
                </c:pt>
                <c:pt idx="24">
                  <c:v>France</c:v>
                </c:pt>
                <c:pt idx="25">
                  <c:v>Belgium</c:v>
                </c:pt>
                <c:pt idx="26">
                  <c:v>OECD average</c:v>
                </c:pt>
                <c:pt idx="27">
                  <c:v>Latvia</c:v>
                </c:pt>
                <c:pt idx="28">
                  <c:v>Austria</c:v>
                </c:pt>
                <c:pt idx="29">
                  <c:v>Germany</c:v>
                </c:pt>
                <c:pt idx="30">
                  <c:v>Colombia</c:v>
                </c:pt>
                <c:pt idx="31">
                  <c:v>Canada</c:v>
                </c:pt>
                <c:pt idx="32">
                  <c:v>Albania</c:v>
                </c:pt>
                <c:pt idx="33">
                  <c:v>Trinidad / Tobago</c:v>
                </c:pt>
                <c:pt idx="34">
                  <c:v>Georgia</c:v>
                </c:pt>
                <c:pt idx="35">
                  <c:v>Romania</c:v>
                </c:pt>
                <c:pt idx="36">
                  <c:v>Spain</c:v>
                </c:pt>
                <c:pt idx="37">
                  <c:v>Slovenia</c:v>
                </c:pt>
                <c:pt idx="38">
                  <c:v>CABA (Argentina)</c:v>
                </c:pt>
                <c:pt idx="39">
                  <c:v>Chile</c:v>
                </c:pt>
                <c:pt idx="40">
                  <c:v>United States</c:v>
                </c:pt>
                <c:pt idx="41">
                  <c:v>Portugal</c:v>
                </c:pt>
                <c:pt idx="42">
                  <c:v>Russia</c:v>
                </c:pt>
                <c:pt idx="43">
                  <c:v>Brazil</c:v>
                </c:pt>
                <c:pt idx="44">
                  <c:v>Hungary</c:v>
                </c:pt>
                <c:pt idx="45">
                  <c:v>Luxembourg</c:v>
                </c:pt>
                <c:pt idx="46">
                  <c:v>Peru</c:v>
                </c:pt>
                <c:pt idx="47">
                  <c:v>Switzerland</c:v>
                </c:pt>
                <c:pt idx="48">
                  <c:v>Croatia</c:v>
                </c:pt>
                <c:pt idx="49">
                  <c:v>Lebanon</c:v>
                </c:pt>
                <c:pt idx="50">
                  <c:v>Singapore</c:v>
                </c:pt>
                <c:pt idx="51">
                  <c:v>Malta</c:v>
                </c:pt>
                <c:pt idx="52">
                  <c:v>Costa Rica</c:v>
                </c:pt>
                <c:pt idx="53">
                  <c:v>UAE</c:v>
                </c:pt>
                <c:pt idx="54">
                  <c:v>Qatar</c:v>
                </c:pt>
                <c:pt idx="55">
                  <c:v>Moldova</c:v>
                </c:pt>
                <c:pt idx="56">
                  <c:v>FYROM</c:v>
                </c:pt>
                <c:pt idx="57">
                  <c:v>Bulgaria</c:v>
                </c:pt>
                <c:pt idx="58">
                  <c:v>Uruguay</c:v>
                </c:pt>
                <c:pt idx="59">
                  <c:v>Montenegro</c:v>
                </c:pt>
                <c:pt idx="60">
                  <c:v>Mexico</c:v>
                </c:pt>
                <c:pt idx="61">
                  <c:v>Viet Nam</c:v>
                </c:pt>
                <c:pt idx="62">
                  <c:v>Algeria</c:v>
                </c:pt>
                <c:pt idx="63">
                  <c:v>Kosovo</c:v>
                </c:pt>
                <c:pt idx="64">
                  <c:v>B-S-J-G (China)</c:v>
                </c:pt>
                <c:pt idx="65">
                  <c:v>Dominican Rep.</c:v>
                </c:pt>
                <c:pt idx="66">
                  <c:v>Jordan</c:v>
                </c:pt>
                <c:pt idx="67">
                  <c:v>Turkey</c:v>
                </c:pt>
                <c:pt idx="68">
                  <c:v>Tunisia</c:v>
                </c:pt>
                <c:pt idx="69">
                  <c:v>Greece</c:v>
                </c:pt>
              </c:strCache>
            </c:strRef>
          </c:cat>
          <c:val>
            <c:numRef>
              <c:f>Sheet1!$C$2:$C$71</c:f>
              <c:numCache>
                <c:formatCode>General</c:formatCode>
                <c:ptCount val="70"/>
                <c:pt idx="0">
                  <c:v>56.864343932830479</c:v>
                </c:pt>
                <c:pt idx="1">
                  <c:v>70.518331631385124</c:v>
                </c:pt>
                <c:pt idx="2">
                  <c:v>52.649912141748509</c:v>
                </c:pt>
                <c:pt idx="3">
                  <c:v>71.420540237116086</c:v>
                </c:pt>
                <c:pt idx="4">
                  <c:v>66.645076041109988</c:v>
                </c:pt>
                <c:pt idx="5">
                  <c:v>27.792733288738869</c:v>
                </c:pt>
                <c:pt idx="6">
                  <c:v>58.102450127171132</c:v>
                </c:pt>
                <c:pt idx="7">
                  <c:v>43.868919396465387</c:v>
                </c:pt>
                <c:pt idx="8">
                  <c:v>58.592326207450952</c:v>
                </c:pt>
                <c:pt idx="9">
                  <c:v>57.438672685488662</c:v>
                </c:pt>
                <c:pt idx="10">
                  <c:v>54.778677622329511</c:v>
                </c:pt>
                <c:pt idx="11">
                  <c:v>54.986194377596703</c:v>
                </c:pt>
                <c:pt idx="12">
                  <c:v>48.625410222610462</c:v>
                </c:pt>
                <c:pt idx="13">
                  <c:v>50.863067440007789</c:v>
                </c:pt>
                <c:pt idx="14">
                  <c:v>58.828262030490791</c:v>
                </c:pt>
                <c:pt idx="15">
                  <c:v>50.752427949088514</c:v>
                </c:pt>
                <c:pt idx="16">
                  <c:v>71.103416964205053</c:v>
                </c:pt>
                <c:pt idx="17">
                  <c:v>59.478121281804484</c:v>
                </c:pt>
                <c:pt idx="18">
                  <c:v>48.167067335287413</c:v>
                </c:pt>
                <c:pt idx="19">
                  <c:v>40.314116787341867</c:v>
                </c:pt>
                <c:pt idx="20">
                  <c:v>52.790483379754683</c:v>
                </c:pt>
                <c:pt idx="21">
                  <c:v>41.740746216594133</c:v>
                </c:pt>
                <c:pt idx="22">
                  <c:v>63.140316020224837</c:v>
                </c:pt>
                <c:pt idx="23">
                  <c:v>56.306028061687002</c:v>
                </c:pt>
                <c:pt idx="24">
                  <c:v>57.488157283315189</c:v>
                </c:pt>
                <c:pt idx="25">
                  <c:v>47.082211816676519</c:v>
                </c:pt>
                <c:pt idx="26">
                  <c:v>44.149759897892388</c:v>
                </c:pt>
                <c:pt idx="27">
                  <c:v>40.576028409910762</c:v>
                </c:pt>
                <c:pt idx="28">
                  <c:v>42.592294029922392</c:v>
                </c:pt>
                <c:pt idx="29">
                  <c:v>36.896401581619607</c:v>
                </c:pt>
                <c:pt idx="30">
                  <c:v>39.994371568442133</c:v>
                </c:pt>
                <c:pt idx="31">
                  <c:v>32.852071448317268</c:v>
                </c:pt>
                <c:pt idx="32">
                  <c:v>48.277463857593943</c:v>
                </c:pt>
                <c:pt idx="33">
                  <c:v>35.431766565428902</c:v>
                </c:pt>
                <c:pt idx="34">
                  <c:v>46.979715576923233</c:v>
                </c:pt>
                <c:pt idx="35">
                  <c:v>47.831615725985714</c:v>
                </c:pt>
                <c:pt idx="36">
                  <c:v>40.353526148167241</c:v>
                </c:pt>
                <c:pt idx="37">
                  <c:v>42.067157274042643</c:v>
                </c:pt>
                <c:pt idx="38">
                  <c:v>42.494903773917628</c:v>
                </c:pt>
                <c:pt idx="39">
                  <c:v>32.956137724885622</c:v>
                </c:pt>
                <c:pt idx="40">
                  <c:v>29.498575867998461</c:v>
                </c:pt>
                <c:pt idx="41">
                  <c:v>43.05246198190973</c:v>
                </c:pt>
                <c:pt idx="42">
                  <c:v>33.704124816381878</c:v>
                </c:pt>
                <c:pt idx="43">
                  <c:v>39.397894579578811</c:v>
                </c:pt>
                <c:pt idx="44">
                  <c:v>39.742447696757871</c:v>
                </c:pt>
                <c:pt idx="45">
                  <c:v>39.669251186828284</c:v>
                </c:pt>
                <c:pt idx="46">
                  <c:v>27.233839761397778</c:v>
                </c:pt>
                <c:pt idx="47">
                  <c:v>29.880560403133611</c:v>
                </c:pt>
                <c:pt idx="48">
                  <c:v>38.571969038174139</c:v>
                </c:pt>
                <c:pt idx="49">
                  <c:v>27.317485848910781</c:v>
                </c:pt>
                <c:pt idx="50">
                  <c:v>24.138939527195809</c:v>
                </c:pt>
                <c:pt idx="51">
                  <c:v>17.631285455764569</c:v>
                </c:pt>
                <c:pt idx="52">
                  <c:v>30.602609528043509</c:v>
                </c:pt>
                <c:pt idx="53">
                  <c:v>17.740759647034992</c:v>
                </c:pt>
                <c:pt idx="54">
                  <c:v>15.491663200090819</c:v>
                </c:pt>
                <c:pt idx="55">
                  <c:v>30.242523425200229</c:v>
                </c:pt>
                <c:pt idx="56">
                  <c:v>22.611370466961692</c:v>
                </c:pt>
                <c:pt idx="57">
                  <c:v>27.929230750548509</c:v>
                </c:pt>
                <c:pt idx="58">
                  <c:v>22.541241722845889</c:v>
                </c:pt>
                <c:pt idx="59">
                  <c:v>22.944431290544319</c:v>
                </c:pt>
                <c:pt idx="60">
                  <c:v>18.926410739838701</c:v>
                </c:pt>
                <c:pt idx="61">
                  <c:v>7.3920577894985851</c:v>
                </c:pt>
                <c:pt idx="62">
                  <c:v>18.450886330785199</c:v>
                </c:pt>
                <c:pt idx="63">
                  <c:v>12.63164236692953</c:v>
                </c:pt>
                <c:pt idx="64">
                  <c:v>8.9567621013674472</c:v>
                </c:pt>
                <c:pt idx="65">
                  <c:v>9.1313582385290548</c:v>
                </c:pt>
                <c:pt idx="66">
                  <c:v>3.4360329418318019</c:v>
                </c:pt>
                <c:pt idx="67">
                  <c:v>5.3409922156710774</c:v>
                </c:pt>
                <c:pt idx="68">
                  <c:v>5.4790950473261901</c:v>
                </c:pt>
                <c:pt idx="69">
                  <c:v>2.7598905079021381</c:v>
                </c:pt>
              </c:numCache>
            </c:numRef>
          </c:val>
        </c:ser>
        <c:ser>
          <c:idx val="2"/>
          <c:order val="2"/>
          <c:tx>
            <c:strRef>
              <c:f>Sheet1!$D$1</c:f>
              <c:strCache>
                <c:ptCount val="1"/>
                <c:pt idx="0">
                  <c:v>School governing board</c:v>
                </c:pt>
              </c:strCache>
            </c:strRef>
          </c:tx>
          <c:spPr>
            <a:solidFill>
              <a:srgbClr val="E4B921"/>
            </a:solidFill>
          </c:spPr>
          <c:invertIfNegative val="0"/>
          <c:cat>
            <c:strRef>
              <c:f>Sheet1!$A$2:$A$71</c:f>
              <c:strCache>
                <c:ptCount val="70"/>
                <c:pt idx="0">
                  <c:v>Netherlands</c:v>
                </c:pt>
                <c:pt idx="1">
                  <c:v>New Zealand</c:v>
                </c:pt>
                <c:pt idx="2">
                  <c:v>Czech Republic</c:v>
                </c:pt>
                <c:pt idx="3">
                  <c:v>United Kingdom</c:v>
                </c:pt>
                <c:pt idx="4">
                  <c:v>Hong Kong (China)</c:v>
                </c:pt>
                <c:pt idx="5">
                  <c:v>Japan</c:v>
                </c:pt>
                <c:pt idx="6">
                  <c:v>Iceland</c:v>
                </c:pt>
                <c:pt idx="7">
                  <c:v>Estonia</c:v>
                </c:pt>
                <c:pt idx="8">
                  <c:v>Slovak Republic</c:v>
                </c:pt>
                <c:pt idx="9">
                  <c:v>Australia</c:v>
                </c:pt>
                <c:pt idx="10">
                  <c:v>Finland</c:v>
                </c:pt>
                <c:pt idx="11">
                  <c:v>Korea</c:v>
                </c:pt>
                <c:pt idx="12">
                  <c:v>Macao (China)</c:v>
                </c:pt>
                <c:pt idx="13">
                  <c:v>Poland</c:v>
                </c:pt>
                <c:pt idx="14">
                  <c:v>Thailand</c:v>
                </c:pt>
                <c:pt idx="15">
                  <c:v>Indonesia</c:v>
                </c:pt>
                <c:pt idx="16">
                  <c:v>Chinese Taipei</c:v>
                </c:pt>
                <c:pt idx="17">
                  <c:v>Sweden</c:v>
                </c:pt>
                <c:pt idx="18">
                  <c:v>Denmark</c:v>
                </c:pt>
                <c:pt idx="19">
                  <c:v>Norway</c:v>
                </c:pt>
                <c:pt idx="20">
                  <c:v>Ireland</c:v>
                </c:pt>
                <c:pt idx="21">
                  <c:v>Israel</c:v>
                </c:pt>
                <c:pt idx="22">
                  <c:v>Italy</c:v>
                </c:pt>
                <c:pt idx="23">
                  <c:v>Lithuania</c:v>
                </c:pt>
                <c:pt idx="24">
                  <c:v>France</c:v>
                </c:pt>
                <c:pt idx="25">
                  <c:v>Belgium</c:v>
                </c:pt>
                <c:pt idx="26">
                  <c:v>OECD average</c:v>
                </c:pt>
                <c:pt idx="27">
                  <c:v>Latvia</c:v>
                </c:pt>
                <c:pt idx="28">
                  <c:v>Austria</c:v>
                </c:pt>
                <c:pt idx="29">
                  <c:v>Germany</c:v>
                </c:pt>
                <c:pt idx="30">
                  <c:v>Colombia</c:v>
                </c:pt>
                <c:pt idx="31">
                  <c:v>Canada</c:v>
                </c:pt>
                <c:pt idx="32">
                  <c:v>Albania</c:v>
                </c:pt>
                <c:pt idx="33">
                  <c:v>Trinidad / Tobago</c:v>
                </c:pt>
                <c:pt idx="34">
                  <c:v>Georgia</c:v>
                </c:pt>
                <c:pt idx="35">
                  <c:v>Romania</c:v>
                </c:pt>
                <c:pt idx="36">
                  <c:v>Spain</c:v>
                </c:pt>
                <c:pt idx="37">
                  <c:v>Slovenia</c:v>
                </c:pt>
                <c:pt idx="38">
                  <c:v>CABA (Argentina)</c:v>
                </c:pt>
                <c:pt idx="39">
                  <c:v>Chile</c:v>
                </c:pt>
                <c:pt idx="40">
                  <c:v>United States</c:v>
                </c:pt>
                <c:pt idx="41">
                  <c:v>Portugal</c:v>
                </c:pt>
                <c:pt idx="42">
                  <c:v>Russia</c:v>
                </c:pt>
                <c:pt idx="43">
                  <c:v>Brazil</c:v>
                </c:pt>
                <c:pt idx="44">
                  <c:v>Hungary</c:v>
                </c:pt>
                <c:pt idx="45">
                  <c:v>Luxembourg</c:v>
                </c:pt>
                <c:pt idx="46">
                  <c:v>Peru</c:v>
                </c:pt>
                <c:pt idx="47">
                  <c:v>Switzerland</c:v>
                </c:pt>
                <c:pt idx="48">
                  <c:v>Croatia</c:v>
                </c:pt>
                <c:pt idx="49">
                  <c:v>Lebanon</c:v>
                </c:pt>
                <c:pt idx="50">
                  <c:v>Singapore</c:v>
                </c:pt>
                <c:pt idx="51">
                  <c:v>Malta</c:v>
                </c:pt>
                <c:pt idx="52">
                  <c:v>Costa Rica</c:v>
                </c:pt>
                <c:pt idx="53">
                  <c:v>UAE</c:v>
                </c:pt>
                <c:pt idx="54">
                  <c:v>Qatar</c:v>
                </c:pt>
                <c:pt idx="55">
                  <c:v>Moldova</c:v>
                </c:pt>
                <c:pt idx="56">
                  <c:v>FYROM</c:v>
                </c:pt>
                <c:pt idx="57">
                  <c:v>Bulgaria</c:v>
                </c:pt>
                <c:pt idx="58">
                  <c:v>Uruguay</c:v>
                </c:pt>
                <c:pt idx="59">
                  <c:v>Montenegro</c:v>
                </c:pt>
                <c:pt idx="60">
                  <c:v>Mexico</c:v>
                </c:pt>
                <c:pt idx="61">
                  <c:v>Viet Nam</c:v>
                </c:pt>
                <c:pt idx="62">
                  <c:v>Algeria</c:v>
                </c:pt>
                <c:pt idx="63">
                  <c:v>Kosovo</c:v>
                </c:pt>
                <c:pt idx="64">
                  <c:v>B-S-J-G (China)</c:v>
                </c:pt>
                <c:pt idx="65">
                  <c:v>Dominican Rep.</c:v>
                </c:pt>
                <c:pt idx="66">
                  <c:v>Jordan</c:v>
                </c:pt>
                <c:pt idx="67">
                  <c:v>Turkey</c:v>
                </c:pt>
                <c:pt idx="68">
                  <c:v>Tunisia</c:v>
                </c:pt>
                <c:pt idx="69">
                  <c:v>Greece</c:v>
                </c:pt>
              </c:strCache>
            </c:strRef>
          </c:cat>
          <c:val>
            <c:numRef>
              <c:f>Sheet1!$D$2:$D$71</c:f>
              <c:numCache>
                <c:formatCode>General</c:formatCode>
                <c:ptCount val="70"/>
                <c:pt idx="0">
                  <c:v>3.493807137287511</c:v>
                </c:pt>
                <c:pt idx="1">
                  <c:v>2.311485835708039</c:v>
                </c:pt>
                <c:pt idx="2">
                  <c:v>1.7968356091335711</c:v>
                </c:pt>
                <c:pt idx="3">
                  <c:v>3.8778436712476791</c:v>
                </c:pt>
                <c:pt idx="4">
                  <c:v>5.5983766070748624</c:v>
                </c:pt>
                <c:pt idx="5">
                  <c:v>2.4666980778257028</c:v>
                </c:pt>
                <c:pt idx="6">
                  <c:v>0.1015335089640957</c:v>
                </c:pt>
                <c:pt idx="7">
                  <c:v>13.716980781043111</c:v>
                </c:pt>
                <c:pt idx="8">
                  <c:v>2.207249289441557</c:v>
                </c:pt>
                <c:pt idx="9">
                  <c:v>1.759612566306513</c:v>
                </c:pt>
                <c:pt idx="10">
                  <c:v>1.2326060757251109</c:v>
                </c:pt>
                <c:pt idx="11">
                  <c:v>14.630777245712389</c:v>
                </c:pt>
                <c:pt idx="12">
                  <c:v>13.80527441653566</c:v>
                </c:pt>
                <c:pt idx="13">
                  <c:v>5.3575784996445943</c:v>
                </c:pt>
                <c:pt idx="14">
                  <c:v>17.16721725430585</c:v>
                </c:pt>
                <c:pt idx="15">
                  <c:v>3.3024694360792441</c:v>
                </c:pt>
                <c:pt idx="16">
                  <c:v>16.79974382995665</c:v>
                </c:pt>
                <c:pt idx="17">
                  <c:v>0.85625190835267928</c:v>
                </c:pt>
                <c:pt idx="18">
                  <c:v>9.8991229067158297</c:v>
                </c:pt>
                <c:pt idx="19">
                  <c:v>0.90972633612289344</c:v>
                </c:pt>
                <c:pt idx="20">
                  <c:v>11.0075367763895</c:v>
                </c:pt>
                <c:pt idx="21">
                  <c:v>4.4332259925321988</c:v>
                </c:pt>
                <c:pt idx="22">
                  <c:v>11.377408737044229</c:v>
                </c:pt>
                <c:pt idx="23">
                  <c:v>19.59567067583108</c:v>
                </c:pt>
                <c:pt idx="24">
                  <c:v>4.9649354479803227</c:v>
                </c:pt>
                <c:pt idx="25">
                  <c:v>7.4469928704361861</c:v>
                </c:pt>
                <c:pt idx="26">
                  <c:v>7.5792759613542007</c:v>
                </c:pt>
                <c:pt idx="27">
                  <c:v>8.8232141913402913</c:v>
                </c:pt>
                <c:pt idx="28">
                  <c:v>9.9782105462097732</c:v>
                </c:pt>
                <c:pt idx="29">
                  <c:v>17.534581139817838</c:v>
                </c:pt>
                <c:pt idx="30">
                  <c:v>26.951185137856591</c:v>
                </c:pt>
                <c:pt idx="31">
                  <c:v>2.3858722274354149</c:v>
                </c:pt>
                <c:pt idx="32">
                  <c:v>18.74444795863204</c:v>
                </c:pt>
                <c:pt idx="33">
                  <c:v>4.3555018908591938</c:v>
                </c:pt>
                <c:pt idx="34">
                  <c:v>8.2406719616359485</c:v>
                </c:pt>
                <c:pt idx="35">
                  <c:v>15.821562054933979</c:v>
                </c:pt>
                <c:pt idx="36">
                  <c:v>7.1288829062852512</c:v>
                </c:pt>
                <c:pt idx="37">
                  <c:v>8.1508511720531889</c:v>
                </c:pt>
                <c:pt idx="38">
                  <c:v>8.7794782756946255</c:v>
                </c:pt>
                <c:pt idx="39">
                  <c:v>17.577206318166301</c:v>
                </c:pt>
                <c:pt idx="40">
                  <c:v>16.82220723084907</c:v>
                </c:pt>
                <c:pt idx="41">
                  <c:v>16.429029510531851</c:v>
                </c:pt>
                <c:pt idx="42">
                  <c:v>27.211919340540678</c:v>
                </c:pt>
                <c:pt idx="43">
                  <c:v>12.45114232485882</c:v>
                </c:pt>
                <c:pt idx="44">
                  <c:v>21.31368238038003</c:v>
                </c:pt>
                <c:pt idx="45">
                  <c:v>3.9343920804280188</c:v>
                </c:pt>
                <c:pt idx="46">
                  <c:v>5.2079758897742652</c:v>
                </c:pt>
                <c:pt idx="47">
                  <c:v>6.5599306310291086</c:v>
                </c:pt>
                <c:pt idx="48">
                  <c:v>1.2553304773460989</c:v>
                </c:pt>
                <c:pt idx="49">
                  <c:v>18.542231985523671</c:v>
                </c:pt>
                <c:pt idx="50">
                  <c:v>40.129876361915798</c:v>
                </c:pt>
                <c:pt idx="51">
                  <c:v>3.2916203121114438</c:v>
                </c:pt>
                <c:pt idx="52">
                  <c:v>1.030722392545099</c:v>
                </c:pt>
                <c:pt idx="53">
                  <c:v>5.6211626819213034</c:v>
                </c:pt>
                <c:pt idx="54">
                  <c:v>6.1059356937454261</c:v>
                </c:pt>
                <c:pt idx="55">
                  <c:v>15.5538585314959</c:v>
                </c:pt>
                <c:pt idx="56">
                  <c:v>7.740189940548551</c:v>
                </c:pt>
                <c:pt idx="57">
                  <c:v>20.464405345398021</c:v>
                </c:pt>
                <c:pt idx="58">
                  <c:v>6.3199250921691057</c:v>
                </c:pt>
                <c:pt idx="59">
                  <c:v>6.9548470348825271</c:v>
                </c:pt>
                <c:pt idx="60">
                  <c:v>10.875652990157301</c:v>
                </c:pt>
                <c:pt idx="61">
                  <c:v>16.404350232753249</c:v>
                </c:pt>
                <c:pt idx="62">
                  <c:v>2.911237361354615</c:v>
                </c:pt>
                <c:pt idx="63">
                  <c:v>7.1132008863635434</c:v>
                </c:pt>
                <c:pt idx="64">
                  <c:v>10.50009847205666</c:v>
                </c:pt>
                <c:pt idx="65">
                  <c:v>5.5181140283098964</c:v>
                </c:pt>
                <c:pt idx="66">
                  <c:v>6.8868053988307052</c:v>
                </c:pt>
                <c:pt idx="67">
                  <c:v>13.800059329844199</c:v>
                </c:pt>
                <c:pt idx="68">
                  <c:v>0.14321623133201519</c:v>
                </c:pt>
                <c:pt idx="69">
                  <c:v>0.1126767192556829</c:v>
                </c:pt>
              </c:numCache>
            </c:numRef>
          </c:val>
        </c:ser>
        <c:ser>
          <c:idx val="3"/>
          <c:order val="3"/>
          <c:tx>
            <c:strRef>
              <c:f>Sheet1!$E$1</c:f>
              <c:strCache>
                <c:ptCount val="1"/>
                <c:pt idx="0">
                  <c:v>Local/regional education authority</c:v>
                </c:pt>
              </c:strCache>
            </c:strRef>
          </c:tx>
          <c:spPr>
            <a:solidFill>
              <a:schemeClr val="bg1">
                <a:lumMod val="50000"/>
              </a:schemeClr>
            </a:solidFill>
          </c:spPr>
          <c:invertIfNegative val="0"/>
          <c:cat>
            <c:strRef>
              <c:f>Sheet1!$A$2:$A$71</c:f>
              <c:strCache>
                <c:ptCount val="70"/>
                <c:pt idx="0">
                  <c:v>Netherlands</c:v>
                </c:pt>
                <c:pt idx="1">
                  <c:v>New Zealand</c:v>
                </c:pt>
                <c:pt idx="2">
                  <c:v>Czech Republic</c:v>
                </c:pt>
                <c:pt idx="3">
                  <c:v>United Kingdom</c:v>
                </c:pt>
                <c:pt idx="4">
                  <c:v>Hong Kong (China)</c:v>
                </c:pt>
                <c:pt idx="5">
                  <c:v>Japan</c:v>
                </c:pt>
                <c:pt idx="6">
                  <c:v>Iceland</c:v>
                </c:pt>
                <c:pt idx="7">
                  <c:v>Estonia</c:v>
                </c:pt>
                <c:pt idx="8">
                  <c:v>Slovak Republic</c:v>
                </c:pt>
                <c:pt idx="9">
                  <c:v>Australia</c:v>
                </c:pt>
                <c:pt idx="10">
                  <c:v>Finland</c:v>
                </c:pt>
                <c:pt idx="11">
                  <c:v>Korea</c:v>
                </c:pt>
                <c:pt idx="12">
                  <c:v>Macao (China)</c:v>
                </c:pt>
                <c:pt idx="13">
                  <c:v>Poland</c:v>
                </c:pt>
                <c:pt idx="14">
                  <c:v>Thailand</c:v>
                </c:pt>
                <c:pt idx="15">
                  <c:v>Indonesia</c:v>
                </c:pt>
                <c:pt idx="16">
                  <c:v>Chinese Taipei</c:v>
                </c:pt>
                <c:pt idx="17">
                  <c:v>Sweden</c:v>
                </c:pt>
                <c:pt idx="18">
                  <c:v>Denmark</c:v>
                </c:pt>
                <c:pt idx="19">
                  <c:v>Norway</c:v>
                </c:pt>
                <c:pt idx="20">
                  <c:v>Ireland</c:v>
                </c:pt>
                <c:pt idx="21">
                  <c:v>Israel</c:v>
                </c:pt>
                <c:pt idx="22">
                  <c:v>Italy</c:v>
                </c:pt>
                <c:pt idx="23">
                  <c:v>Lithuania</c:v>
                </c:pt>
                <c:pt idx="24">
                  <c:v>France</c:v>
                </c:pt>
                <c:pt idx="25">
                  <c:v>Belgium</c:v>
                </c:pt>
                <c:pt idx="26">
                  <c:v>OECD average</c:v>
                </c:pt>
                <c:pt idx="27">
                  <c:v>Latvia</c:v>
                </c:pt>
                <c:pt idx="28">
                  <c:v>Austria</c:v>
                </c:pt>
                <c:pt idx="29">
                  <c:v>Germany</c:v>
                </c:pt>
                <c:pt idx="30">
                  <c:v>Colombia</c:v>
                </c:pt>
                <c:pt idx="31">
                  <c:v>Canada</c:v>
                </c:pt>
                <c:pt idx="32">
                  <c:v>Albania</c:v>
                </c:pt>
                <c:pt idx="33">
                  <c:v>Trinidad / Tobago</c:v>
                </c:pt>
                <c:pt idx="34">
                  <c:v>Georgia</c:v>
                </c:pt>
                <c:pt idx="35">
                  <c:v>Romania</c:v>
                </c:pt>
                <c:pt idx="36">
                  <c:v>Spain</c:v>
                </c:pt>
                <c:pt idx="37">
                  <c:v>Slovenia</c:v>
                </c:pt>
                <c:pt idx="38">
                  <c:v>CABA (Argentina)</c:v>
                </c:pt>
                <c:pt idx="39">
                  <c:v>Chile</c:v>
                </c:pt>
                <c:pt idx="40">
                  <c:v>United States</c:v>
                </c:pt>
                <c:pt idx="41">
                  <c:v>Portugal</c:v>
                </c:pt>
                <c:pt idx="42">
                  <c:v>Russia</c:v>
                </c:pt>
                <c:pt idx="43">
                  <c:v>Brazil</c:v>
                </c:pt>
                <c:pt idx="44">
                  <c:v>Hungary</c:v>
                </c:pt>
                <c:pt idx="45">
                  <c:v>Luxembourg</c:v>
                </c:pt>
                <c:pt idx="46">
                  <c:v>Peru</c:v>
                </c:pt>
                <c:pt idx="47">
                  <c:v>Switzerland</c:v>
                </c:pt>
                <c:pt idx="48">
                  <c:v>Croatia</c:v>
                </c:pt>
                <c:pt idx="49">
                  <c:v>Lebanon</c:v>
                </c:pt>
                <c:pt idx="50">
                  <c:v>Singapore</c:v>
                </c:pt>
                <c:pt idx="51">
                  <c:v>Malta</c:v>
                </c:pt>
                <c:pt idx="52">
                  <c:v>Costa Rica</c:v>
                </c:pt>
                <c:pt idx="53">
                  <c:v>UAE</c:v>
                </c:pt>
                <c:pt idx="54">
                  <c:v>Qatar</c:v>
                </c:pt>
                <c:pt idx="55">
                  <c:v>Moldova</c:v>
                </c:pt>
                <c:pt idx="56">
                  <c:v>FYROM</c:v>
                </c:pt>
                <c:pt idx="57">
                  <c:v>Bulgaria</c:v>
                </c:pt>
                <c:pt idx="58">
                  <c:v>Uruguay</c:v>
                </c:pt>
                <c:pt idx="59">
                  <c:v>Montenegro</c:v>
                </c:pt>
                <c:pt idx="60">
                  <c:v>Mexico</c:v>
                </c:pt>
                <c:pt idx="61">
                  <c:v>Viet Nam</c:v>
                </c:pt>
                <c:pt idx="62">
                  <c:v>Algeria</c:v>
                </c:pt>
                <c:pt idx="63">
                  <c:v>Kosovo</c:v>
                </c:pt>
                <c:pt idx="64">
                  <c:v>B-S-J-G (China)</c:v>
                </c:pt>
                <c:pt idx="65">
                  <c:v>Dominican Rep.</c:v>
                </c:pt>
                <c:pt idx="66">
                  <c:v>Jordan</c:v>
                </c:pt>
                <c:pt idx="67">
                  <c:v>Turkey</c:v>
                </c:pt>
                <c:pt idx="68">
                  <c:v>Tunisia</c:v>
                </c:pt>
                <c:pt idx="69">
                  <c:v>Greece</c:v>
                </c:pt>
              </c:strCache>
            </c:strRef>
          </c:cat>
          <c:val>
            <c:numRef>
              <c:f>Sheet1!$E$2:$E$71</c:f>
              <c:numCache>
                <c:formatCode>General</c:formatCode>
                <c:ptCount val="70"/>
                <c:pt idx="0">
                  <c:v>0</c:v>
                </c:pt>
                <c:pt idx="1">
                  <c:v>0</c:v>
                </c:pt>
                <c:pt idx="2">
                  <c:v>4.3131017259234801E-2</c:v>
                </c:pt>
                <c:pt idx="3">
                  <c:v>0.66063130179641394</c:v>
                </c:pt>
                <c:pt idx="4">
                  <c:v>0</c:v>
                </c:pt>
                <c:pt idx="5">
                  <c:v>6.8571722895879983</c:v>
                </c:pt>
                <c:pt idx="6">
                  <c:v>1.286704491567175</c:v>
                </c:pt>
                <c:pt idx="7">
                  <c:v>1.352570660129236</c:v>
                </c:pt>
                <c:pt idx="8">
                  <c:v>0.42505314576303188</c:v>
                </c:pt>
                <c:pt idx="9">
                  <c:v>12.023373756399939</c:v>
                </c:pt>
                <c:pt idx="10">
                  <c:v>9.1763037316305507</c:v>
                </c:pt>
                <c:pt idx="11">
                  <c:v>3.487341125216886</c:v>
                </c:pt>
                <c:pt idx="12">
                  <c:v>4.3892147367736811</c:v>
                </c:pt>
                <c:pt idx="13">
                  <c:v>1.717962886423327</c:v>
                </c:pt>
                <c:pt idx="14">
                  <c:v>1.1335671250197139</c:v>
                </c:pt>
                <c:pt idx="15">
                  <c:v>7.5969317554184634</c:v>
                </c:pt>
                <c:pt idx="16">
                  <c:v>2.3238618579661372</c:v>
                </c:pt>
                <c:pt idx="17">
                  <c:v>1.6289151062868259</c:v>
                </c:pt>
                <c:pt idx="18">
                  <c:v>2.793468197133643</c:v>
                </c:pt>
                <c:pt idx="19">
                  <c:v>3.9066481454536741</c:v>
                </c:pt>
                <c:pt idx="20">
                  <c:v>0.91626271173627249</c:v>
                </c:pt>
                <c:pt idx="21">
                  <c:v>1.551148130163706</c:v>
                </c:pt>
                <c:pt idx="22">
                  <c:v>3.2065057200663252</c:v>
                </c:pt>
                <c:pt idx="23">
                  <c:v>0.32801025317570193</c:v>
                </c:pt>
                <c:pt idx="24">
                  <c:v>6.3248973562479387</c:v>
                </c:pt>
                <c:pt idx="25">
                  <c:v>7.9237293854160509</c:v>
                </c:pt>
                <c:pt idx="26">
                  <c:v>7.0279014325018734</c:v>
                </c:pt>
                <c:pt idx="27">
                  <c:v>2.6081421432157339</c:v>
                </c:pt>
                <c:pt idx="28">
                  <c:v>5.735529790053894</c:v>
                </c:pt>
                <c:pt idx="29">
                  <c:v>20.523878474260261</c:v>
                </c:pt>
                <c:pt idx="30">
                  <c:v>5.3666967878330158</c:v>
                </c:pt>
                <c:pt idx="31">
                  <c:v>9.7561308758979006</c:v>
                </c:pt>
                <c:pt idx="32">
                  <c:v>5.6023091929404272</c:v>
                </c:pt>
                <c:pt idx="33">
                  <c:v>1.3151488830942679</c:v>
                </c:pt>
                <c:pt idx="34">
                  <c:v>0.15026618816198839</c:v>
                </c:pt>
                <c:pt idx="35">
                  <c:v>8.5244368758280178</c:v>
                </c:pt>
                <c:pt idx="36">
                  <c:v>30.490800265194409</c:v>
                </c:pt>
                <c:pt idx="37">
                  <c:v>1.3980322631182609</c:v>
                </c:pt>
                <c:pt idx="38">
                  <c:v>28.2441736312642</c:v>
                </c:pt>
                <c:pt idx="39">
                  <c:v>2.6542108777821052</c:v>
                </c:pt>
                <c:pt idx="40">
                  <c:v>27.759522359326489</c:v>
                </c:pt>
                <c:pt idx="41">
                  <c:v>5.9920018597295783</c:v>
                </c:pt>
                <c:pt idx="42">
                  <c:v>6.410369112208647</c:v>
                </c:pt>
                <c:pt idx="43">
                  <c:v>33.043224603792133</c:v>
                </c:pt>
                <c:pt idx="44">
                  <c:v>3.8000170200900771</c:v>
                </c:pt>
                <c:pt idx="45">
                  <c:v>2.5146233135873972</c:v>
                </c:pt>
                <c:pt idx="46">
                  <c:v>7.2604976430376418</c:v>
                </c:pt>
                <c:pt idx="47">
                  <c:v>42.240300909796169</c:v>
                </c:pt>
                <c:pt idx="48">
                  <c:v>0.65525616251141439</c:v>
                </c:pt>
                <c:pt idx="49">
                  <c:v>5.7312682600392257</c:v>
                </c:pt>
                <c:pt idx="50">
                  <c:v>0</c:v>
                </c:pt>
                <c:pt idx="51">
                  <c:v>2.8826035827524268</c:v>
                </c:pt>
                <c:pt idx="52">
                  <c:v>1.037689169285432</c:v>
                </c:pt>
                <c:pt idx="53">
                  <c:v>17.952870147732789</c:v>
                </c:pt>
                <c:pt idx="54">
                  <c:v>6.8883433849325764</c:v>
                </c:pt>
                <c:pt idx="55">
                  <c:v>4.2680794661058403</c:v>
                </c:pt>
                <c:pt idx="56">
                  <c:v>5.6072853746169304</c:v>
                </c:pt>
                <c:pt idx="57">
                  <c:v>1.762390376634472</c:v>
                </c:pt>
                <c:pt idx="58">
                  <c:v>15.090871951630239</c:v>
                </c:pt>
                <c:pt idx="59">
                  <c:v>0.18504361414773249</c:v>
                </c:pt>
                <c:pt idx="60">
                  <c:v>24.29196207751567</c:v>
                </c:pt>
                <c:pt idx="61">
                  <c:v>31.61163605371534</c:v>
                </c:pt>
                <c:pt idx="62">
                  <c:v>1.6340703291369389</c:v>
                </c:pt>
                <c:pt idx="63">
                  <c:v>18.94720583638663</c:v>
                </c:pt>
                <c:pt idx="64">
                  <c:v>62.738788483123983</c:v>
                </c:pt>
                <c:pt idx="65">
                  <c:v>0.33688872178648849</c:v>
                </c:pt>
                <c:pt idx="66">
                  <c:v>7.4214566023704647</c:v>
                </c:pt>
                <c:pt idx="67">
                  <c:v>0.92957874971938292</c:v>
                </c:pt>
                <c:pt idx="68">
                  <c:v>2.066273632985113</c:v>
                </c:pt>
                <c:pt idx="69">
                  <c:v>0</c:v>
                </c:pt>
              </c:numCache>
            </c:numRef>
          </c:val>
        </c:ser>
        <c:ser>
          <c:idx val="4"/>
          <c:order val="4"/>
          <c:tx>
            <c:strRef>
              <c:f>Sheet1!$F$1</c:f>
              <c:strCache>
                <c:ptCount val="1"/>
                <c:pt idx="0">
                  <c:v>National education authority</c:v>
                </c:pt>
              </c:strCache>
            </c:strRef>
          </c:tx>
          <c:spPr>
            <a:solidFill>
              <a:schemeClr val="tx1">
                <a:lumMod val="75000"/>
                <a:lumOff val="25000"/>
              </a:schemeClr>
            </a:solidFill>
          </c:spPr>
          <c:invertIfNegative val="0"/>
          <c:cat>
            <c:strRef>
              <c:f>Sheet1!$A$2:$A$71</c:f>
              <c:strCache>
                <c:ptCount val="70"/>
                <c:pt idx="0">
                  <c:v>Netherlands</c:v>
                </c:pt>
                <c:pt idx="1">
                  <c:v>New Zealand</c:v>
                </c:pt>
                <c:pt idx="2">
                  <c:v>Czech Republic</c:v>
                </c:pt>
                <c:pt idx="3">
                  <c:v>United Kingdom</c:v>
                </c:pt>
                <c:pt idx="4">
                  <c:v>Hong Kong (China)</c:v>
                </c:pt>
                <c:pt idx="5">
                  <c:v>Japan</c:v>
                </c:pt>
                <c:pt idx="6">
                  <c:v>Iceland</c:v>
                </c:pt>
                <c:pt idx="7">
                  <c:v>Estonia</c:v>
                </c:pt>
                <c:pt idx="8">
                  <c:v>Slovak Republic</c:v>
                </c:pt>
                <c:pt idx="9">
                  <c:v>Australia</c:v>
                </c:pt>
                <c:pt idx="10">
                  <c:v>Finland</c:v>
                </c:pt>
                <c:pt idx="11">
                  <c:v>Korea</c:v>
                </c:pt>
                <c:pt idx="12">
                  <c:v>Macao (China)</c:v>
                </c:pt>
                <c:pt idx="13">
                  <c:v>Poland</c:v>
                </c:pt>
                <c:pt idx="14">
                  <c:v>Thailand</c:v>
                </c:pt>
                <c:pt idx="15">
                  <c:v>Indonesia</c:v>
                </c:pt>
                <c:pt idx="16">
                  <c:v>Chinese Taipei</c:v>
                </c:pt>
                <c:pt idx="17">
                  <c:v>Sweden</c:v>
                </c:pt>
                <c:pt idx="18">
                  <c:v>Denmark</c:v>
                </c:pt>
                <c:pt idx="19">
                  <c:v>Norway</c:v>
                </c:pt>
                <c:pt idx="20">
                  <c:v>Ireland</c:v>
                </c:pt>
                <c:pt idx="21">
                  <c:v>Israel</c:v>
                </c:pt>
                <c:pt idx="22">
                  <c:v>Italy</c:v>
                </c:pt>
                <c:pt idx="23">
                  <c:v>Lithuania</c:v>
                </c:pt>
                <c:pt idx="24">
                  <c:v>France</c:v>
                </c:pt>
                <c:pt idx="25">
                  <c:v>Belgium</c:v>
                </c:pt>
                <c:pt idx="26">
                  <c:v>OECD average</c:v>
                </c:pt>
                <c:pt idx="27">
                  <c:v>Latvia</c:v>
                </c:pt>
                <c:pt idx="28">
                  <c:v>Austria</c:v>
                </c:pt>
                <c:pt idx="29">
                  <c:v>Germany</c:v>
                </c:pt>
                <c:pt idx="30">
                  <c:v>Colombia</c:v>
                </c:pt>
                <c:pt idx="31">
                  <c:v>Canada</c:v>
                </c:pt>
                <c:pt idx="32">
                  <c:v>Albania</c:v>
                </c:pt>
                <c:pt idx="33">
                  <c:v>Trinidad / Tobago</c:v>
                </c:pt>
                <c:pt idx="34">
                  <c:v>Georgia</c:v>
                </c:pt>
                <c:pt idx="35">
                  <c:v>Romania</c:v>
                </c:pt>
                <c:pt idx="36">
                  <c:v>Spain</c:v>
                </c:pt>
                <c:pt idx="37">
                  <c:v>Slovenia</c:v>
                </c:pt>
                <c:pt idx="38">
                  <c:v>CABA (Argentina)</c:v>
                </c:pt>
                <c:pt idx="39">
                  <c:v>Chile</c:v>
                </c:pt>
                <c:pt idx="40">
                  <c:v>United States</c:v>
                </c:pt>
                <c:pt idx="41">
                  <c:v>Portugal</c:v>
                </c:pt>
                <c:pt idx="42">
                  <c:v>Russia</c:v>
                </c:pt>
                <c:pt idx="43">
                  <c:v>Brazil</c:v>
                </c:pt>
                <c:pt idx="44">
                  <c:v>Hungary</c:v>
                </c:pt>
                <c:pt idx="45">
                  <c:v>Luxembourg</c:v>
                </c:pt>
                <c:pt idx="46">
                  <c:v>Peru</c:v>
                </c:pt>
                <c:pt idx="47">
                  <c:v>Switzerland</c:v>
                </c:pt>
                <c:pt idx="48">
                  <c:v>Croatia</c:v>
                </c:pt>
                <c:pt idx="49">
                  <c:v>Lebanon</c:v>
                </c:pt>
                <c:pt idx="50">
                  <c:v>Singapore</c:v>
                </c:pt>
                <c:pt idx="51">
                  <c:v>Malta</c:v>
                </c:pt>
                <c:pt idx="52">
                  <c:v>Costa Rica</c:v>
                </c:pt>
                <c:pt idx="53">
                  <c:v>UAE</c:v>
                </c:pt>
                <c:pt idx="54">
                  <c:v>Qatar</c:v>
                </c:pt>
                <c:pt idx="55">
                  <c:v>Moldova</c:v>
                </c:pt>
                <c:pt idx="56">
                  <c:v>FYROM</c:v>
                </c:pt>
                <c:pt idx="57">
                  <c:v>Bulgaria</c:v>
                </c:pt>
                <c:pt idx="58">
                  <c:v>Uruguay</c:v>
                </c:pt>
                <c:pt idx="59">
                  <c:v>Montenegro</c:v>
                </c:pt>
                <c:pt idx="60">
                  <c:v>Mexico</c:v>
                </c:pt>
                <c:pt idx="61">
                  <c:v>Viet Nam</c:v>
                </c:pt>
                <c:pt idx="62">
                  <c:v>Algeria</c:v>
                </c:pt>
                <c:pt idx="63">
                  <c:v>Kosovo</c:v>
                </c:pt>
                <c:pt idx="64">
                  <c:v>B-S-J-G (China)</c:v>
                </c:pt>
                <c:pt idx="65">
                  <c:v>Dominican Rep.</c:v>
                </c:pt>
                <c:pt idx="66">
                  <c:v>Jordan</c:v>
                </c:pt>
                <c:pt idx="67">
                  <c:v>Turkey</c:v>
                </c:pt>
                <c:pt idx="68">
                  <c:v>Tunisia</c:v>
                </c:pt>
                <c:pt idx="69">
                  <c:v>Greece</c:v>
                </c:pt>
              </c:strCache>
            </c:strRef>
          </c:cat>
          <c:val>
            <c:numRef>
              <c:f>Sheet1!$F$2:$F$71</c:f>
              <c:numCache>
                <c:formatCode>General</c:formatCode>
                <c:ptCount val="70"/>
                <c:pt idx="0">
                  <c:v>2.973076363322475</c:v>
                </c:pt>
                <c:pt idx="1">
                  <c:v>4.1668942154360167</c:v>
                </c:pt>
                <c:pt idx="2">
                  <c:v>5.0479258037351187</c:v>
                </c:pt>
                <c:pt idx="3">
                  <c:v>4.5407230296388352</c:v>
                </c:pt>
                <c:pt idx="4">
                  <c:v>4.0355730777764123</c:v>
                </c:pt>
                <c:pt idx="5">
                  <c:v>0.471128220428773</c:v>
                </c:pt>
                <c:pt idx="6">
                  <c:v>16.668437417834859</c:v>
                </c:pt>
                <c:pt idx="7">
                  <c:v>3.021245464995042</c:v>
                </c:pt>
                <c:pt idx="8">
                  <c:v>15.61034779336614</c:v>
                </c:pt>
                <c:pt idx="9">
                  <c:v>4.694472916715573</c:v>
                </c:pt>
                <c:pt idx="10">
                  <c:v>8.6740746860032871</c:v>
                </c:pt>
                <c:pt idx="11">
                  <c:v>1.264657101074312</c:v>
                </c:pt>
                <c:pt idx="12">
                  <c:v>1.285689605410234</c:v>
                </c:pt>
                <c:pt idx="13">
                  <c:v>13.0682390683832</c:v>
                </c:pt>
                <c:pt idx="14">
                  <c:v>2.4637237242222652</c:v>
                </c:pt>
                <c:pt idx="15">
                  <c:v>12.19485088791196</c:v>
                </c:pt>
                <c:pt idx="16">
                  <c:v>4.4958066589553782</c:v>
                </c:pt>
                <c:pt idx="17">
                  <c:v>21.613925423310551</c:v>
                </c:pt>
                <c:pt idx="18">
                  <c:v>11.45878837512333</c:v>
                </c:pt>
                <c:pt idx="19">
                  <c:v>21.135629189694171</c:v>
                </c:pt>
                <c:pt idx="20">
                  <c:v>14.41167915037599</c:v>
                </c:pt>
                <c:pt idx="21">
                  <c:v>21.877185226118979</c:v>
                </c:pt>
                <c:pt idx="22">
                  <c:v>14.192975940701981</c:v>
                </c:pt>
                <c:pt idx="23">
                  <c:v>9.2377938910206172</c:v>
                </c:pt>
                <c:pt idx="24">
                  <c:v>20.62796335131819</c:v>
                </c:pt>
                <c:pt idx="25">
                  <c:v>16.639565286667661</c:v>
                </c:pt>
                <c:pt idx="26">
                  <c:v>19.593705462420139</c:v>
                </c:pt>
                <c:pt idx="27">
                  <c:v>25.961012241093488</c:v>
                </c:pt>
                <c:pt idx="28">
                  <c:v>22.186235980266009</c:v>
                </c:pt>
                <c:pt idx="29">
                  <c:v>0</c:v>
                </c:pt>
                <c:pt idx="30">
                  <c:v>6.6897987025994823</c:v>
                </c:pt>
                <c:pt idx="31">
                  <c:v>27.341614245942409</c:v>
                </c:pt>
                <c:pt idx="32">
                  <c:v>15.34613878825586</c:v>
                </c:pt>
                <c:pt idx="33">
                  <c:v>34.175185268751079</c:v>
                </c:pt>
                <c:pt idx="34">
                  <c:v>31.462741759792721</c:v>
                </c:pt>
                <c:pt idx="35">
                  <c:v>15.964291848519791</c:v>
                </c:pt>
                <c:pt idx="36">
                  <c:v>5.9522649384035198</c:v>
                </c:pt>
                <c:pt idx="37">
                  <c:v>34.849030633496149</c:v>
                </c:pt>
                <c:pt idx="38">
                  <c:v>7.9530469979671574</c:v>
                </c:pt>
                <c:pt idx="39">
                  <c:v>25.053184648089431</c:v>
                </c:pt>
                <c:pt idx="40">
                  <c:v>2.2605636498704129</c:v>
                </c:pt>
                <c:pt idx="41">
                  <c:v>26.49661574691682</c:v>
                </c:pt>
                <c:pt idx="42">
                  <c:v>16.39184941075969</c:v>
                </c:pt>
                <c:pt idx="43">
                  <c:v>5.7361674359592953</c:v>
                </c:pt>
                <c:pt idx="44">
                  <c:v>26.339006129974312</c:v>
                </c:pt>
                <c:pt idx="45">
                  <c:v>45.105918382559771</c:v>
                </c:pt>
                <c:pt idx="46">
                  <c:v>39.899856848304573</c:v>
                </c:pt>
                <c:pt idx="47">
                  <c:v>6.2195348850871834</c:v>
                </c:pt>
                <c:pt idx="48">
                  <c:v>55.651448639865471</c:v>
                </c:pt>
                <c:pt idx="49">
                  <c:v>34.061073677905433</c:v>
                </c:pt>
                <c:pt idx="50">
                  <c:v>18.644297399818129</c:v>
                </c:pt>
                <c:pt idx="51">
                  <c:v>55.160492928423942</c:v>
                </c:pt>
                <c:pt idx="52">
                  <c:v>59.342556391113092</c:v>
                </c:pt>
                <c:pt idx="53">
                  <c:v>38.34111569663461</c:v>
                </c:pt>
                <c:pt idx="54">
                  <c:v>49.499773386158239</c:v>
                </c:pt>
                <c:pt idx="55">
                  <c:v>44.266094378876602</c:v>
                </c:pt>
                <c:pt idx="56">
                  <c:v>53.411289016848947</c:v>
                </c:pt>
                <c:pt idx="57">
                  <c:v>45.590133101611499</c:v>
                </c:pt>
                <c:pt idx="58">
                  <c:v>48.431266313338007</c:v>
                </c:pt>
                <c:pt idx="59">
                  <c:v>65.705201723682364</c:v>
                </c:pt>
                <c:pt idx="60">
                  <c:v>42.125876957985589</c:v>
                </c:pt>
                <c:pt idx="61">
                  <c:v>29.315907982531321</c:v>
                </c:pt>
                <c:pt idx="62">
                  <c:v>74.877117205353258</c:v>
                </c:pt>
                <c:pt idx="63">
                  <c:v>55.838728380581692</c:v>
                </c:pt>
                <c:pt idx="64">
                  <c:v>11.008102823412941</c:v>
                </c:pt>
                <c:pt idx="65">
                  <c:v>80.200213391508299</c:v>
                </c:pt>
                <c:pt idx="66">
                  <c:v>77.297302534013468</c:v>
                </c:pt>
                <c:pt idx="67">
                  <c:v>77.25641393456678</c:v>
                </c:pt>
                <c:pt idx="68">
                  <c:v>91.447667218344478</c:v>
                </c:pt>
                <c:pt idx="69">
                  <c:v>96.473484786208701</c:v>
                </c:pt>
              </c:numCache>
            </c:numRef>
          </c:val>
        </c:ser>
        <c:dLbls>
          <c:showLegendKey val="0"/>
          <c:showVal val="0"/>
          <c:showCatName val="0"/>
          <c:showSerName val="0"/>
          <c:showPercent val="0"/>
          <c:showBubbleSize val="0"/>
        </c:dLbls>
        <c:gapWidth val="60"/>
        <c:overlap val="100"/>
        <c:axId val="150131072"/>
        <c:axId val="150132608"/>
      </c:barChart>
      <c:catAx>
        <c:axId val="150131072"/>
        <c:scaling>
          <c:orientation val="minMax"/>
        </c:scaling>
        <c:delete val="0"/>
        <c:axPos val="b"/>
        <c:majorTickMark val="out"/>
        <c:minorTickMark val="none"/>
        <c:tickLblPos val="low"/>
        <c:txPr>
          <a:bodyPr/>
          <a:lstStyle/>
          <a:p>
            <a:pPr>
              <a:defRPr sz="600"/>
            </a:pPr>
            <a:endParaRPr lang="en-US"/>
          </a:p>
        </c:txPr>
        <c:crossAx val="150132608"/>
        <c:crosses val="autoZero"/>
        <c:auto val="1"/>
        <c:lblAlgn val="ctr"/>
        <c:lblOffset val="100"/>
        <c:noMultiLvlLbl val="0"/>
      </c:catAx>
      <c:valAx>
        <c:axId val="150132608"/>
        <c:scaling>
          <c:orientation val="minMax"/>
        </c:scaling>
        <c:delete val="0"/>
        <c:axPos val="l"/>
        <c:majorGridlines/>
        <c:numFmt formatCode="0%" sourceLinked="1"/>
        <c:majorTickMark val="out"/>
        <c:minorTickMark val="none"/>
        <c:tickLblPos val="nextTo"/>
        <c:txPr>
          <a:bodyPr/>
          <a:lstStyle/>
          <a:p>
            <a:pPr>
              <a:defRPr sz="1200"/>
            </a:pPr>
            <a:endParaRPr lang="en-US"/>
          </a:p>
        </c:txPr>
        <c:crossAx val="150131072"/>
        <c:crosses val="autoZero"/>
        <c:crossBetween val="between"/>
      </c:valAx>
    </c:plotArea>
    <c:legend>
      <c:legendPos val="t"/>
      <c:layout>
        <c:manualLayout>
          <c:xMode val="edge"/>
          <c:yMode val="edge"/>
          <c:x val="2.5308641975308639E-2"/>
          <c:y val="1.7264825230360846E-3"/>
          <c:w val="0.95864197530864204"/>
          <c:h val="7.6720461392279199E-2"/>
        </c:manualLayout>
      </c:layout>
      <c:overlay val="0"/>
      <c:txPr>
        <a:bodyPr/>
        <a:lstStyle/>
        <a:p>
          <a:pPr>
            <a:defRPr sz="1200"/>
          </a:pPr>
          <a:endParaRPr lang="en-US"/>
        </a:p>
      </c:txPr>
    </c:legend>
    <c:plotVisOnly val="1"/>
    <c:dispBlanksAs val="gap"/>
    <c:showDLblsOverMax val="0"/>
  </c:chart>
  <c:txPr>
    <a:bodyPr/>
    <a:lstStyle/>
    <a:p>
      <a:pPr>
        <a:defRPr sz="1800"/>
      </a:pPr>
      <a:endParaRPr lang="en-US"/>
    </a:p>
  </c:txPr>
  <c:externalData r:id="rId1">
    <c:autoUpdate val="0"/>
  </c:externalData>
  <c:userShapes r:id="rId2"/>
</c:chartSpace>
</file>

<file path=ppt/charts/chart22.xml><?xml version="1.0" encoding="utf-8"?>
<c:chartSpace xmlns:c="http://schemas.openxmlformats.org/drawingml/2006/chart" xmlns:a="http://schemas.openxmlformats.org/drawingml/2006/main" xmlns:r="http://schemas.openxmlformats.org/officeDocument/2006/relationships">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6.8600904053659956E-2"/>
          <c:y val="9.9575450658717826E-2"/>
          <c:w val="0.91213193836881501"/>
          <c:h val="0.71704534328390679"/>
        </c:manualLayout>
      </c:layout>
      <c:barChart>
        <c:barDir val="col"/>
        <c:grouping val="percentStacked"/>
        <c:varyColors val="0"/>
        <c:ser>
          <c:idx val="0"/>
          <c:order val="0"/>
          <c:tx>
            <c:strRef>
              <c:f>Sheet1!$B$1</c:f>
              <c:strCache>
                <c:ptCount val="1"/>
                <c:pt idx="0">
                  <c:v>Principal</c:v>
                </c:pt>
              </c:strCache>
            </c:strRef>
          </c:tx>
          <c:spPr>
            <a:solidFill>
              <a:schemeClr val="tx2"/>
            </a:solidFill>
          </c:spPr>
          <c:invertIfNegative val="0"/>
          <c:cat>
            <c:strRef>
              <c:f>Sheet1!$A$2:$A$71</c:f>
              <c:strCache>
                <c:ptCount val="70"/>
                <c:pt idx="0">
                  <c:v>Japan</c:v>
                </c:pt>
                <c:pt idx="1">
                  <c:v>Sweden</c:v>
                </c:pt>
                <c:pt idx="2">
                  <c:v>Hong Kong (China)</c:v>
                </c:pt>
                <c:pt idx="3">
                  <c:v>Netherlands</c:v>
                </c:pt>
                <c:pt idx="4">
                  <c:v>Greece</c:v>
                </c:pt>
                <c:pt idx="5">
                  <c:v>Slovak Republic</c:v>
                </c:pt>
                <c:pt idx="6">
                  <c:v>Indonesia</c:v>
                </c:pt>
                <c:pt idx="7">
                  <c:v>Finland</c:v>
                </c:pt>
                <c:pt idx="8">
                  <c:v>Iceland</c:v>
                </c:pt>
                <c:pt idx="9">
                  <c:v>Poland</c:v>
                </c:pt>
                <c:pt idx="10">
                  <c:v>Australia</c:v>
                </c:pt>
                <c:pt idx="11">
                  <c:v>Malta</c:v>
                </c:pt>
                <c:pt idx="12">
                  <c:v>Czech Republic</c:v>
                </c:pt>
                <c:pt idx="13">
                  <c:v>Korea</c:v>
                </c:pt>
                <c:pt idx="14">
                  <c:v>Costa Rica</c:v>
                </c:pt>
                <c:pt idx="15">
                  <c:v>Germany</c:v>
                </c:pt>
                <c:pt idx="16">
                  <c:v>Slovenia</c:v>
                </c:pt>
                <c:pt idx="17">
                  <c:v>Algeria</c:v>
                </c:pt>
                <c:pt idx="18">
                  <c:v>Macao (China)</c:v>
                </c:pt>
                <c:pt idx="19">
                  <c:v>United Kingdom</c:v>
                </c:pt>
                <c:pt idx="20">
                  <c:v>Switzerland</c:v>
                </c:pt>
                <c:pt idx="21">
                  <c:v>Thailand</c:v>
                </c:pt>
                <c:pt idx="22">
                  <c:v>Israel</c:v>
                </c:pt>
                <c:pt idx="23">
                  <c:v>New Zealand</c:v>
                </c:pt>
                <c:pt idx="24">
                  <c:v>Estonia</c:v>
                </c:pt>
                <c:pt idx="25">
                  <c:v>Belgium</c:v>
                </c:pt>
                <c:pt idx="26">
                  <c:v>OECD average</c:v>
                </c:pt>
                <c:pt idx="27">
                  <c:v>Latvia</c:v>
                </c:pt>
                <c:pt idx="28">
                  <c:v>Peru</c:v>
                </c:pt>
                <c:pt idx="29">
                  <c:v>Ireland</c:v>
                </c:pt>
                <c:pt idx="30">
                  <c:v>Chile</c:v>
                </c:pt>
                <c:pt idx="31">
                  <c:v>Denmark</c:v>
                </c:pt>
                <c:pt idx="32">
                  <c:v>Canada</c:v>
                </c:pt>
                <c:pt idx="33">
                  <c:v>Hungary</c:v>
                </c:pt>
                <c:pt idx="34">
                  <c:v>Norway</c:v>
                </c:pt>
                <c:pt idx="35">
                  <c:v>Trinidad / Tobago</c:v>
                </c:pt>
                <c:pt idx="36">
                  <c:v>Georgia</c:v>
                </c:pt>
                <c:pt idx="37">
                  <c:v>Austria</c:v>
                </c:pt>
                <c:pt idx="38">
                  <c:v>United States</c:v>
                </c:pt>
                <c:pt idx="39">
                  <c:v>Lithuania</c:v>
                </c:pt>
                <c:pt idx="40">
                  <c:v>Spain</c:v>
                </c:pt>
                <c:pt idx="41">
                  <c:v>CABA (Argentina)</c:v>
                </c:pt>
                <c:pt idx="42">
                  <c:v>Luxembourg</c:v>
                </c:pt>
                <c:pt idx="43">
                  <c:v>France</c:v>
                </c:pt>
                <c:pt idx="44">
                  <c:v>Lebanon</c:v>
                </c:pt>
                <c:pt idx="45">
                  <c:v>Tunisia</c:v>
                </c:pt>
                <c:pt idx="46">
                  <c:v>Qatar</c:v>
                </c:pt>
                <c:pt idx="47">
                  <c:v>Viet Nam</c:v>
                </c:pt>
                <c:pt idx="48">
                  <c:v>Uruguay</c:v>
                </c:pt>
                <c:pt idx="49">
                  <c:v>FYROM</c:v>
                </c:pt>
                <c:pt idx="50">
                  <c:v>Singapore</c:v>
                </c:pt>
                <c:pt idx="51">
                  <c:v>UAE</c:v>
                </c:pt>
                <c:pt idx="52">
                  <c:v>Portugal</c:v>
                </c:pt>
                <c:pt idx="53">
                  <c:v>Croatia</c:v>
                </c:pt>
                <c:pt idx="54">
                  <c:v>B-S-J-G (China)</c:v>
                </c:pt>
                <c:pt idx="55">
                  <c:v>Chinese Taipei</c:v>
                </c:pt>
                <c:pt idx="56">
                  <c:v>Romania</c:v>
                </c:pt>
                <c:pt idx="57">
                  <c:v>Mexico</c:v>
                </c:pt>
                <c:pt idx="58">
                  <c:v>Russia</c:v>
                </c:pt>
                <c:pt idx="59">
                  <c:v>Moldova</c:v>
                </c:pt>
                <c:pt idx="60">
                  <c:v>Dominican Rep.</c:v>
                </c:pt>
                <c:pt idx="61">
                  <c:v>Brazil</c:v>
                </c:pt>
                <c:pt idx="62">
                  <c:v>Italy</c:v>
                </c:pt>
                <c:pt idx="63">
                  <c:v>Kosovo</c:v>
                </c:pt>
                <c:pt idx="64">
                  <c:v>Montenegro</c:v>
                </c:pt>
                <c:pt idx="65">
                  <c:v>Albania</c:v>
                </c:pt>
                <c:pt idx="66">
                  <c:v>Bulgaria</c:v>
                </c:pt>
                <c:pt idx="67">
                  <c:v>Colombia</c:v>
                </c:pt>
                <c:pt idx="68">
                  <c:v>Jordan</c:v>
                </c:pt>
                <c:pt idx="69">
                  <c:v>Turkey</c:v>
                </c:pt>
              </c:strCache>
            </c:strRef>
          </c:cat>
          <c:val>
            <c:numRef>
              <c:f>Sheet1!$B$2:$B$71</c:f>
              <c:numCache>
                <c:formatCode>General</c:formatCode>
                <c:ptCount val="70"/>
                <c:pt idx="0">
                  <c:v>77.033177350956691</c:v>
                </c:pt>
                <c:pt idx="1">
                  <c:v>58.535293489562569</c:v>
                </c:pt>
                <c:pt idx="2">
                  <c:v>38.381138352157308</c:v>
                </c:pt>
                <c:pt idx="3">
                  <c:v>73.426873471779118</c:v>
                </c:pt>
                <c:pt idx="4">
                  <c:v>16.93930530550983</c:v>
                </c:pt>
                <c:pt idx="5">
                  <c:v>48.19032516974805</c:v>
                </c:pt>
                <c:pt idx="6">
                  <c:v>52.870429018033008</c:v>
                </c:pt>
                <c:pt idx="7">
                  <c:v>47.057895432850053</c:v>
                </c:pt>
                <c:pt idx="8">
                  <c:v>45.303873899070098</c:v>
                </c:pt>
                <c:pt idx="9">
                  <c:v>25.744135328202251</c:v>
                </c:pt>
                <c:pt idx="10">
                  <c:v>49.676854025128598</c:v>
                </c:pt>
                <c:pt idx="11">
                  <c:v>52.55313096057921</c:v>
                </c:pt>
                <c:pt idx="12">
                  <c:v>56.602023874674522</c:v>
                </c:pt>
                <c:pt idx="13">
                  <c:v>50.092665580877608</c:v>
                </c:pt>
                <c:pt idx="14">
                  <c:v>44.43294026522301</c:v>
                </c:pt>
                <c:pt idx="15">
                  <c:v>39.865531176037983</c:v>
                </c:pt>
                <c:pt idx="16">
                  <c:v>34.152111185260033</c:v>
                </c:pt>
                <c:pt idx="17">
                  <c:v>71.034231228397999</c:v>
                </c:pt>
                <c:pt idx="18">
                  <c:v>38.275309310752412</c:v>
                </c:pt>
                <c:pt idx="19">
                  <c:v>50.3459127758085</c:v>
                </c:pt>
                <c:pt idx="20">
                  <c:v>42.639604215021272</c:v>
                </c:pt>
                <c:pt idx="21">
                  <c:v>30.89600690566219</c:v>
                </c:pt>
                <c:pt idx="22">
                  <c:v>41.459401301840217</c:v>
                </c:pt>
                <c:pt idx="23">
                  <c:v>50.677635028327742</c:v>
                </c:pt>
                <c:pt idx="24">
                  <c:v>43.87254377475309</c:v>
                </c:pt>
                <c:pt idx="25">
                  <c:v>43.056645970553987</c:v>
                </c:pt>
                <c:pt idx="26">
                  <c:v>39.322197610037442</c:v>
                </c:pt>
                <c:pt idx="27">
                  <c:v>32.761015879856537</c:v>
                </c:pt>
                <c:pt idx="28">
                  <c:v>35.449227661708733</c:v>
                </c:pt>
                <c:pt idx="29">
                  <c:v>34.199906271677378</c:v>
                </c:pt>
                <c:pt idx="30">
                  <c:v>36.114969677491807</c:v>
                </c:pt>
                <c:pt idx="31">
                  <c:v>35.902643031500958</c:v>
                </c:pt>
                <c:pt idx="32">
                  <c:v>42.455172419088903</c:v>
                </c:pt>
                <c:pt idx="33">
                  <c:v>18.042204567382431</c:v>
                </c:pt>
                <c:pt idx="34">
                  <c:v>34.227084348302149</c:v>
                </c:pt>
                <c:pt idx="35">
                  <c:v>35.316084079525211</c:v>
                </c:pt>
                <c:pt idx="36">
                  <c:v>40.292706782840128</c:v>
                </c:pt>
                <c:pt idx="37">
                  <c:v>37.625155061965103</c:v>
                </c:pt>
                <c:pt idx="38">
                  <c:v>39.827390554083898</c:v>
                </c:pt>
                <c:pt idx="39">
                  <c:v>24.12929107530293</c:v>
                </c:pt>
                <c:pt idx="40">
                  <c:v>32.409106379068909</c:v>
                </c:pt>
                <c:pt idx="41">
                  <c:v>45.318164662180948</c:v>
                </c:pt>
                <c:pt idx="42">
                  <c:v>34.370800650628553</c:v>
                </c:pt>
                <c:pt idx="43">
                  <c:v>30.902901053107222</c:v>
                </c:pt>
                <c:pt idx="44">
                  <c:v>40.899244918933938</c:v>
                </c:pt>
                <c:pt idx="45">
                  <c:v>47.40958395624051</c:v>
                </c:pt>
                <c:pt idx="46">
                  <c:v>38.885614347151652</c:v>
                </c:pt>
                <c:pt idx="47">
                  <c:v>42.906560866086778</c:v>
                </c:pt>
                <c:pt idx="48">
                  <c:v>30.747624366610118</c:v>
                </c:pt>
                <c:pt idx="49">
                  <c:v>18.218886503331479</c:v>
                </c:pt>
                <c:pt idx="50">
                  <c:v>33.977720245998668</c:v>
                </c:pt>
                <c:pt idx="51">
                  <c:v>31.643567125895249</c:v>
                </c:pt>
                <c:pt idx="52">
                  <c:v>30.48356613028108</c:v>
                </c:pt>
                <c:pt idx="53">
                  <c:v>18.686056960917639</c:v>
                </c:pt>
                <c:pt idx="54">
                  <c:v>24.814722169909761</c:v>
                </c:pt>
                <c:pt idx="55">
                  <c:v>16.712978131007169</c:v>
                </c:pt>
                <c:pt idx="56">
                  <c:v>17.24806801509185</c:v>
                </c:pt>
                <c:pt idx="57">
                  <c:v>26.732713517210371</c:v>
                </c:pt>
                <c:pt idx="58">
                  <c:v>19.759714469465479</c:v>
                </c:pt>
                <c:pt idx="59">
                  <c:v>16.010692742015429</c:v>
                </c:pt>
                <c:pt idx="60">
                  <c:v>21.347407189136639</c:v>
                </c:pt>
                <c:pt idx="61">
                  <c:v>19.297269283748761</c:v>
                </c:pt>
                <c:pt idx="62">
                  <c:v>13.600080575928949</c:v>
                </c:pt>
                <c:pt idx="63">
                  <c:v>24.790046489430761</c:v>
                </c:pt>
                <c:pt idx="64">
                  <c:v>13.468971342112891</c:v>
                </c:pt>
                <c:pt idx="65">
                  <c:v>14.186275368901629</c:v>
                </c:pt>
                <c:pt idx="66">
                  <c:v>12.339510252507971</c:v>
                </c:pt>
                <c:pt idx="67">
                  <c:v>12.886564841036421</c:v>
                </c:pt>
                <c:pt idx="68">
                  <c:v>9.9531086677112288</c:v>
                </c:pt>
                <c:pt idx="69">
                  <c:v>1.950397877774164</c:v>
                </c:pt>
              </c:numCache>
            </c:numRef>
          </c:val>
        </c:ser>
        <c:ser>
          <c:idx val="1"/>
          <c:order val="1"/>
          <c:tx>
            <c:strRef>
              <c:f>Sheet1!$C$1</c:f>
              <c:strCache>
                <c:ptCount val="1"/>
                <c:pt idx="0">
                  <c:v>Teachers</c:v>
                </c:pt>
              </c:strCache>
            </c:strRef>
          </c:tx>
          <c:spPr>
            <a:solidFill>
              <a:schemeClr val="accent1"/>
            </a:solidFill>
          </c:spPr>
          <c:invertIfNegative val="0"/>
          <c:cat>
            <c:strRef>
              <c:f>Sheet1!$A$2:$A$71</c:f>
              <c:strCache>
                <c:ptCount val="70"/>
                <c:pt idx="0">
                  <c:v>Japan</c:v>
                </c:pt>
                <c:pt idx="1">
                  <c:v>Sweden</c:v>
                </c:pt>
                <c:pt idx="2">
                  <c:v>Hong Kong (China)</c:v>
                </c:pt>
                <c:pt idx="3">
                  <c:v>Netherlands</c:v>
                </c:pt>
                <c:pt idx="4">
                  <c:v>Greece</c:v>
                </c:pt>
                <c:pt idx="5">
                  <c:v>Slovak Republic</c:v>
                </c:pt>
                <c:pt idx="6">
                  <c:v>Indonesia</c:v>
                </c:pt>
                <c:pt idx="7">
                  <c:v>Finland</c:v>
                </c:pt>
                <c:pt idx="8">
                  <c:v>Iceland</c:v>
                </c:pt>
                <c:pt idx="9">
                  <c:v>Poland</c:v>
                </c:pt>
                <c:pt idx="10">
                  <c:v>Australia</c:v>
                </c:pt>
                <c:pt idx="11">
                  <c:v>Malta</c:v>
                </c:pt>
                <c:pt idx="12">
                  <c:v>Czech Republic</c:v>
                </c:pt>
                <c:pt idx="13">
                  <c:v>Korea</c:v>
                </c:pt>
                <c:pt idx="14">
                  <c:v>Costa Rica</c:v>
                </c:pt>
                <c:pt idx="15">
                  <c:v>Germany</c:v>
                </c:pt>
                <c:pt idx="16">
                  <c:v>Slovenia</c:v>
                </c:pt>
                <c:pt idx="17">
                  <c:v>Algeria</c:v>
                </c:pt>
                <c:pt idx="18">
                  <c:v>Macao (China)</c:v>
                </c:pt>
                <c:pt idx="19">
                  <c:v>United Kingdom</c:v>
                </c:pt>
                <c:pt idx="20">
                  <c:v>Switzerland</c:v>
                </c:pt>
                <c:pt idx="21">
                  <c:v>Thailand</c:v>
                </c:pt>
                <c:pt idx="22">
                  <c:v>Israel</c:v>
                </c:pt>
                <c:pt idx="23">
                  <c:v>New Zealand</c:v>
                </c:pt>
                <c:pt idx="24">
                  <c:v>Estonia</c:v>
                </c:pt>
                <c:pt idx="25">
                  <c:v>Belgium</c:v>
                </c:pt>
                <c:pt idx="26">
                  <c:v>OECD average</c:v>
                </c:pt>
                <c:pt idx="27">
                  <c:v>Latvia</c:v>
                </c:pt>
                <c:pt idx="28">
                  <c:v>Peru</c:v>
                </c:pt>
                <c:pt idx="29">
                  <c:v>Ireland</c:v>
                </c:pt>
                <c:pt idx="30">
                  <c:v>Chile</c:v>
                </c:pt>
                <c:pt idx="31">
                  <c:v>Denmark</c:v>
                </c:pt>
                <c:pt idx="32">
                  <c:v>Canada</c:v>
                </c:pt>
                <c:pt idx="33">
                  <c:v>Hungary</c:v>
                </c:pt>
                <c:pt idx="34">
                  <c:v>Norway</c:v>
                </c:pt>
                <c:pt idx="35">
                  <c:v>Trinidad / Tobago</c:v>
                </c:pt>
                <c:pt idx="36">
                  <c:v>Georgia</c:v>
                </c:pt>
                <c:pt idx="37">
                  <c:v>Austria</c:v>
                </c:pt>
                <c:pt idx="38">
                  <c:v>United States</c:v>
                </c:pt>
                <c:pt idx="39">
                  <c:v>Lithuania</c:v>
                </c:pt>
                <c:pt idx="40">
                  <c:v>Spain</c:v>
                </c:pt>
                <c:pt idx="41">
                  <c:v>CABA (Argentina)</c:v>
                </c:pt>
                <c:pt idx="42">
                  <c:v>Luxembourg</c:v>
                </c:pt>
                <c:pt idx="43">
                  <c:v>France</c:v>
                </c:pt>
                <c:pt idx="44">
                  <c:v>Lebanon</c:v>
                </c:pt>
                <c:pt idx="45">
                  <c:v>Tunisia</c:v>
                </c:pt>
                <c:pt idx="46">
                  <c:v>Qatar</c:v>
                </c:pt>
                <c:pt idx="47">
                  <c:v>Viet Nam</c:v>
                </c:pt>
                <c:pt idx="48">
                  <c:v>Uruguay</c:v>
                </c:pt>
                <c:pt idx="49">
                  <c:v>FYROM</c:v>
                </c:pt>
                <c:pt idx="50">
                  <c:v>Singapore</c:v>
                </c:pt>
                <c:pt idx="51">
                  <c:v>UAE</c:v>
                </c:pt>
                <c:pt idx="52">
                  <c:v>Portugal</c:v>
                </c:pt>
                <c:pt idx="53">
                  <c:v>Croatia</c:v>
                </c:pt>
                <c:pt idx="54">
                  <c:v>B-S-J-G (China)</c:v>
                </c:pt>
                <c:pt idx="55">
                  <c:v>Chinese Taipei</c:v>
                </c:pt>
                <c:pt idx="56">
                  <c:v>Romania</c:v>
                </c:pt>
                <c:pt idx="57">
                  <c:v>Mexico</c:v>
                </c:pt>
                <c:pt idx="58">
                  <c:v>Russia</c:v>
                </c:pt>
                <c:pt idx="59">
                  <c:v>Moldova</c:v>
                </c:pt>
                <c:pt idx="60">
                  <c:v>Dominican Rep.</c:v>
                </c:pt>
                <c:pt idx="61">
                  <c:v>Brazil</c:v>
                </c:pt>
                <c:pt idx="62">
                  <c:v>Italy</c:v>
                </c:pt>
                <c:pt idx="63">
                  <c:v>Kosovo</c:v>
                </c:pt>
                <c:pt idx="64">
                  <c:v>Montenegro</c:v>
                </c:pt>
                <c:pt idx="65">
                  <c:v>Albania</c:v>
                </c:pt>
                <c:pt idx="66">
                  <c:v>Bulgaria</c:v>
                </c:pt>
                <c:pt idx="67">
                  <c:v>Colombia</c:v>
                </c:pt>
                <c:pt idx="68">
                  <c:v>Jordan</c:v>
                </c:pt>
                <c:pt idx="69">
                  <c:v>Turkey</c:v>
                </c:pt>
              </c:strCache>
            </c:strRef>
          </c:cat>
          <c:val>
            <c:numRef>
              <c:f>Sheet1!$C$2:$C$71</c:f>
              <c:numCache>
                <c:formatCode>General</c:formatCode>
                <c:ptCount val="70"/>
                <c:pt idx="0">
                  <c:v>20.462255970426771</c:v>
                </c:pt>
                <c:pt idx="1">
                  <c:v>36.492098133680578</c:v>
                </c:pt>
                <c:pt idx="2">
                  <c:v>55.72330508027747</c:v>
                </c:pt>
                <c:pt idx="3">
                  <c:v>19.500456965688429</c:v>
                </c:pt>
                <c:pt idx="4">
                  <c:v>74.882437086358564</c:v>
                </c:pt>
                <c:pt idx="5">
                  <c:v>41.832870096851899</c:v>
                </c:pt>
                <c:pt idx="6">
                  <c:v>35.525575011942841</c:v>
                </c:pt>
                <c:pt idx="7">
                  <c:v>38.866891894593898</c:v>
                </c:pt>
                <c:pt idx="8">
                  <c:v>40.61795730684068</c:v>
                </c:pt>
                <c:pt idx="9">
                  <c:v>58.418766352666239</c:v>
                </c:pt>
                <c:pt idx="10">
                  <c:v>34.194258499129987</c:v>
                </c:pt>
                <c:pt idx="11">
                  <c:v>29.75625303634104</c:v>
                </c:pt>
                <c:pt idx="12">
                  <c:v>25.679563432080268</c:v>
                </c:pt>
                <c:pt idx="13">
                  <c:v>31.045532790838941</c:v>
                </c:pt>
                <c:pt idx="14">
                  <c:v>36.211095108636691</c:v>
                </c:pt>
                <c:pt idx="15">
                  <c:v>40.511074090876463</c:v>
                </c:pt>
                <c:pt idx="16">
                  <c:v>44.573943444176287</c:v>
                </c:pt>
                <c:pt idx="17">
                  <c:v>5.2608228073695544</c:v>
                </c:pt>
                <c:pt idx="18">
                  <c:v>37.924026169492237</c:v>
                </c:pt>
                <c:pt idx="19">
                  <c:v>25.38359995253051</c:v>
                </c:pt>
                <c:pt idx="20">
                  <c:v>30.315593066304238</c:v>
                </c:pt>
                <c:pt idx="21">
                  <c:v>42.058547574981922</c:v>
                </c:pt>
                <c:pt idx="22">
                  <c:v>30.373572122581049</c:v>
                </c:pt>
                <c:pt idx="23">
                  <c:v>20.90345327856781</c:v>
                </c:pt>
                <c:pt idx="24">
                  <c:v>25.860440586108862</c:v>
                </c:pt>
                <c:pt idx="25">
                  <c:v>26.209933404125611</c:v>
                </c:pt>
                <c:pt idx="26">
                  <c:v>29.292461383150609</c:v>
                </c:pt>
                <c:pt idx="27">
                  <c:v>35.200123854387989</c:v>
                </c:pt>
                <c:pt idx="28">
                  <c:v>30.993109023365729</c:v>
                </c:pt>
                <c:pt idx="29">
                  <c:v>29.552629558467569</c:v>
                </c:pt>
                <c:pt idx="30">
                  <c:v>27.37869740585046</c:v>
                </c:pt>
                <c:pt idx="31">
                  <c:v>27.152300471135479</c:v>
                </c:pt>
                <c:pt idx="32">
                  <c:v>19.628771136419829</c:v>
                </c:pt>
                <c:pt idx="33">
                  <c:v>43.52996095781252</c:v>
                </c:pt>
                <c:pt idx="34">
                  <c:v>26.990132372766439</c:v>
                </c:pt>
                <c:pt idx="35">
                  <c:v>25.884910357554951</c:v>
                </c:pt>
                <c:pt idx="36">
                  <c:v>20.709365855470999</c:v>
                </c:pt>
                <c:pt idx="37">
                  <c:v>22.040841584452359</c:v>
                </c:pt>
                <c:pt idx="38">
                  <c:v>18.653324541005532</c:v>
                </c:pt>
                <c:pt idx="39">
                  <c:v>32.485176120512953</c:v>
                </c:pt>
                <c:pt idx="40">
                  <c:v>22.801003923545839</c:v>
                </c:pt>
                <c:pt idx="41">
                  <c:v>9.4750692653613307</c:v>
                </c:pt>
                <c:pt idx="42">
                  <c:v>19.640908705084119</c:v>
                </c:pt>
                <c:pt idx="43">
                  <c:v>21.501470669550141</c:v>
                </c:pt>
                <c:pt idx="44">
                  <c:v>11.10547034232275</c:v>
                </c:pt>
                <c:pt idx="45">
                  <c:v>4.0394045165651411</c:v>
                </c:pt>
                <c:pt idx="46">
                  <c:v>11.8084896166318</c:v>
                </c:pt>
                <c:pt idx="47">
                  <c:v>6.7028830773682904</c:v>
                </c:pt>
                <c:pt idx="48">
                  <c:v>18.516291041079459</c:v>
                </c:pt>
                <c:pt idx="49">
                  <c:v>30.515542744647131</c:v>
                </c:pt>
                <c:pt idx="50">
                  <c:v>14.050410510180431</c:v>
                </c:pt>
                <c:pt idx="51">
                  <c:v>15.204791864834091</c:v>
                </c:pt>
                <c:pt idx="52">
                  <c:v>16.01394557152561</c:v>
                </c:pt>
                <c:pt idx="53">
                  <c:v>25.936027025634662</c:v>
                </c:pt>
                <c:pt idx="54">
                  <c:v>17.568304788310819</c:v>
                </c:pt>
                <c:pt idx="55">
                  <c:v>25.63784481415939</c:v>
                </c:pt>
                <c:pt idx="56">
                  <c:v>24.98444358375405</c:v>
                </c:pt>
                <c:pt idx="57">
                  <c:v>9.694010121605265</c:v>
                </c:pt>
                <c:pt idx="58">
                  <c:v>16.306629370358941</c:v>
                </c:pt>
                <c:pt idx="59">
                  <c:v>19.303117891566821</c:v>
                </c:pt>
                <c:pt idx="60">
                  <c:v>13.45082180901095</c:v>
                </c:pt>
                <c:pt idx="61">
                  <c:v>12.79946264890596</c:v>
                </c:pt>
                <c:pt idx="62">
                  <c:v>18.004193924699081</c:v>
                </c:pt>
                <c:pt idx="63">
                  <c:v>5.343758646622585</c:v>
                </c:pt>
                <c:pt idx="64">
                  <c:v>13.960365239255371</c:v>
                </c:pt>
                <c:pt idx="65">
                  <c:v>10.97122136334675</c:v>
                </c:pt>
                <c:pt idx="66">
                  <c:v>9.0053915903665374</c:v>
                </c:pt>
                <c:pt idx="67">
                  <c:v>7.1995547767050416</c:v>
                </c:pt>
                <c:pt idx="68">
                  <c:v>3.6196876597683101</c:v>
                </c:pt>
                <c:pt idx="69">
                  <c:v>1.3291351375357761</c:v>
                </c:pt>
              </c:numCache>
            </c:numRef>
          </c:val>
        </c:ser>
        <c:ser>
          <c:idx val="2"/>
          <c:order val="2"/>
          <c:tx>
            <c:strRef>
              <c:f>Sheet1!$D$1</c:f>
              <c:strCache>
                <c:ptCount val="1"/>
                <c:pt idx="0">
                  <c:v>School governing board</c:v>
                </c:pt>
              </c:strCache>
            </c:strRef>
          </c:tx>
          <c:spPr>
            <a:solidFill>
              <a:srgbClr val="E4B921"/>
            </a:solidFill>
          </c:spPr>
          <c:invertIfNegative val="0"/>
          <c:cat>
            <c:strRef>
              <c:f>Sheet1!$A$2:$A$71</c:f>
              <c:strCache>
                <c:ptCount val="70"/>
                <c:pt idx="0">
                  <c:v>Japan</c:v>
                </c:pt>
                <c:pt idx="1">
                  <c:v>Sweden</c:v>
                </c:pt>
                <c:pt idx="2">
                  <c:v>Hong Kong (China)</c:v>
                </c:pt>
                <c:pt idx="3">
                  <c:v>Netherlands</c:v>
                </c:pt>
                <c:pt idx="4">
                  <c:v>Greece</c:v>
                </c:pt>
                <c:pt idx="5">
                  <c:v>Slovak Republic</c:v>
                </c:pt>
                <c:pt idx="6">
                  <c:v>Indonesia</c:v>
                </c:pt>
                <c:pt idx="7">
                  <c:v>Finland</c:v>
                </c:pt>
                <c:pt idx="8">
                  <c:v>Iceland</c:v>
                </c:pt>
                <c:pt idx="9">
                  <c:v>Poland</c:v>
                </c:pt>
                <c:pt idx="10">
                  <c:v>Australia</c:v>
                </c:pt>
                <c:pt idx="11">
                  <c:v>Malta</c:v>
                </c:pt>
                <c:pt idx="12">
                  <c:v>Czech Republic</c:v>
                </c:pt>
                <c:pt idx="13">
                  <c:v>Korea</c:v>
                </c:pt>
                <c:pt idx="14">
                  <c:v>Costa Rica</c:v>
                </c:pt>
                <c:pt idx="15">
                  <c:v>Germany</c:v>
                </c:pt>
                <c:pt idx="16">
                  <c:v>Slovenia</c:v>
                </c:pt>
                <c:pt idx="17">
                  <c:v>Algeria</c:v>
                </c:pt>
                <c:pt idx="18">
                  <c:v>Macao (China)</c:v>
                </c:pt>
                <c:pt idx="19">
                  <c:v>United Kingdom</c:v>
                </c:pt>
                <c:pt idx="20">
                  <c:v>Switzerland</c:v>
                </c:pt>
                <c:pt idx="21">
                  <c:v>Thailand</c:v>
                </c:pt>
                <c:pt idx="22">
                  <c:v>Israel</c:v>
                </c:pt>
                <c:pt idx="23">
                  <c:v>New Zealand</c:v>
                </c:pt>
                <c:pt idx="24">
                  <c:v>Estonia</c:v>
                </c:pt>
                <c:pt idx="25">
                  <c:v>Belgium</c:v>
                </c:pt>
                <c:pt idx="26">
                  <c:v>OECD average</c:v>
                </c:pt>
                <c:pt idx="27">
                  <c:v>Latvia</c:v>
                </c:pt>
                <c:pt idx="28">
                  <c:v>Peru</c:v>
                </c:pt>
                <c:pt idx="29">
                  <c:v>Ireland</c:v>
                </c:pt>
                <c:pt idx="30">
                  <c:v>Chile</c:v>
                </c:pt>
                <c:pt idx="31">
                  <c:v>Denmark</c:v>
                </c:pt>
                <c:pt idx="32">
                  <c:v>Canada</c:v>
                </c:pt>
                <c:pt idx="33">
                  <c:v>Hungary</c:v>
                </c:pt>
                <c:pt idx="34">
                  <c:v>Norway</c:v>
                </c:pt>
                <c:pt idx="35">
                  <c:v>Trinidad / Tobago</c:v>
                </c:pt>
                <c:pt idx="36">
                  <c:v>Georgia</c:v>
                </c:pt>
                <c:pt idx="37">
                  <c:v>Austria</c:v>
                </c:pt>
                <c:pt idx="38">
                  <c:v>United States</c:v>
                </c:pt>
                <c:pt idx="39">
                  <c:v>Lithuania</c:v>
                </c:pt>
                <c:pt idx="40">
                  <c:v>Spain</c:v>
                </c:pt>
                <c:pt idx="41">
                  <c:v>CABA (Argentina)</c:v>
                </c:pt>
                <c:pt idx="42">
                  <c:v>Luxembourg</c:v>
                </c:pt>
                <c:pt idx="43">
                  <c:v>France</c:v>
                </c:pt>
                <c:pt idx="44">
                  <c:v>Lebanon</c:v>
                </c:pt>
                <c:pt idx="45">
                  <c:v>Tunisia</c:v>
                </c:pt>
                <c:pt idx="46">
                  <c:v>Qatar</c:v>
                </c:pt>
                <c:pt idx="47">
                  <c:v>Viet Nam</c:v>
                </c:pt>
                <c:pt idx="48">
                  <c:v>Uruguay</c:v>
                </c:pt>
                <c:pt idx="49">
                  <c:v>FYROM</c:v>
                </c:pt>
                <c:pt idx="50">
                  <c:v>Singapore</c:v>
                </c:pt>
                <c:pt idx="51">
                  <c:v>UAE</c:v>
                </c:pt>
                <c:pt idx="52">
                  <c:v>Portugal</c:v>
                </c:pt>
                <c:pt idx="53">
                  <c:v>Croatia</c:v>
                </c:pt>
                <c:pt idx="54">
                  <c:v>B-S-J-G (China)</c:v>
                </c:pt>
                <c:pt idx="55">
                  <c:v>Chinese Taipei</c:v>
                </c:pt>
                <c:pt idx="56">
                  <c:v>Romania</c:v>
                </c:pt>
                <c:pt idx="57">
                  <c:v>Mexico</c:v>
                </c:pt>
                <c:pt idx="58">
                  <c:v>Russia</c:v>
                </c:pt>
                <c:pt idx="59">
                  <c:v>Moldova</c:v>
                </c:pt>
                <c:pt idx="60">
                  <c:v>Dominican Rep.</c:v>
                </c:pt>
                <c:pt idx="61">
                  <c:v>Brazil</c:v>
                </c:pt>
                <c:pt idx="62">
                  <c:v>Italy</c:v>
                </c:pt>
                <c:pt idx="63">
                  <c:v>Kosovo</c:v>
                </c:pt>
                <c:pt idx="64">
                  <c:v>Montenegro</c:v>
                </c:pt>
                <c:pt idx="65">
                  <c:v>Albania</c:v>
                </c:pt>
                <c:pt idx="66">
                  <c:v>Bulgaria</c:v>
                </c:pt>
                <c:pt idx="67">
                  <c:v>Colombia</c:v>
                </c:pt>
                <c:pt idx="68">
                  <c:v>Jordan</c:v>
                </c:pt>
                <c:pt idx="69">
                  <c:v>Turkey</c:v>
                </c:pt>
              </c:strCache>
            </c:strRef>
          </c:cat>
          <c:val>
            <c:numRef>
              <c:f>Sheet1!$D$2:$D$71</c:f>
              <c:numCache>
                <c:formatCode>General</c:formatCode>
                <c:ptCount val="70"/>
                <c:pt idx="0">
                  <c:v>1.551581339097543</c:v>
                </c:pt>
                <c:pt idx="1">
                  <c:v>4.1207264223091604</c:v>
                </c:pt>
                <c:pt idx="2">
                  <c:v>5.2254773553465768</c:v>
                </c:pt>
                <c:pt idx="3">
                  <c:v>7.0726693934015286</c:v>
                </c:pt>
                <c:pt idx="4">
                  <c:v>1.13865749679587</c:v>
                </c:pt>
                <c:pt idx="5">
                  <c:v>9.1324403716228204</c:v>
                </c:pt>
                <c:pt idx="6">
                  <c:v>9.647193891572666</c:v>
                </c:pt>
                <c:pt idx="7">
                  <c:v>4.9304763286959128</c:v>
                </c:pt>
                <c:pt idx="8">
                  <c:v>4.5839568005390321</c:v>
                </c:pt>
                <c:pt idx="9">
                  <c:v>14.95483122702346</c:v>
                </c:pt>
                <c:pt idx="10">
                  <c:v>7.762032332135826</c:v>
                </c:pt>
                <c:pt idx="11">
                  <c:v>10.43242431037118</c:v>
                </c:pt>
                <c:pt idx="12">
                  <c:v>16.55640749834798</c:v>
                </c:pt>
                <c:pt idx="13">
                  <c:v>11.97799878963847</c:v>
                </c:pt>
                <c:pt idx="14">
                  <c:v>1.6414419252716519</c:v>
                </c:pt>
                <c:pt idx="15">
                  <c:v>13.27632078244336</c:v>
                </c:pt>
                <c:pt idx="16">
                  <c:v>7.8435798157825678</c:v>
                </c:pt>
                <c:pt idx="17">
                  <c:v>7.8443155266706057</c:v>
                </c:pt>
                <c:pt idx="18">
                  <c:v>22.641356149130591</c:v>
                </c:pt>
                <c:pt idx="19">
                  <c:v>21.386589162272671</c:v>
                </c:pt>
                <c:pt idx="20">
                  <c:v>23.06360833263123</c:v>
                </c:pt>
                <c:pt idx="21">
                  <c:v>22.06574790206599</c:v>
                </c:pt>
                <c:pt idx="22">
                  <c:v>22.706164228149071</c:v>
                </c:pt>
                <c:pt idx="23">
                  <c:v>24.838698902240338</c:v>
                </c:pt>
                <c:pt idx="24">
                  <c:v>26.402430667664621</c:v>
                </c:pt>
                <c:pt idx="25">
                  <c:v>19.743543278266401</c:v>
                </c:pt>
                <c:pt idx="26">
                  <c:v>22.062714259912759</c:v>
                </c:pt>
                <c:pt idx="27">
                  <c:v>28.761854348579639</c:v>
                </c:pt>
                <c:pt idx="28">
                  <c:v>31.885218644583709</c:v>
                </c:pt>
                <c:pt idx="29">
                  <c:v>32.642367796671003</c:v>
                </c:pt>
                <c:pt idx="30">
                  <c:v>31.626284609475618</c:v>
                </c:pt>
                <c:pt idx="31">
                  <c:v>36.646843737930787</c:v>
                </c:pt>
                <c:pt idx="32">
                  <c:v>8.3788139516442115</c:v>
                </c:pt>
                <c:pt idx="33">
                  <c:v>36.442673857078177</c:v>
                </c:pt>
                <c:pt idx="34">
                  <c:v>17.249682111327541</c:v>
                </c:pt>
                <c:pt idx="35">
                  <c:v>9.1103602989258494</c:v>
                </c:pt>
                <c:pt idx="36">
                  <c:v>31.382537962269101</c:v>
                </c:pt>
                <c:pt idx="37">
                  <c:v>35.596721717414788</c:v>
                </c:pt>
                <c:pt idx="38">
                  <c:v>21.9121021048866</c:v>
                </c:pt>
                <c:pt idx="39">
                  <c:v>40.81784069015945</c:v>
                </c:pt>
                <c:pt idx="40">
                  <c:v>36.929447381593917</c:v>
                </c:pt>
                <c:pt idx="41">
                  <c:v>36.483337934126787</c:v>
                </c:pt>
                <c:pt idx="42">
                  <c:v>37.016041536088117</c:v>
                </c:pt>
                <c:pt idx="43">
                  <c:v>45.673259784358621</c:v>
                </c:pt>
                <c:pt idx="44">
                  <c:v>30.305357564922879</c:v>
                </c:pt>
                <c:pt idx="45">
                  <c:v>20.815857654742771</c:v>
                </c:pt>
                <c:pt idx="46">
                  <c:v>7.962115083075842</c:v>
                </c:pt>
                <c:pt idx="47">
                  <c:v>49.586035914945029</c:v>
                </c:pt>
                <c:pt idx="48">
                  <c:v>15.043136172886751</c:v>
                </c:pt>
                <c:pt idx="49">
                  <c:v>29.957581414156209</c:v>
                </c:pt>
                <c:pt idx="50">
                  <c:v>45.51565910483145</c:v>
                </c:pt>
                <c:pt idx="51">
                  <c:v>8.9383170943844146</c:v>
                </c:pt>
                <c:pt idx="52">
                  <c:v>29.991011384009848</c:v>
                </c:pt>
                <c:pt idx="53">
                  <c:v>17.472921619100571</c:v>
                </c:pt>
                <c:pt idx="54">
                  <c:v>47.51518916767494</c:v>
                </c:pt>
                <c:pt idx="55">
                  <c:v>47.867474062856203</c:v>
                </c:pt>
                <c:pt idx="56">
                  <c:v>47.139726459213577</c:v>
                </c:pt>
                <c:pt idx="57">
                  <c:v>51.953257689388877</c:v>
                </c:pt>
                <c:pt idx="58">
                  <c:v>62.089614030128402</c:v>
                </c:pt>
                <c:pt idx="59">
                  <c:v>60.050777501083942</c:v>
                </c:pt>
                <c:pt idx="60">
                  <c:v>44.416141466623422</c:v>
                </c:pt>
                <c:pt idx="61">
                  <c:v>57.150650977232409</c:v>
                </c:pt>
                <c:pt idx="62">
                  <c:v>68.393002290335716</c:v>
                </c:pt>
                <c:pt idx="63">
                  <c:v>34.711759266532319</c:v>
                </c:pt>
                <c:pt idx="64">
                  <c:v>20.067071211339631</c:v>
                </c:pt>
                <c:pt idx="65">
                  <c:v>49.151094870905702</c:v>
                </c:pt>
                <c:pt idx="66">
                  <c:v>69.088995573103077</c:v>
                </c:pt>
                <c:pt idx="67">
                  <c:v>77.885570952188885</c:v>
                </c:pt>
                <c:pt idx="68">
                  <c:v>22.771141042003048</c:v>
                </c:pt>
                <c:pt idx="69">
                  <c:v>9.9389216271052607</c:v>
                </c:pt>
              </c:numCache>
            </c:numRef>
          </c:val>
        </c:ser>
        <c:ser>
          <c:idx val="3"/>
          <c:order val="3"/>
          <c:tx>
            <c:strRef>
              <c:f>Sheet1!$E$1</c:f>
              <c:strCache>
                <c:ptCount val="1"/>
                <c:pt idx="0">
                  <c:v>Local/regional education authority</c:v>
                </c:pt>
              </c:strCache>
            </c:strRef>
          </c:tx>
          <c:spPr>
            <a:solidFill>
              <a:schemeClr val="bg1">
                <a:lumMod val="50000"/>
              </a:schemeClr>
            </a:solidFill>
          </c:spPr>
          <c:invertIfNegative val="0"/>
          <c:cat>
            <c:strRef>
              <c:f>Sheet1!$A$2:$A$71</c:f>
              <c:strCache>
                <c:ptCount val="70"/>
                <c:pt idx="0">
                  <c:v>Japan</c:v>
                </c:pt>
                <c:pt idx="1">
                  <c:v>Sweden</c:v>
                </c:pt>
                <c:pt idx="2">
                  <c:v>Hong Kong (China)</c:v>
                </c:pt>
                <c:pt idx="3">
                  <c:v>Netherlands</c:v>
                </c:pt>
                <c:pt idx="4">
                  <c:v>Greece</c:v>
                </c:pt>
                <c:pt idx="5">
                  <c:v>Slovak Republic</c:v>
                </c:pt>
                <c:pt idx="6">
                  <c:v>Indonesia</c:v>
                </c:pt>
                <c:pt idx="7">
                  <c:v>Finland</c:v>
                </c:pt>
                <c:pt idx="8">
                  <c:v>Iceland</c:v>
                </c:pt>
                <c:pt idx="9">
                  <c:v>Poland</c:v>
                </c:pt>
                <c:pt idx="10">
                  <c:v>Australia</c:v>
                </c:pt>
                <c:pt idx="11">
                  <c:v>Malta</c:v>
                </c:pt>
                <c:pt idx="12">
                  <c:v>Czech Republic</c:v>
                </c:pt>
                <c:pt idx="13">
                  <c:v>Korea</c:v>
                </c:pt>
                <c:pt idx="14">
                  <c:v>Costa Rica</c:v>
                </c:pt>
                <c:pt idx="15">
                  <c:v>Germany</c:v>
                </c:pt>
                <c:pt idx="16">
                  <c:v>Slovenia</c:v>
                </c:pt>
                <c:pt idx="17">
                  <c:v>Algeria</c:v>
                </c:pt>
                <c:pt idx="18">
                  <c:v>Macao (China)</c:v>
                </c:pt>
                <c:pt idx="19">
                  <c:v>United Kingdom</c:v>
                </c:pt>
                <c:pt idx="20">
                  <c:v>Switzerland</c:v>
                </c:pt>
                <c:pt idx="21">
                  <c:v>Thailand</c:v>
                </c:pt>
                <c:pt idx="22">
                  <c:v>Israel</c:v>
                </c:pt>
                <c:pt idx="23">
                  <c:v>New Zealand</c:v>
                </c:pt>
                <c:pt idx="24">
                  <c:v>Estonia</c:v>
                </c:pt>
                <c:pt idx="25">
                  <c:v>Belgium</c:v>
                </c:pt>
                <c:pt idx="26">
                  <c:v>OECD average</c:v>
                </c:pt>
                <c:pt idx="27">
                  <c:v>Latvia</c:v>
                </c:pt>
                <c:pt idx="28">
                  <c:v>Peru</c:v>
                </c:pt>
                <c:pt idx="29">
                  <c:v>Ireland</c:v>
                </c:pt>
                <c:pt idx="30">
                  <c:v>Chile</c:v>
                </c:pt>
                <c:pt idx="31">
                  <c:v>Denmark</c:v>
                </c:pt>
                <c:pt idx="32">
                  <c:v>Canada</c:v>
                </c:pt>
                <c:pt idx="33">
                  <c:v>Hungary</c:v>
                </c:pt>
                <c:pt idx="34">
                  <c:v>Norway</c:v>
                </c:pt>
                <c:pt idx="35">
                  <c:v>Trinidad / Tobago</c:v>
                </c:pt>
                <c:pt idx="36">
                  <c:v>Georgia</c:v>
                </c:pt>
                <c:pt idx="37">
                  <c:v>Austria</c:v>
                </c:pt>
                <c:pt idx="38">
                  <c:v>United States</c:v>
                </c:pt>
                <c:pt idx="39">
                  <c:v>Lithuania</c:v>
                </c:pt>
                <c:pt idx="40">
                  <c:v>Spain</c:v>
                </c:pt>
                <c:pt idx="41">
                  <c:v>CABA (Argentina)</c:v>
                </c:pt>
                <c:pt idx="42">
                  <c:v>Luxembourg</c:v>
                </c:pt>
                <c:pt idx="43">
                  <c:v>France</c:v>
                </c:pt>
                <c:pt idx="44">
                  <c:v>Lebanon</c:v>
                </c:pt>
                <c:pt idx="45">
                  <c:v>Tunisia</c:v>
                </c:pt>
                <c:pt idx="46">
                  <c:v>Qatar</c:v>
                </c:pt>
                <c:pt idx="47">
                  <c:v>Viet Nam</c:v>
                </c:pt>
                <c:pt idx="48">
                  <c:v>Uruguay</c:v>
                </c:pt>
                <c:pt idx="49">
                  <c:v>FYROM</c:v>
                </c:pt>
                <c:pt idx="50">
                  <c:v>Singapore</c:v>
                </c:pt>
                <c:pt idx="51">
                  <c:v>UAE</c:v>
                </c:pt>
                <c:pt idx="52">
                  <c:v>Portugal</c:v>
                </c:pt>
                <c:pt idx="53">
                  <c:v>Croatia</c:v>
                </c:pt>
                <c:pt idx="54">
                  <c:v>B-S-J-G (China)</c:v>
                </c:pt>
                <c:pt idx="55">
                  <c:v>Chinese Taipei</c:v>
                </c:pt>
                <c:pt idx="56">
                  <c:v>Romania</c:v>
                </c:pt>
                <c:pt idx="57">
                  <c:v>Mexico</c:v>
                </c:pt>
                <c:pt idx="58">
                  <c:v>Russia</c:v>
                </c:pt>
                <c:pt idx="59">
                  <c:v>Moldova</c:v>
                </c:pt>
                <c:pt idx="60">
                  <c:v>Dominican Rep.</c:v>
                </c:pt>
                <c:pt idx="61">
                  <c:v>Brazil</c:v>
                </c:pt>
                <c:pt idx="62">
                  <c:v>Italy</c:v>
                </c:pt>
                <c:pt idx="63">
                  <c:v>Kosovo</c:v>
                </c:pt>
                <c:pt idx="64">
                  <c:v>Montenegro</c:v>
                </c:pt>
                <c:pt idx="65">
                  <c:v>Albania</c:v>
                </c:pt>
                <c:pt idx="66">
                  <c:v>Bulgaria</c:v>
                </c:pt>
                <c:pt idx="67">
                  <c:v>Colombia</c:v>
                </c:pt>
                <c:pt idx="68">
                  <c:v>Jordan</c:v>
                </c:pt>
                <c:pt idx="69">
                  <c:v>Turkey</c:v>
                </c:pt>
              </c:strCache>
            </c:strRef>
          </c:cat>
          <c:val>
            <c:numRef>
              <c:f>Sheet1!$E$2:$E$71</c:f>
              <c:numCache>
                <c:formatCode>General</c:formatCode>
                <c:ptCount val="70"/>
                <c:pt idx="0">
                  <c:v>0.78447857593557757</c:v>
                </c:pt>
                <c:pt idx="1">
                  <c:v>0.42998613923027229</c:v>
                </c:pt>
                <c:pt idx="2">
                  <c:v>0</c:v>
                </c:pt>
                <c:pt idx="3">
                  <c:v>0</c:v>
                </c:pt>
                <c:pt idx="4">
                  <c:v>1.219219920592483</c:v>
                </c:pt>
                <c:pt idx="5">
                  <c:v>0.36143865020770682</c:v>
                </c:pt>
                <c:pt idx="6">
                  <c:v>1.882931041246495</c:v>
                </c:pt>
                <c:pt idx="7">
                  <c:v>7.3442462127259036</c:v>
                </c:pt>
                <c:pt idx="8">
                  <c:v>6.2310629668857347</c:v>
                </c:pt>
                <c:pt idx="9">
                  <c:v>0.20288517960887409</c:v>
                </c:pt>
                <c:pt idx="10">
                  <c:v>8.197787710828889</c:v>
                </c:pt>
                <c:pt idx="11">
                  <c:v>4.2746675430633498</c:v>
                </c:pt>
                <c:pt idx="12">
                  <c:v>0.19559514822265761</c:v>
                </c:pt>
                <c:pt idx="13">
                  <c:v>5.5089592735637423</c:v>
                </c:pt>
                <c:pt idx="14">
                  <c:v>1.511340900889006</c:v>
                </c:pt>
                <c:pt idx="15">
                  <c:v>6.3470730015180763</c:v>
                </c:pt>
                <c:pt idx="16">
                  <c:v>0</c:v>
                </c:pt>
                <c:pt idx="17">
                  <c:v>2.875789330567081</c:v>
                </c:pt>
                <c:pt idx="18">
                  <c:v>0.80430441535366204</c:v>
                </c:pt>
                <c:pt idx="19">
                  <c:v>2.1151189631636469</c:v>
                </c:pt>
                <c:pt idx="20">
                  <c:v>3.9811936115294908</c:v>
                </c:pt>
                <c:pt idx="21">
                  <c:v>2.6844619498507321</c:v>
                </c:pt>
                <c:pt idx="22">
                  <c:v>1.516600180386503</c:v>
                </c:pt>
                <c:pt idx="23">
                  <c:v>0</c:v>
                </c:pt>
                <c:pt idx="24">
                  <c:v>3.2010022343827731</c:v>
                </c:pt>
                <c:pt idx="25">
                  <c:v>9.6760005225819494</c:v>
                </c:pt>
                <c:pt idx="26">
                  <c:v>4.069289368285955</c:v>
                </c:pt>
                <c:pt idx="27">
                  <c:v>1.799947176974029</c:v>
                </c:pt>
                <c:pt idx="28">
                  <c:v>0.89623191795930957</c:v>
                </c:pt>
                <c:pt idx="29">
                  <c:v>1.739109258246371</c:v>
                </c:pt>
                <c:pt idx="30">
                  <c:v>1.01285402389852</c:v>
                </c:pt>
                <c:pt idx="31">
                  <c:v>8.4406337778572996E-2</c:v>
                </c:pt>
                <c:pt idx="32">
                  <c:v>22.849872880721261</c:v>
                </c:pt>
                <c:pt idx="33">
                  <c:v>0.53985404200242793</c:v>
                </c:pt>
                <c:pt idx="34">
                  <c:v>15.54581806805389</c:v>
                </c:pt>
                <c:pt idx="35">
                  <c:v>8.3087629341637523</c:v>
                </c:pt>
                <c:pt idx="36">
                  <c:v>0.16376456060995201</c:v>
                </c:pt>
                <c:pt idx="37">
                  <c:v>3.0268120445686542</c:v>
                </c:pt>
                <c:pt idx="38">
                  <c:v>18.502164908236001</c:v>
                </c:pt>
                <c:pt idx="39">
                  <c:v>0.66396454289424978</c:v>
                </c:pt>
                <c:pt idx="40">
                  <c:v>6.2625632212638944</c:v>
                </c:pt>
                <c:pt idx="41">
                  <c:v>7.0924071267633337</c:v>
                </c:pt>
                <c:pt idx="42">
                  <c:v>0</c:v>
                </c:pt>
                <c:pt idx="43">
                  <c:v>1.347946896726572</c:v>
                </c:pt>
                <c:pt idx="44">
                  <c:v>3.707524674962174</c:v>
                </c:pt>
                <c:pt idx="45">
                  <c:v>5.997376801282404</c:v>
                </c:pt>
                <c:pt idx="46">
                  <c:v>10.191573014547229</c:v>
                </c:pt>
                <c:pt idx="47">
                  <c:v>0.1494708320651793</c:v>
                </c:pt>
                <c:pt idx="48">
                  <c:v>3.8828676665355961</c:v>
                </c:pt>
                <c:pt idx="49">
                  <c:v>6.9085985087071764</c:v>
                </c:pt>
                <c:pt idx="50">
                  <c:v>0</c:v>
                </c:pt>
                <c:pt idx="51">
                  <c:v>22.674157209312341</c:v>
                </c:pt>
                <c:pt idx="52">
                  <c:v>2.0704686048010719</c:v>
                </c:pt>
                <c:pt idx="53">
                  <c:v>2.4197279342496789</c:v>
                </c:pt>
                <c:pt idx="54">
                  <c:v>8.3035620824553877</c:v>
                </c:pt>
                <c:pt idx="55">
                  <c:v>3.787051736130119</c:v>
                </c:pt>
                <c:pt idx="56">
                  <c:v>5.287440174367112</c:v>
                </c:pt>
                <c:pt idx="57">
                  <c:v>9.3079241752374742</c:v>
                </c:pt>
                <c:pt idx="58">
                  <c:v>1.147759297330349</c:v>
                </c:pt>
                <c:pt idx="59">
                  <c:v>0.89190427685332896</c:v>
                </c:pt>
                <c:pt idx="60">
                  <c:v>0</c:v>
                </c:pt>
                <c:pt idx="61">
                  <c:v>9.6983860902956724</c:v>
                </c:pt>
                <c:pt idx="62">
                  <c:v>1.3612467076780999E-3</c:v>
                </c:pt>
                <c:pt idx="63">
                  <c:v>16.24612691197586</c:v>
                </c:pt>
                <c:pt idx="64">
                  <c:v>2.3518179961027098E-2</c:v>
                </c:pt>
                <c:pt idx="65">
                  <c:v>1.961436999987626</c:v>
                </c:pt>
                <c:pt idx="66">
                  <c:v>1.058142284157904</c:v>
                </c:pt>
                <c:pt idx="67">
                  <c:v>1.297527998968574</c:v>
                </c:pt>
                <c:pt idx="68">
                  <c:v>12.3325028473086</c:v>
                </c:pt>
                <c:pt idx="69">
                  <c:v>1.021376713427727</c:v>
                </c:pt>
              </c:numCache>
            </c:numRef>
          </c:val>
        </c:ser>
        <c:ser>
          <c:idx val="4"/>
          <c:order val="4"/>
          <c:tx>
            <c:strRef>
              <c:f>Sheet1!$F$1</c:f>
              <c:strCache>
                <c:ptCount val="1"/>
                <c:pt idx="0">
                  <c:v>National education authority</c:v>
                </c:pt>
              </c:strCache>
            </c:strRef>
          </c:tx>
          <c:spPr>
            <a:solidFill>
              <a:schemeClr val="tx1">
                <a:lumMod val="75000"/>
                <a:lumOff val="25000"/>
              </a:schemeClr>
            </a:solidFill>
          </c:spPr>
          <c:invertIfNegative val="0"/>
          <c:cat>
            <c:strRef>
              <c:f>Sheet1!$A$2:$A$71</c:f>
              <c:strCache>
                <c:ptCount val="70"/>
                <c:pt idx="0">
                  <c:v>Japan</c:v>
                </c:pt>
                <c:pt idx="1">
                  <c:v>Sweden</c:v>
                </c:pt>
                <c:pt idx="2">
                  <c:v>Hong Kong (China)</c:v>
                </c:pt>
                <c:pt idx="3">
                  <c:v>Netherlands</c:v>
                </c:pt>
                <c:pt idx="4">
                  <c:v>Greece</c:v>
                </c:pt>
                <c:pt idx="5">
                  <c:v>Slovak Republic</c:v>
                </c:pt>
                <c:pt idx="6">
                  <c:v>Indonesia</c:v>
                </c:pt>
                <c:pt idx="7">
                  <c:v>Finland</c:v>
                </c:pt>
                <c:pt idx="8">
                  <c:v>Iceland</c:v>
                </c:pt>
                <c:pt idx="9">
                  <c:v>Poland</c:v>
                </c:pt>
                <c:pt idx="10">
                  <c:v>Australia</c:v>
                </c:pt>
                <c:pt idx="11">
                  <c:v>Malta</c:v>
                </c:pt>
                <c:pt idx="12">
                  <c:v>Czech Republic</c:v>
                </c:pt>
                <c:pt idx="13">
                  <c:v>Korea</c:v>
                </c:pt>
                <c:pt idx="14">
                  <c:v>Costa Rica</c:v>
                </c:pt>
                <c:pt idx="15">
                  <c:v>Germany</c:v>
                </c:pt>
                <c:pt idx="16">
                  <c:v>Slovenia</c:v>
                </c:pt>
                <c:pt idx="17">
                  <c:v>Algeria</c:v>
                </c:pt>
                <c:pt idx="18">
                  <c:v>Macao (China)</c:v>
                </c:pt>
                <c:pt idx="19">
                  <c:v>United Kingdom</c:v>
                </c:pt>
                <c:pt idx="20">
                  <c:v>Switzerland</c:v>
                </c:pt>
                <c:pt idx="21">
                  <c:v>Thailand</c:v>
                </c:pt>
                <c:pt idx="22">
                  <c:v>Israel</c:v>
                </c:pt>
                <c:pt idx="23">
                  <c:v>New Zealand</c:v>
                </c:pt>
                <c:pt idx="24">
                  <c:v>Estonia</c:v>
                </c:pt>
                <c:pt idx="25">
                  <c:v>Belgium</c:v>
                </c:pt>
                <c:pt idx="26">
                  <c:v>OECD average</c:v>
                </c:pt>
                <c:pt idx="27">
                  <c:v>Latvia</c:v>
                </c:pt>
                <c:pt idx="28">
                  <c:v>Peru</c:v>
                </c:pt>
                <c:pt idx="29">
                  <c:v>Ireland</c:v>
                </c:pt>
                <c:pt idx="30">
                  <c:v>Chile</c:v>
                </c:pt>
                <c:pt idx="31">
                  <c:v>Denmark</c:v>
                </c:pt>
                <c:pt idx="32">
                  <c:v>Canada</c:v>
                </c:pt>
                <c:pt idx="33">
                  <c:v>Hungary</c:v>
                </c:pt>
                <c:pt idx="34">
                  <c:v>Norway</c:v>
                </c:pt>
                <c:pt idx="35">
                  <c:v>Trinidad / Tobago</c:v>
                </c:pt>
                <c:pt idx="36">
                  <c:v>Georgia</c:v>
                </c:pt>
                <c:pt idx="37">
                  <c:v>Austria</c:v>
                </c:pt>
                <c:pt idx="38">
                  <c:v>United States</c:v>
                </c:pt>
                <c:pt idx="39">
                  <c:v>Lithuania</c:v>
                </c:pt>
                <c:pt idx="40">
                  <c:v>Spain</c:v>
                </c:pt>
                <c:pt idx="41">
                  <c:v>CABA (Argentina)</c:v>
                </c:pt>
                <c:pt idx="42">
                  <c:v>Luxembourg</c:v>
                </c:pt>
                <c:pt idx="43">
                  <c:v>France</c:v>
                </c:pt>
                <c:pt idx="44">
                  <c:v>Lebanon</c:v>
                </c:pt>
                <c:pt idx="45">
                  <c:v>Tunisia</c:v>
                </c:pt>
                <c:pt idx="46">
                  <c:v>Qatar</c:v>
                </c:pt>
                <c:pt idx="47">
                  <c:v>Viet Nam</c:v>
                </c:pt>
                <c:pt idx="48">
                  <c:v>Uruguay</c:v>
                </c:pt>
                <c:pt idx="49">
                  <c:v>FYROM</c:v>
                </c:pt>
                <c:pt idx="50">
                  <c:v>Singapore</c:v>
                </c:pt>
                <c:pt idx="51">
                  <c:v>UAE</c:v>
                </c:pt>
                <c:pt idx="52">
                  <c:v>Portugal</c:v>
                </c:pt>
                <c:pt idx="53">
                  <c:v>Croatia</c:v>
                </c:pt>
                <c:pt idx="54">
                  <c:v>B-S-J-G (China)</c:v>
                </c:pt>
                <c:pt idx="55">
                  <c:v>Chinese Taipei</c:v>
                </c:pt>
                <c:pt idx="56">
                  <c:v>Romania</c:v>
                </c:pt>
                <c:pt idx="57">
                  <c:v>Mexico</c:v>
                </c:pt>
                <c:pt idx="58">
                  <c:v>Russia</c:v>
                </c:pt>
                <c:pt idx="59">
                  <c:v>Moldova</c:v>
                </c:pt>
                <c:pt idx="60">
                  <c:v>Dominican Rep.</c:v>
                </c:pt>
                <c:pt idx="61">
                  <c:v>Brazil</c:v>
                </c:pt>
                <c:pt idx="62">
                  <c:v>Italy</c:v>
                </c:pt>
                <c:pt idx="63">
                  <c:v>Kosovo</c:v>
                </c:pt>
                <c:pt idx="64">
                  <c:v>Montenegro</c:v>
                </c:pt>
                <c:pt idx="65">
                  <c:v>Albania</c:v>
                </c:pt>
                <c:pt idx="66">
                  <c:v>Bulgaria</c:v>
                </c:pt>
                <c:pt idx="67">
                  <c:v>Colombia</c:v>
                </c:pt>
                <c:pt idx="68">
                  <c:v>Jordan</c:v>
                </c:pt>
                <c:pt idx="69">
                  <c:v>Turkey</c:v>
                </c:pt>
              </c:strCache>
            </c:strRef>
          </c:cat>
          <c:val>
            <c:numRef>
              <c:f>Sheet1!$F$2:$F$71</c:f>
              <c:numCache>
                <c:formatCode>General</c:formatCode>
                <c:ptCount val="70"/>
                <c:pt idx="0">
                  <c:v>0.1685066288490325</c:v>
                </c:pt>
                <c:pt idx="1">
                  <c:v>0.4218954359988053</c:v>
                </c:pt>
                <c:pt idx="2">
                  <c:v>0.67007863796890033</c:v>
                </c:pt>
                <c:pt idx="3">
                  <c:v>0</c:v>
                </c:pt>
                <c:pt idx="4">
                  <c:v>5.8203798835877851</c:v>
                </c:pt>
                <c:pt idx="5">
                  <c:v>0.48292508068789253</c:v>
                </c:pt>
                <c:pt idx="6">
                  <c:v>7.3870021381558904E-2</c:v>
                </c:pt>
                <c:pt idx="7">
                  <c:v>1.8004895761173829</c:v>
                </c:pt>
                <c:pt idx="8">
                  <c:v>3.263148373487895</c:v>
                </c:pt>
                <c:pt idx="9">
                  <c:v>0.67938092355390178</c:v>
                </c:pt>
                <c:pt idx="10">
                  <c:v>0.1690667237070457</c:v>
                </c:pt>
                <c:pt idx="11">
                  <c:v>2.983523187855933</c:v>
                </c:pt>
                <c:pt idx="12">
                  <c:v>0.96640870914793009</c:v>
                </c:pt>
                <c:pt idx="13">
                  <c:v>1.3748430558995599</c:v>
                </c:pt>
                <c:pt idx="14">
                  <c:v>16.203180964046378</c:v>
                </c:pt>
                <c:pt idx="15">
                  <c:v>0</c:v>
                </c:pt>
                <c:pt idx="16">
                  <c:v>13.43036441882492</c:v>
                </c:pt>
                <c:pt idx="17">
                  <c:v>12.98484102707814</c:v>
                </c:pt>
                <c:pt idx="18">
                  <c:v>0.3550033146093593</c:v>
                </c:pt>
                <c:pt idx="19">
                  <c:v>0.76877790538845148</c:v>
                </c:pt>
                <c:pt idx="20">
                  <c:v>0</c:v>
                </c:pt>
                <c:pt idx="21">
                  <c:v>2.2952344685767438</c:v>
                </c:pt>
                <c:pt idx="22">
                  <c:v>3.944261238918644</c:v>
                </c:pt>
                <c:pt idx="23">
                  <c:v>3.5802119053319612</c:v>
                </c:pt>
                <c:pt idx="24">
                  <c:v>0.66358064639531211</c:v>
                </c:pt>
                <c:pt idx="25">
                  <c:v>1.313876234464449</c:v>
                </c:pt>
                <c:pt idx="26">
                  <c:v>5.253336466914349</c:v>
                </c:pt>
                <c:pt idx="27">
                  <c:v>1.477057018418598</c:v>
                </c:pt>
                <c:pt idx="28">
                  <c:v>0.77621100408129029</c:v>
                </c:pt>
                <c:pt idx="29">
                  <c:v>1.8659850351105269</c:v>
                </c:pt>
                <c:pt idx="30">
                  <c:v>3.867193441502756</c:v>
                </c:pt>
                <c:pt idx="31">
                  <c:v>0.21380481551917671</c:v>
                </c:pt>
                <c:pt idx="32">
                  <c:v>6.6873686526509193</c:v>
                </c:pt>
                <c:pt idx="33">
                  <c:v>1.445305221745248</c:v>
                </c:pt>
                <c:pt idx="34">
                  <c:v>5.9872823123337673</c:v>
                </c:pt>
                <c:pt idx="35">
                  <c:v>21.379881585348802</c:v>
                </c:pt>
                <c:pt idx="36">
                  <c:v>7.4516236735268908</c:v>
                </c:pt>
                <c:pt idx="37">
                  <c:v>1.7104682707374039</c:v>
                </c:pt>
                <c:pt idx="38">
                  <c:v>1.1050169016567659</c:v>
                </c:pt>
                <c:pt idx="39">
                  <c:v>1.9037260654145249</c:v>
                </c:pt>
                <c:pt idx="40">
                  <c:v>1.597878251832779</c:v>
                </c:pt>
                <c:pt idx="41">
                  <c:v>1.6310205269993561</c:v>
                </c:pt>
                <c:pt idx="42">
                  <c:v>8.9722479623746292</c:v>
                </c:pt>
                <c:pt idx="43">
                  <c:v>0.57442005104300975</c:v>
                </c:pt>
                <c:pt idx="44">
                  <c:v>13.982402041562681</c:v>
                </c:pt>
                <c:pt idx="45">
                  <c:v>21.7377764476037</c:v>
                </c:pt>
                <c:pt idx="46">
                  <c:v>31.152207472358171</c:v>
                </c:pt>
                <c:pt idx="47">
                  <c:v>0.65504900670362531</c:v>
                </c:pt>
                <c:pt idx="48">
                  <c:v>31.81008024890393</c:v>
                </c:pt>
                <c:pt idx="49">
                  <c:v>14.39939041513362</c:v>
                </c:pt>
                <c:pt idx="50">
                  <c:v>6.4562089293572997</c:v>
                </c:pt>
                <c:pt idx="51">
                  <c:v>21.539166170685569</c:v>
                </c:pt>
                <c:pt idx="52">
                  <c:v>21.441007634699911</c:v>
                </c:pt>
                <c:pt idx="53">
                  <c:v>35.485265625367482</c:v>
                </c:pt>
                <c:pt idx="54">
                  <c:v>1.798221244844459</c:v>
                </c:pt>
                <c:pt idx="55">
                  <c:v>5.9946507573132948</c:v>
                </c:pt>
                <c:pt idx="56">
                  <c:v>5.3403205520246919</c:v>
                </c:pt>
                <c:pt idx="57">
                  <c:v>2.312094201941199</c:v>
                </c:pt>
                <c:pt idx="58">
                  <c:v>0.69628176108404494</c:v>
                </c:pt>
                <c:pt idx="59">
                  <c:v>3.7435067536737732</c:v>
                </c:pt>
                <c:pt idx="60">
                  <c:v>20.785628846829692</c:v>
                </c:pt>
                <c:pt idx="61">
                  <c:v>1.0542301646346841</c:v>
                </c:pt>
                <c:pt idx="62">
                  <c:v>1.3612467076780999E-3</c:v>
                </c:pt>
                <c:pt idx="63">
                  <c:v>18.908308103053571</c:v>
                </c:pt>
                <c:pt idx="64">
                  <c:v>52.480073247536652</c:v>
                </c:pt>
                <c:pt idx="65">
                  <c:v>23.729970834120479</c:v>
                </c:pt>
                <c:pt idx="66">
                  <c:v>8.5079596489711147</c:v>
                </c:pt>
                <c:pt idx="67">
                  <c:v>0.73078090772175464</c:v>
                </c:pt>
                <c:pt idx="68">
                  <c:v>51.323559646754433</c:v>
                </c:pt>
                <c:pt idx="69">
                  <c:v>85.760168583366877</c:v>
                </c:pt>
              </c:numCache>
            </c:numRef>
          </c:val>
        </c:ser>
        <c:dLbls>
          <c:showLegendKey val="0"/>
          <c:showVal val="0"/>
          <c:showCatName val="0"/>
          <c:showSerName val="0"/>
          <c:showPercent val="0"/>
          <c:showBubbleSize val="0"/>
        </c:dLbls>
        <c:gapWidth val="60"/>
        <c:overlap val="100"/>
        <c:axId val="150289792"/>
        <c:axId val="150382464"/>
      </c:barChart>
      <c:catAx>
        <c:axId val="150289792"/>
        <c:scaling>
          <c:orientation val="minMax"/>
        </c:scaling>
        <c:delete val="0"/>
        <c:axPos val="b"/>
        <c:majorTickMark val="out"/>
        <c:minorTickMark val="none"/>
        <c:tickLblPos val="low"/>
        <c:txPr>
          <a:bodyPr/>
          <a:lstStyle/>
          <a:p>
            <a:pPr>
              <a:defRPr sz="600"/>
            </a:pPr>
            <a:endParaRPr lang="en-US"/>
          </a:p>
        </c:txPr>
        <c:crossAx val="150382464"/>
        <c:crosses val="autoZero"/>
        <c:auto val="1"/>
        <c:lblAlgn val="ctr"/>
        <c:lblOffset val="100"/>
        <c:noMultiLvlLbl val="0"/>
      </c:catAx>
      <c:valAx>
        <c:axId val="150382464"/>
        <c:scaling>
          <c:orientation val="minMax"/>
        </c:scaling>
        <c:delete val="0"/>
        <c:axPos val="l"/>
        <c:majorGridlines/>
        <c:numFmt formatCode="0%" sourceLinked="1"/>
        <c:majorTickMark val="out"/>
        <c:minorTickMark val="none"/>
        <c:tickLblPos val="nextTo"/>
        <c:txPr>
          <a:bodyPr/>
          <a:lstStyle/>
          <a:p>
            <a:pPr>
              <a:defRPr sz="1200"/>
            </a:pPr>
            <a:endParaRPr lang="en-US"/>
          </a:p>
        </c:txPr>
        <c:crossAx val="150289792"/>
        <c:crosses val="autoZero"/>
        <c:crossBetween val="between"/>
      </c:valAx>
    </c:plotArea>
    <c:legend>
      <c:legendPos val="t"/>
      <c:layout>
        <c:manualLayout>
          <c:xMode val="edge"/>
          <c:yMode val="edge"/>
          <c:x val="2.5308641975308639E-2"/>
          <c:y val="1.7264825230360846E-3"/>
          <c:w val="0.95864197530864204"/>
          <c:h val="7.6720461392279199E-2"/>
        </c:manualLayout>
      </c:layout>
      <c:overlay val="0"/>
      <c:txPr>
        <a:bodyPr/>
        <a:lstStyle/>
        <a:p>
          <a:pPr>
            <a:defRPr sz="1200"/>
          </a:pPr>
          <a:endParaRPr lang="en-US"/>
        </a:p>
      </c:txPr>
    </c:legend>
    <c:plotVisOnly val="1"/>
    <c:dispBlanksAs val="gap"/>
    <c:showDLblsOverMax val="0"/>
  </c:chart>
  <c:txPr>
    <a:bodyPr/>
    <a:lstStyle/>
    <a:p>
      <a:pPr>
        <a:defRPr sz="1800"/>
      </a:pPr>
      <a:endParaRPr lang="en-US"/>
    </a:p>
  </c:txPr>
  <c:externalData r:id="rId1">
    <c:autoUpdate val="0"/>
  </c:externalData>
  <c:userShapes r:id="rId2"/>
</c:chartSpace>
</file>

<file path=ppt/charts/chart23.xml><?xml version="1.0" encoding="utf-8"?>
<c:chartSpace xmlns:c="http://schemas.openxmlformats.org/drawingml/2006/chart" xmlns:a="http://schemas.openxmlformats.org/drawingml/2006/main" xmlns:r="http://schemas.openxmlformats.org/officeDocument/2006/relationships">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6.8600904053659956E-2"/>
          <c:y val="9.9575450658717826E-2"/>
          <c:w val="0.91213193836881501"/>
          <c:h val="0.71704534328390679"/>
        </c:manualLayout>
      </c:layout>
      <c:barChart>
        <c:barDir val="col"/>
        <c:grouping val="percentStacked"/>
        <c:varyColors val="0"/>
        <c:ser>
          <c:idx val="0"/>
          <c:order val="0"/>
          <c:tx>
            <c:strRef>
              <c:f>Sheet1!$B$1</c:f>
              <c:strCache>
                <c:ptCount val="1"/>
                <c:pt idx="0">
                  <c:v>Principal</c:v>
                </c:pt>
              </c:strCache>
            </c:strRef>
          </c:tx>
          <c:spPr>
            <a:solidFill>
              <a:schemeClr val="tx2"/>
            </a:solidFill>
          </c:spPr>
          <c:invertIfNegative val="0"/>
          <c:cat>
            <c:strRef>
              <c:f>Sheet1!$A$2:$A$71</c:f>
              <c:strCache>
                <c:ptCount val="70"/>
                <c:pt idx="0">
                  <c:v>Japan</c:v>
                </c:pt>
                <c:pt idx="1">
                  <c:v>Netherlands</c:v>
                </c:pt>
                <c:pt idx="2">
                  <c:v>Hong Kong (China)</c:v>
                </c:pt>
                <c:pt idx="3">
                  <c:v>Slovak Republic</c:v>
                </c:pt>
                <c:pt idx="4">
                  <c:v>Italy</c:v>
                </c:pt>
                <c:pt idx="5">
                  <c:v>Indonesia</c:v>
                </c:pt>
                <c:pt idx="6">
                  <c:v>Czech Republic</c:v>
                </c:pt>
                <c:pt idx="7">
                  <c:v>Poland</c:v>
                </c:pt>
                <c:pt idx="8">
                  <c:v>Korea</c:v>
                </c:pt>
                <c:pt idx="9">
                  <c:v>Iceland</c:v>
                </c:pt>
                <c:pt idx="10">
                  <c:v>Sweden</c:v>
                </c:pt>
                <c:pt idx="11">
                  <c:v>United Kingdom</c:v>
                </c:pt>
                <c:pt idx="12">
                  <c:v>Australia</c:v>
                </c:pt>
                <c:pt idx="13">
                  <c:v>Israel</c:v>
                </c:pt>
                <c:pt idx="14">
                  <c:v>Finland</c:v>
                </c:pt>
                <c:pt idx="15">
                  <c:v>Macao (China)</c:v>
                </c:pt>
                <c:pt idx="16">
                  <c:v>New Zealand</c:v>
                </c:pt>
                <c:pt idx="17">
                  <c:v>Estonia</c:v>
                </c:pt>
                <c:pt idx="18">
                  <c:v>Thailand</c:v>
                </c:pt>
                <c:pt idx="19">
                  <c:v>Latvia</c:v>
                </c:pt>
                <c:pt idx="20">
                  <c:v>Slovenia</c:v>
                </c:pt>
                <c:pt idx="21">
                  <c:v>Germany</c:v>
                </c:pt>
                <c:pt idx="22">
                  <c:v>Belgium</c:v>
                </c:pt>
                <c:pt idx="23">
                  <c:v>Malta</c:v>
                </c:pt>
                <c:pt idx="24">
                  <c:v>Ireland</c:v>
                </c:pt>
                <c:pt idx="25">
                  <c:v>Peru</c:v>
                </c:pt>
                <c:pt idx="26">
                  <c:v>Austria</c:v>
                </c:pt>
                <c:pt idx="27">
                  <c:v>OECD average</c:v>
                </c:pt>
                <c:pt idx="28">
                  <c:v>CABA (Argentina)</c:v>
                </c:pt>
                <c:pt idx="29">
                  <c:v>Lithuania</c:v>
                </c:pt>
                <c:pt idx="30">
                  <c:v>Denmark</c:v>
                </c:pt>
                <c:pt idx="31">
                  <c:v>Chile</c:v>
                </c:pt>
                <c:pt idx="32">
                  <c:v>Trinidad / Tobago</c:v>
                </c:pt>
                <c:pt idx="33">
                  <c:v>Switzerland</c:v>
                </c:pt>
                <c:pt idx="34">
                  <c:v>Norway</c:v>
                </c:pt>
                <c:pt idx="35">
                  <c:v>Hungary</c:v>
                </c:pt>
                <c:pt idx="36">
                  <c:v>France</c:v>
                </c:pt>
                <c:pt idx="37">
                  <c:v>Spain</c:v>
                </c:pt>
                <c:pt idx="38">
                  <c:v>Costa Rica</c:v>
                </c:pt>
                <c:pt idx="39">
                  <c:v>Georgia</c:v>
                </c:pt>
                <c:pt idx="40">
                  <c:v>FYROM</c:v>
                </c:pt>
                <c:pt idx="41">
                  <c:v>Russia</c:v>
                </c:pt>
                <c:pt idx="42">
                  <c:v>Lebanon</c:v>
                </c:pt>
                <c:pt idx="43">
                  <c:v>Kosovo</c:v>
                </c:pt>
                <c:pt idx="44">
                  <c:v>UAE</c:v>
                </c:pt>
                <c:pt idx="45">
                  <c:v>Chinese Taipei</c:v>
                </c:pt>
                <c:pt idx="46">
                  <c:v>Montenegro</c:v>
                </c:pt>
                <c:pt idx="47">
                  <c:v>Canada</c:v>
                </c:pt>
                <c:pt idx="48">
                  <c:v>United States</c:v>
                </c:pt>
                <c:pt idx="49">
                  <c:v>Croatia</c:v>
                </c:pt>
                <c:pt idx="50">
                  <c:v>Singapore</c:v>
                </c:pt>
                <c:pt idx="51">
                  <c:v>B-S-J-G (China)</c:v>
                </c:pt>
                <c:pt idx="52">
                  <c:v>Uruguay</c:v>
                </c:pt>
                <c:pt idx="53">
                  <c:v>Romania</c:v>
                </c:pt>
                <c:pt idx="54">
                  <c:v>Mexico</c:v>
                </c:pt>
                <c:pt idx="55">
                  <c:v>Portugal</c:v>
                </c:pt>
                <c:pt idx="56">
                  <c:v>Qatar</c:v>
                </c:pt>
                <c:pt idx="57">
                  <c:v>Dominican Rep.</c:v>
                </c:pt>
                <c:pt idx="58">
                  <c:v>Albania</c:v>
                </c:pt>
                <c:pt idx="59">
                  <c:v>Bulgaria</c:v>
                </c:pt>
                <c:pt idx="60">
                  <c:v>Greece</c:v>
                </c:pt>
                <c:pt idx="61">
                  <c:v>Brazil</c:v>
                </c:pt>
                <c:pt idx="62">
                  <c:v>Colombia</c:v>
                </c:pt>
                <c:pt idx="63">
                  <c:v>Luxembourg</c:v>
                </c:pt>
                <c:pt idx="64">
                  <c:v>Algeria</c:v>
                </c:pt>
                <c:pt idx="65">
                  <c:v>Moldova</c:v>
                </c:pt>
                <c:pt idx="66">
                  <c:v>Jordan</c:v>
                </c:pt>
                <c:pt idx="67">
                  <c:v>Viet Nam</c:v>
                </c:pt>
                <c:pt idx="68">
                  <c:v>Tunisia</c:v>
                </c:pt>
                <c:pt idx="69">
                  <c:v>Turkey</c:v>
                </c:pt>
              </c:strCache>
            </c:strRef>
          </c:cat>
          <c:val>
            <c:numRef>
              <c:f>Sheet1!$B$2:$B$71</c:f>
              <c:numCache>
                <c:formatCode>General</c:formatCode>
                <c:ptCount val="70"/>
                <c:pt idx="0">
                  <c:v>75.425501737328446</c:v>
                </c:pt>
                <c:pt idx="1">
                  <c:v>62.002328787843538</c:v>
                </c:pt>
                <c:pt idx="2">
                  <c:v>40.240486812858691</c:v>
                </c:pt>
                <c:pt idx="3">
                  <c:v>31.12857570139683</c:v>
                </c:pt>
                <c:pt idx="4">
                  <c:v>15.94143473494335</c:v>
                </c:pt>
                <c:pt idx="5">
                  <c:v>42.706982581395252</c:v>
                </c:pt>
                <c:pt idx="6">
                  <c:v>53.917694564848837</c:v>
                </c:pt>
                <c:pt idx="7">
                  <c:v>25.119019540109001</c:v>
                </c:pt>
                <c:pt idx="8">
                  <c:v>35.650695863326263</c:v>
                </c:pt>
                <c:pt idx="9">
                  <c:v>40.146687964897353</c:v>
                </c:pt>
                <c:pt idx="10">
                  <c:v>42.747843851349067</c:v>
                </c:pt>
                <c:pt idx="11">
                  <c:v>48.387078855135613</c:v>
                </c:pt>
                <c:pt idx="12">
                  <c:v>40.278479034727383</c:v>
                </c:pt>
                <c:pt idx="13">
                  <c:v>42.061435549278762</c:v>
                </c:pt>
                <c:pt idx="14">
                  <c:v>29.350059882306549</c:v>
                </c:pt>
                <c:pt idx="15">
                  <c:v>40.706665688214777</c:v>
                </c:pt>
                <c:pt idx="16">
                  <c:v>45.957254506326478</c:v>
                </c:pt>
                <c:pt idx="17">
                  <c:v>40.209989499754322</c:v>
                </c:pt>
                <c:pt idx="18">
                  <c:v>32.551471439593463</c:v>
                </c:pt>
                <c:pt idx="19">
                  <c:v>29.878956801931789</c:v>
                </c:pt>
                <c:pt idx="20">
                  <c:v>27.83768510353044</c:v>
                </c:pt>
                <c:pt idx="21">
                  <c:v>21.34690116748865</c:v>
                </c:pt>
                <c:pt idx="22">
                  <c:v>37.62481682258182</c:v>
                </c:pt>
                <c:pt idx="23">
                  <c:v>39.657384641551737</c:v>
                </c:pt>
                <c:pt idx="24">
                  <c:v>37.072333875740831</c:v>
                </c:pt>
                <c:pt idx="25">
                  <c:v>32.183864450482787</c:v>
                </c:pt>
                <c:pt idx="26">
                  <c:v>24.997180187960851</c:v>
                </c:pt>
                <c:pt idx="27">
                  <c:v>31.547888787015989</c:v>
                </c:pt>
                <c:pt idx="28">
                  <c:v>20.86510230466477</c:v>
                </c:pt>
                <c:pt idx="29">
                  <c:v>18.69698767726284</c:v>
                </c:pt>
                <c:pt idx="30">
                  <c:v>38.875265905140978</c:v>
                </c:pt>
                <c:pt idx="31">
                  <c:v>33.1727361836124</c:v>
                </c:pt>
                <c:pt idx="32">
                  <c:v>32.049518415398843</c:v>
                </c:pt>
                <c:pt idx="33">
                  <c:v>26.846490976051388</c:v>
                </c:pt>
                <c:pt idx="34">
                  <c:v>31.033075037236252</c:v>
                </c:pt>
                <c:pt idx="35">
                  <c:v>17.895549020375078</c:v>
                </c:pt>
                <c:pt idx="36">
                  <c:v>26.466965086557259</c:v>
                </c:pt>
                <c:pt idx="37">
                  <c:v>23.709913746245132</c:v>
                </c:pt>
                <c:pt idx="38">
                  <c:v>26.802096982310999</c:v>
                </c:pt>
                <c:pt idx="39">
                  <c:v>14.374249947288691</c:v>
                </c:pt>
                <c:pt idx="40">
                  <c:v>11.28834036960845</c:v>
                </c:pt>
                <c:pt idx="41">
                  <c:v>17.06631828568635</c:v>
                </c:pt>
                <c:pt idx="42">
                  <c:v>28.93244255880499</c:v>
                </c:pt>
                <c:pt idx="43">
                  <c:v>10.6180422620805</c:v>
                </c:pt>
                <c:pt idx="44">
                  <c:v>28.818700336430169</c:v>
                </c:pt>
                <c:pt idx="45">
                  <c:v>10.690567980684699</c:v>
                </c:pt>
                <c:pt idx="46">
                  <c:v>9.3964054808319109</c:v>
                </c:pt>
                <c:pt idx="47">
                  <c:v>27.88481294895243</c:v>
                </c:pt>
                <c:pt idx="48">
                  <c:v>26.186468420477151</c:v>
                </c:pt>
                <c:pt idx="49">
                  <c:v>13.56681087074454</c:v>
                </c:pt>
                <c:pt idx="50">
                  <c:v>32.096272086313533</c:v>
                </c:pt>
                <c:pt idx="51">
                  <c:v>23.255843886318392</c:v>
                </c:pt>
                <c:pt idx="52">
                  <c:v>16.73898615603834</c:v>
                </c:pt>
                <c:pt idx="53">
                  <c:v>14.77197307057094</c:v>
                </c:pt>
                <c:pt idx="54">
                  <c:v>10.43415334514455</c:v>
                </c:pt>
                <c:pt idx="55">
                  <c:v>14.09390614475307</c:v>
                </c:pt>
                <c:pt idx="56">
                  <c:v>25.64150242764952</c:v>
                </c:pt>
                <c:pt idx="57">
                  <c:v>14.091833118752151</c:v>
                </c:pt>
                <c:pt idx="58">
                  <c:v>10.438307642812269</c:v>
                </c:pt>
                <c:pt idx="59">
                  <c:v>9.6181782201166648</c:v>
                </c:pt>
                <c:pt idx="60">
                  <c:v>4.8826646710199899</c:v>
                </c:pt>
                <c:pt idx="61">
                  <c:v>13.04718374169977</c:v>
                </c:pt>
                <c:pt idx="62">
                  <c:v>12.92770879974716</c:v>
                </c:pt>
                <c:pt idx="63">
                  <c:v>13.88351439324194</c:v>
                </c:pt>
                <c:pt idx="64">
                  <c:v>10.44048889737334</c:v>
                </c:pt>
                <c:pt idx="65">
                  <c:v>6.9514780408945116</c:v>
                </c:pt>
                <c:pt idx="66">
                  <c:v>9.0255739981652869</c:v>
                </c:pt>
                <c:pt idx="67">
                  <c:v>13.13511815042736</c:v>
                </c:pt>
                <c:pt idx="68">
                  <c:v>4.468495335720398</c:v>
                </c:pt>
                <c:pt idx="69">
                  <c:v>1.728637633945922</c:v>
                </c:pt>
              </c:numCache>
            </c:numRef>
          </c:val>
        </c:ser>
        <c:ser>
          <c:idx val="1"/>
          <c:order val="1"/>
          <c:tx>
            <c:strRef>
              <c:f>Sheet1!$C$1</c:f>
              <c:strCache>
                <c:ptCount val="1"/>
                <c:pt idx="0">
                  <c:v>Teachers</c:v>
                </c:pt>
              </c:strCache>
            </c:strRef>
          </c:tx>
          <c:spPr>
            <a:solidFill>
              <a:schemeClr val="accent1"/>
            </a:solidFill>
          </c:spPr>
          <c:invertIfNegative val="0"/>
          <c:cat>
            <c:strRef>
              <c:f>Sheet1!$A$2:$A$71</c:f>
              <c:strCache>
                <c:ptCount val="70"/>
                <c:pt idx="0">
                  <c:v>Japan</c:v>
                </c:pt>
                <c:pt idx="1">
                  <c:v>Netherlands</c:v>
                </c:pt>
                <c:pt idx="2">
                  <c:v>Hong Kong (China)</c:v>
                </c:pt>
                <c:pt idx="3">
                  <c:v>Slovak Republic</c:v>
                </c:pt>
                <c:pt idx="4">
                  <c:v>Italy</c:v>
                </c:pt>
                <c:pt idx="5">
                  <c:v>Indonesia</c:v>
                </c:pt>
                <c:pt idx="6">
                  <c:v>Czech Republic</c:v>
                </c:pt>
                <c:pt idx="7">
                  <c:v>Poland</c:v>
                </c:pt>
                <c:pt idx="8">
                  <c:v>Korea</c:v>
                </c:pt>
                <c:pt idx="9">
                  <c:v>Iceland</c:v>
                </c:pt>
                <c:pt idx="10">
                  <c:v>Sweden</c:v>
                </c:pt>
                <c:pt idx="11">
                  <c:v>United Kingdom</c:v>
                </c:pt>
                <c:pt idx="12">
                  <c:v>Australia</c:v>
                </c:pt>
                <c:pt idx="13">
                  <c:v>Israel</c:v>
                </c:pt>
                <c:pt idx="14">
                  <c:v>Finland</c:v>
                </c:pt>
                <c:pt idx="15">
                  <c:v>Macao (China)</c:v>
                </c:pt>
                <c:pt idx="16">
                  <c:v>New Zealand</c:v>
                </c:pt>
                <c:pt idx="17">
                  <c:v>Estonia</c:v>
                </c:pt>
                <c:pt idx="18">
                  <c:v>Thailand</c:v>
                </c:pt>
                <c:pt idx="19">
                  <c:v>Latvia</c:v>
                </c:pt>
                <c:pt idx="20">
                  <c:v>Slovenia</c:v>
                </c:pt>
                <c:pt idx="21">
                  <c:v>Germany</c:v>
                </c:pt>
                <c:pt idx="22">
                  <c:v>Belgium</c:v>
                </c:pt>
                <c:pt idx="23">
                  <c:v>Malta</c:v>
                </c:pt>
                <c:pt idx="24">
                  <c:v>Ireland</c:v>
                </c:pt>
                <c:pt idx="25">
                  <c:v>Peru</c:v>
                </c:pt>
                <c:pt idx="26">
                  <c:v>Austria</c:v>
                </c:pt>
                <c:pt idx="27">
                  <c:v>OECD average</c:v>
                </c:pt>
                <c:pt idx="28">
                  <c:v>CABA (Argentina)</c:v>
                </c:pt>
                <c:pt idx="29">
                  <c:v>Lithuania</c:v>
                </c:pt>
                <c:pt idx="30">
                  <c:v>Denmark</c:v>
                </c:pt>
                <c:pt idx="31">
                  <c:v>Chile</c:v>
                </c:pt>
                <c:pt idx="32">
                  <c:v>Trinidad / Tobago</c:v>
                </c:pt>
                <c:pt idx="33">
                  <c:v>Switzerland</c:v>
                </c:pt>
                <c:pt idx="34">
                  <c:v>Norway</c:v>
                </c:pt>
                <c:pt idx="35">
                  <c:v>Hungary</c:v>
                </c:pt>
                <c:pt idx="36">
                  <c:v>France</c:v>
                </c:pt>
                <c:pt idx="37">
                  <c:v>Spain</c:v>
                </c:pt>
                <c:pt idx="38">
                  <c:v>Costa Rica</c:v>
                </c:pt>
                <c:pt idx="39">
                  <c:v>Georgia</c:v>
                </c:pt>
                <c:pt idx="40">
                  <c:v>FYROM</c:v>
                </c:pt>
                <c:pt idx="41">
                  <c:v>Russia</c:v>
                </c:pt>
                <c:pt idx="42">
                  <c:v>Lebanon</c:v>
                </c:pt>
                <c:pt idx="43">
                  <c:v>Kosovo</c:v>
                </c:pt>
                <c:pt idx="44">
                  <c:v>UAE</c:v>
                </c:pt>
                <c:pt idx="45">
                  <c:v>Chinese Taipei</c:v>
                </c:pt>
                <c:pt idx="46">
                  <c:v>Montenegro</c:v>
                </c:pt>
                <c:pt idx="47">
                  <c:v>Canada</c:v>
                </c:pt>
                <c:pt idx="48">
                  <c:v>United States</c:v>
                </c:pt>
                <c:pt idx="49">
                  <c:v>Croatia</c:v>
                </c:pt>
                <c:pt idx="50">
                  <c:v>Singapore</c:v>
                </c:pt>
                <c:pt idx="51">
                  <c:v>B-S-J-G (China)</c:v>
                </c:pt>
                <c:pt idx="52">
                  <c:v>Uruguay</c:v>
                </c:pt>
                <c:pt idx="53">
                  <c:v>Romania</c:v>
                </c:pt>
                <c:pt idx="54">
                  <c:v>Mexico</c:v>
                </c:pt>
                <c:pt idx="55">
                  <c:v>Portugal</c:v>
                </c:pt>
                <c:pt idx="56">
                  <c:v>Qatar</c:v>
                </c:pt>
                <c:pt idx="57">
                  <c:v>Dominican Rep.</c:v>
                </c:pt>
                <c:pt idx="58">
                  <c:v>Albania</c:v>
                </c:pt>
                <c:pt idx="59">
                  <c:v>Bulgaria</c:v>
                </c:pt>
                <c:pt idx="60">
                  <c:v>Greece</c:v>
                </c:pt>
                <c:pt idx="61">
                  <c:v>Brazil</c:v>
                </c:pt>
                <c:pt idx="62">
                  <c:v>Colombia</c:v>
                </c:pt>
                <c:pt idx="63">
                  <c:v>Luxembourg</c:v>
                </c:pt>
                <c:pt idx="64">
                  <c:v>Algeria</c:v>
                </c:pt>
                <c:pt idx="65">
                  <c:v>Moldova</c:v>
                </c:pt>
                <c:pt idx="66">
                  <c:v>Jordan</c:v>
                </c:pt>
                <c:pt idx="67">
                  <c:v>Viet Nam</c:v>
                </c:pt>
                <c:pt idx="68">
                  <c:v>Tunisia</c:v>
                </c:pt>
                <c:pt idx="69">
                  <c:v>Turkey</c:v>
                </c:pt>
              </c:strCache>
            </c:strRef>
          </c:cat>
          <c:val>
            <c:numRef>
              <c:f>Sheet1!$C$2:$C$71</c:f>
              <c:numCache>
                <c:formatCode>General</c:formatCode>
                <c:ptCount val="70"/>
                <c:pt idx="0">
                  <c:v>22.526539061041351</c:v>
                </c:pt>
                <c:pt idx="1">
                  <c:v>35.055619304811067</c:v>
                </c:pt>
                <c:pt idx="2">
                  <c:v>53.772033257274423</c:v>
                </c:pt>
                <c:pt idx="3">
                  <c:v>60.455818354261062</c:v>
                </c:pt>
                <c:pt idx="4">
                  <c:v>74.8260631657772</c:v>
                </c:pt>
                <c:pt idx="5">
                  <c:v>46.176590215915837</c:v>
                </c:pt>
                <c:pt idx="6">
                  <c:v>33.220643757208506</c:v>
                </c:pt>
                <c:pt idx="7">
                  <c:v>61.327828675338893</c:v>
                </c:pt>
                <c:pt idx="8">
                  <c:v>49.311667120704442</c:v>
                </c:pt>
                <c:pt idx="9">
                  <c:v>42.561207639606543</c:v>
                </c:pt>
                <c:pt idx="10">
                  <c:v>39.209299855766297</c:v>
                </c:pt>
                <c:pt idx="11">
                  <c:v>33.198512268010333</c:v>
                </c:pt>
                <c:pt idx="12">
                  <c:v>40.732908286384273</c:v>
                </c:pt>
                <c:pt idx="13">
                  <c:v>37.899171629087377</c:v>
                </c:pt>
                <c:pt idx="14">
                  <c:v>48.566515473208732</c:v>
                </c:pt>
                <c:pt idx="15">
                  <c:v>36.438930983758993</c:v>
                </c:pt>
                <c:pt idx="16">
                  <c:v>30.003983555433919</c:v>
                </c:pt>
                <c:pt idx="17">
                  <c:v>35.116528182924633</c:v>
                </c:pt>
                <c:pt idx="18">
                  <c:v>40.634207597138591</c:v>
                </c:pt>
                <c:pt idx="19">
                  <c:v>42.780310989697412</c:v>
                </c:pt>
                <c:pt idx="20">
                  <c:v>44.467125819625082</c:v>
                </c:pt>
                <c:pt idx="21">
                  <c:v>49.421670646495272</c:v>
                </c:pt>
                <c:pt idx="22">
                  <c:v>32.940838582528691</c:v>
                </c:pt>
                <c:pt idx="23">
                  <c:v>30.49784969719461</c:v>
                </c:pt>
                <c:pt idx="24">
                  <c:v>32.829138267714093</c:v>
                </c:pt>
                <c:pt idx="25">
                  <c:v>37.624553543563863</c:v>
                </c:pt>
                <c:pt idx="26">
                  <c:v>43.85308379584432</c:v>
                </c:pt>
                <c:pt idx="27">
                  <c:v>36.32664103706508</c:v>
                </c:pt>
                <c:pt idx="28">
                  <c:v>46.786975177436993</c:v>
                </c:pt>
                <c:pt idx="29">
                  <c:v>48.219160657470901</c:v>
                </c:pt>
                <c:pt idx="30">
                  <c:v>27.012551995043172</c:v>
                </c:pt>
                <c:pt idx="31">
                  <c:v>32.252896475938279</c:v>
                </c:pt>
                <c:pt idx="32">
                  <c:v>31.902905702401441</c:v>
                </c:pt>
                <c:pt idx="33">
                  <c:v>36.299026591275648</c:v>
                </c:pt>
                <c:pt idx="34">
                  <c:v>30.183552355087709</c:v>
                </c:pt>
                <c:pt idx="35">
                  <c:v>41.877069290622828</c:v>
                </c:pt>
                <c:pt idx="36">
                  <c:v>33.041482616441343</c:v>
                </c:pt>
                <c:pt idx="37">
                  <c:v>33.752195146037657</c:v>
                </c:pt>
                <c:pt idx="38">
                  <c:v>29.03321221119473</c:v>
                </c:pt>
                <c:pt idx="39">
                  <c:v>40.938204171769847</c:v>
                </c:pt>
                <c:pt idx="40">
                  <c:v>41.885882229887933</c:v>
                </c:pt>
                <c:pt idx="41">
                  <c:v>35.222546238293198</c:v>
                </c:pt>
                <c:pt idx="42">
                  <c:v>23.01825714263784</c:v>
                </c:pt>
                <c:pt idx="43">
                  <c:v>40.098240146451722</c:v>
                </c:pt>
                <c:pt idx="44">
                  <c:v>20.497440725815881</c:v>
                </c:pt>
                <c:pt idx="45">
                  <c:v>38.557888832564082</c:v>
                </c:pt>
                <c:pt idx="46">
                  <c:v>39.47906199430215</c:v>
                </c:pt>
                <c:pt idx="47">
                  <c:v>20.353158005023101</c:v>
                </c:pt>
                <c:pt idx="48">
                  <c:v>21.769611885498438</c:v>
                </c:pt>
                <c:pt idx="49">
                  <c:v>32.918620363372867</c:v>
                </c:pt>
                <c:pt idx="50">
                  <c:v>13.641099346164721</c:v>
                </c:pt>
                <c:pt idx="51">
                  <c:v>21.794268298466751</c:v>
                </c:pt>
                <c:pt idx="52">
                  <c:v>25.63460770528317</c:v>
                </c:pt>
                <c:pt idx="53">
                  <c:v>26.320228145905268</c:v>
                </c:pt>
                <c:pt idx="54">
                  <c:v>29.985662149864719</c:v>
                </c:pt>
                <c:pt idx="55">
                  <c:v>25.983572250083061</c:v>
                </c:pt>
                <c:pt idx="56">
                  <c:v>13.13517167715592</c:v>
                </c:pt>
                <c:pt idx="57">
                  <c:v>21.134002598483409</c:v>
                </c:pt>
                <c:pt idx="58">
                  <c:v>24.041847025167542</c:v>
                </c:pt>
                <c:pt idx="59">
                  <c:v>24.469490641714319</c:v>
                </c:pt>
                <c:pt idx="60">
                  <c:v>28.979493262115948</c:v>
                </c:pt>
                <c:pt idx="61">
                  <c:v>20.364480545878681</c:v>
                </c:pt>
                <c:pt idx="62">
                  <c:v>18.394487424631201</c:v>
                </c:pt>
                <c:pt idx="63">
                  <c:v>16.15484134880116</c:v>
                </c:pt>
                <c:pt idx="64">
                  <c:v>15.47661319487403</c:v>
                </c:pt>
                <c:pt idx="65">
                  <c:v>17.553091281092168</c:v>
                </c:pt>
                <c:pt idx="66">
                  <c:v>10.42282879338366</c:v>
                </c:pt>
                <c:pt idx="67">
                  <c:v>3.0394895458032889</c:v>
                </c:pt>
                <c:pt idx="68">
                  <c:v>6.3317444888899104</c:v>
                </c:pt>
                <c:pt idx="69">
                  <c:v>3.4828484939751072</c:v>
                </c:pt>
              </c:numCache>
            </c:numRef>
          </c:val>
        </c:ser>
        <c:ser>
          <c:idx val="2"/>
          <c:order val="2"/>
          <c:tx>
            <c:strRef>
              <c:f>Sheet1!$D$1</c:f>
              <c:strCache>
                <c:ptCount val="1"/>
                <c:pt idx="0">
                  <c:v>School governing board</c:v>
                </c:pt>
              </c:strCache>
            </c:strRef>
          </c:tx>
          <c:spPr>
            <a:solidFill>
              <a:srgbClr val="E4B921"/>
            </a:solidFill>
          </c:spPr>
          <c:invertIfNegative val="0"/>
          <c:cat>
            <c:strRef>
              <c:f>Sheet1!$A$2:$A$71</c:f>
              <c:strCache>
                <c:ptCount val="70"/>
                <c:pt idx="0">
                  <c:v>Japan</c:v>
                </c:pt>
                <c:pt idx="1">
                  <c:v>Netherlands</c:v>
                </c:pt>
                <c:pt idx="2">
                  <c:v>Hong Kong (China)</c:v>
                </c:pt>
                <c:pt idx="3">
                  <c:v>Slovak Republic</c:v>
                </c:pt>
                <c:pt idx="4">
                  <c:v>Italy</c:v>
                </c:pt>
                <c:pt idx="5">
                  <c:v>Indonesia</c:v>
                </c:pt>
                <c:pt idx="6">
                  <c:v>Czech Republic</c:v>
                </c:pt>
                <c:pt idx="7">
                  <c:v>Poland</c:v>
                </c:pt>
                <c:pt idx="8">
                  <c:v>Korea</c:v>
                </c:pt>
                <c:pt idx="9">
                  <c:v>Iceland</c:v>
                </c:pt>
                <c:pt idx="10">
                  <c:v>Sweden</c:v>
                </c:pt>
                <c:pt idx="11">
                  <c:v>United Kingdom</c:v>
                </c:pt>
                <c:pt idx="12">
                  <c:v>Australia</c:v>
                </c:pt>
                <c:pt idx="13">
                  <c:v>Israel</c:v>
                </c:pt>
                <c:pt idx="14">
                  <c:v>Finland</c:v>
                </c:pt>
                <c:pt idx="15">
                  <c:v>Macao (China)</c:v>
                </c:pt>
                <c:pt idx="16">
                  <c:v>New Zealand</c:v>
                </c:pt>
                <c:pt idx="17">
                  <c:v>Estonia</c:v>
                </c:pt>
                <c:pt idx="18">
                  <c:v>Thailand</c:v>
                </c:pt>
                <c:pt idx="19">
                  <c:v>Latvia</c:v>
                </c:pt>
                <c:pt idx="20">
                  <c:v>Slovenia</c:v>
                </c:pt>
                <c:pt idx="21">
                  <c:v>Germany</c:v>
                </c:pt>
                <c:pt idx="22">
                  <c:v>Belgium</c:v>
                </c:pt>
                <c:pt idx="23">
                  <c:v>Malta</c:v>
                </c:pt>
                <c:pt idx="24">
                  <c:v>Ireland</c:v>
                </c:pt>
                <c:pt idx="25">
                  <c:v>Peru</c:v>
                </c:pt>
                <c:pt idx="26">
                  <c:v>Austria</c:v>
                </c:pt>
                <c:pt idx="27">
                  <c:v>OECD average</c:v>
                </c:pt>
                <c:pt idx="28">
                  <c:v>CABA (Argentina)</c:v>
                </c:pt>
                <c:pt idx="29">
                  <c:v>Lithuania</c:v>
                </c:pt>
                <c:pt idx="30">
                  <c:v>Denmark</c:v>
                </c:pt>
                <c:pt idx="31">
                  <c:v>Chile</c:v>
                </c:pt>
                <c:pt idx="32">
                  <c:v>Trinidad / Tobago</c:v>
                </c:pt>
                <c:pt idx="33">
                  <c:v>Switzerland</c:v>
                </c:pt>
                <c:pt idx="34">
                  <c:v>Norway</c:v>
                </c:pt>
                <c:pt idx="35">
                  <c:v>Hungary</c:v>
                </c:pt>
                <c:pt idx="36">
                  <c:v>France</c:v>
                </c:pt>
                <c:pt idx="37">
                  <c:v>Spain</c:v>
                </c:pt>
                <c:pt idx="38">
                  <c:v>Costa Rica</c:v>
                </c:pt>
                <c:pt idx="39">
                  <c:v>Georgia</c:v>
                </c:pt>
                <c:pt idx="40">
                  <c:v>FYROM</c:v>
                </c:pt>
                <c:pt idx="41">
                  <c:v>Russia</c:v>
                </c:pt>
                <c:pt idx="42">
                  <c:v>Lebanon</c:v>
                </c:pt>
                <c:pt idx="43">
                  <c:v>Kosovo</c:v>
                </c:pt>
                <c:pt idx="44">
                  <c:v>UAE</c:v>
                </c:pt>
                <c:pt idx="45">
                  <c:v>Chinese Taipei</c:v>
                </c:pt>
                <c:pt idx="46">
                  <c:v>Montenegro</c:v>
                </c:pt>
                <c:pt idx="47">
                  <c:v>Canada</c:v>
                </c:pt>
                <c:pt idx="48">
                  <c:v>United States</c:v>
                </c:pt>
                <c:pt idx="49">
                  <c:v>Croatia</c:v>
                </c:pt>
                <c:pt idx="50">
                  <c:v>Singapore</c:v>
                </c:pt>
                <c:pt idx="51">
                  <c:v>B-S-J-G (China)</c:v>
                </c:pt>
                <c:pt idx="52">
                  <c:v>Uruguay</c:v>
                </c:pt>
                <c:pt idx="53">
                  <c:v>Romania</c:v>
                </c:pt>
                <c:pt idx="54">
                  <c:v>Mexico</c:v>
                </c:pt>
                <c:pt idx="55">
                  <c:v>Portugal</c:v>
                </c:pt>
                <c:pt idx="56">
                  <c:v>Qatar</c:v>
                </c:pt>
                <c:pt idx="57">
                  <c:v>Dominican Rep.</c:v>
                </c:pt>
                <c:pt idx="58">
                  <c:v>Albania</c:v>
                </c:pt>
                <c:pt idx="59">
                  <c:v>Bulgaria</c:v>
                </c:pt>
                <c:pt idx="60">
                  <c:v>Greece</c:v>
                </c:pt>
                <c:pt idx="61">
                  <c:v>Brazil</c:v>
                </c:pt>
                <c:pt idx="62">
                  <c:v>Colombia</c:v>
                </c:pt>
                <c:pt idx="63">
                  <c:v>Luxembourg</c:v>
                </c:pt>
                <c:pt idx="64">
                  <c:v>Algeria</c:v>
                </c:pt>
                <c:pt idx="65">
                  <c:v>Moldova</c:v>
                </c:pt>
                <c:pt idx="66">
                  <c:v>Jordan</c:v>
                </c:pt>
                <c:pt idx="67">
                  <c:v>Viet Nam</c:v>
                </c:pt>
                <c:pt idx="68">
                  <c:v>Tunisia</c:v>
                </c:pt>
                <c:pt idx="69">
                  <c:v>Turkey</c:v>
                </c:pt>
              </c:strCache>
            </c:strRef>
          </c:cat>
          <c:val>
            <c:numRef>
              <c:f>Sheet1!$D$2:$D$71</c:f>
              <c:numCache>
                <c:formatCode>General</c:formatCode>
                <c:ptCount val="70"/>
                <c:pt idx="0">
                  <c:v>0.91032077374390119</c:v>
                </c:pt>
                <c:pt idx="1">
                  <c:v>2.942051804652841</c:v>
                </c:pt>
                <c:pt idx="2">
                  <c:v>5.0307163633591383</c:v>
                </c:pt>
                <c:pt idx="3">
                  <c:v>2.619408320233525</c:v>
                </c:pt>
                <c:pt idx="4">
                  <c:v>5.8317347316703234</c:v>
                </c:pt>
                <c:pt idx="5">
                  <c:v>4.858627976505316</c:v>
                </c:pt>
                <c:pt idx="6">
                  <c:v>11.6780153619511</c:v>
                </c:pt>
                <c:pt idx="7">
                  <c:v>11.455579317371431</c:v>
                </c:pt>
                <c:pt idx="8">
                  <c:v>6.9691959439513127</c:v>
                </c:pt>
                <c:pt idx="9">
                  <c:v>2.6759227887504342</c:v>
                </c:pt>
                <c:pt idx="10">
                  <c:v>3.2815827820773742</c:v>
                </c:pt>
                <c:pt idx="11">
                  <c:v>13.419546863665991</c:v>
                </c:pt>
                <c:pt idx="12">
                  <c:v>4.9435290000793763</c:v>
                </c:pt>
                <c:pt idx="13">
                  <c:v>12.79039861234196</c:v>
                </c:pt>
                <c:pt idx="14">
                  <c:v>0.84936842071298413</c:v>
                </c:pt>
                <c:pt idx="15">
                  <c:v>19.94004929936014</c:v>
                </c:pt>
                <c:pt idx="16">
                  <c:v>11.932421052275901</c:v>
                </c:pt>
                <c:pt idx="17">
                  <c:v>19.95481172495748</c:v>
                </c:pt>
                <c:pt idx="18">
                  <c:v>18.090118592958781</c:v>
                </c:pt>
                <c:pt idx="19">
                  <c:v>14.50790213023055</c:v>
                </c:pt>
                <c:pt idx="20">
                  <c:v>3.4665623421460401</c:v>
                </c:pt>
                <c:pt idx="21">
                  <c:v>16.606860672839289</c:v>
                </c:pt>
                <c:pt idx="22">
                  <c:v>15.947361320409019</c:v>
                </c:pt>
                <c:pt idx="23">
                  <c:v>7.4556932999102443</c:v>
                </c:pt>
                <c:pt idx="24">
                  <c:v>25.90718095187502</c:v>
                </c:pt>
                <c:pt idx="25">
                  <c:v>8.733983328011611</c:v>
                </c:pt>
                <c:pt idx="26">
                  <c:v>2.8480136993358922</c:v>
                </c:pt>
                <c:pt idx="27">
                  <c:v>10.95712845216549</c:v>
                </c:pt>
                <c:pt idx="28">
                  <c:v>18.723610060581969</c:v>
                </c:pt>
                <c:pt idx="29">
                  <c:v>28.307168681339331</c:v>
                </c:pt>
                <c:pt idx="30">
                  <c:v>10.42996062364413</c:v>
                </c:pt>
                <c:pt idx="31">
                  <c:v>25.341650586204199</c:v>
                </c:pt>
                <c:pt idx="32">
                  <c:v>7.3417397410460392</c:v>
                </c:pt>
                <c:pt idx="33">
                  <c:v>9.8514452877945917</c:v>
                </c:pt>
                <c:pt idx="34">
                  <c:v>1.0914957918746759</c:v>
                </c:pt>
                <c:pt idx="35">
                  <c:v>37.44422909581035</c:v>
                </c:pt>
                <c:pt idx="36">
                  <c:v>14.747889229627379</c:v>
                </c:pt>
                <c:pt idx="37">
                  <c:v>5.222907959747543</c:v>
                </c:pt>
                <c:pt idx="38">
                  <c:v>0.77148662633022436</c:v>
                </c:pt>
                <c:pt idx="39">
                  <c:v>4.9821047905227047</c:v>
                </c:pt>
                <c:pt idx="40">
                  <c:v>8.7417743723397745</c:v>
                </c:pt>
                <c:pt idx="41">
                  <c:v>37.207761000896276</c:v>
                </c:pt>
                <c:pt idx="42">
                  <c:v>29.30528708109577</c:v>
                </c:pt>
                <c:pt idx="43">
                  <c:v>11.23997973904113</c:v>
                </c:pt>
                <c:pt idx="44">
                  <c:v>4.861586901819968</c:v>
                </c:pt>
                <c:pt idx="45">
                  <c:v>36.549739602897837</c:v>
                </c:pt>
                <c:pt idx="46">
                  <c:v>0.28708127250416449</c:v>
                </c:pt>
                <c:pt idx="47">
                  <c:v>5.4462458049588269</c:v>
                </c:pt>
                <c:pt idx="48">
                  <c:v>18.259289561478521</c:v>
                </c:pt>
                <c:pt idx="49">
                  <c:v>3.9691173698683269</c:v>
                </c:pt>
                <c:pt idx="50">
                  <c:v>44.116228480787903</c:v>
                </c:pt>
                <c:pt idx="51">
                  <c:v>41.011071167569071</c:v>
                </c:pt>
                <c:pt idx="52">
                  <c:v>7.9817103665791436</c:v>
                </c:pt>
                <c:pt idx="53">
                  <c:v>22.391933363212829</c:v>
                </c:pt>
                <c:pt idx="54">
                  <c:v>25.87655163973109</c:v>
                </c:pt>
                <c:pt idx="55">
                  <c:v>22.988072924868138</c:v>
                </c:pt>
                <c:pt idx="56">
                  <c:v>5.3119584349269431</c:v>
                </c:pt>
                <c:pt idx="57">
                  <c:v>24.940888971787341</c:v>
                </c:pt>
                <c:pt idx="58">
                  <c:v>14.355628432012139</c:v>
                </c:pt>
                <c:pt idx="59">
                  <c:v>31.1742525300536</c:v>
                </c:pt>
                <c:pt idx="60">
                  <c:v>0.66327535552794026</c:v>
                </c:pt>
                <c:pt idx="61">
                  <c:v>31.277930365184201</c:v>
                </c:pt>
                <c:pt idx="62">
                  <c:v>60.97904051773093</c:v>
                </c:pt>
                <c:pt idx="63">
                  <c:v>8.0688417904903869</c:v>
                </c:pt>
                <c:pt idx="64">
                  <c:v>43.489998402780508</c:v>
                </c:pt>
                <c:pt idx="65">
                  <c:v>26.476426034584939</c:v>
                </c:pt>
                <c:pt idx="66">
                  <c:v>18.620019041726682</c:v>
                </c:pt>
                <c:pt idx="67">
                  <c:v>26.941419615701619</c:v>
                </c:pt>
                <c:pt idx="68">
                  <c:v>8.5431723131170365</c:v>
                </c:pt>
                <c:pt idx="69">
                  <c:v>6.5298715587627321</c:v>
                </c:pt>
              </c:numCache>
            </c:numRef>
          </c:val>
        </c:ser>
        <c:ser>
          <c:idx val="3"/>
          <c:order val="3"/>
          <c:tx>
            <c:strRef>
              <c:f>Sheet1!$E$1</c:f>
              <c:strCache>
                <c:ptCount val="1"/>
                <c:pt idx="0">
                  <c:v>Local/regional education authority</c:v>
                </c:pt>
              </c:strCache>
            </c:strRef>
          </c:tx>
          <c:spPr>
            <a:solidFill>
              <a:schemeClr val="bg1">
                <a:lumMod val="50000"/>
              </a:schemeClr>
            </a:solidFill>
          </c:spPr>
          <c:invertIfNegative val="0"/>
          <c:cat>
            <c:strRef>
              <c:f>Sheet1!$A$2:$A$71</c:f>
              <c:strCache>
                <c:ptCount val="70"/>
                <c:pt idx="0">
                  <c:v>Japan</c:v>
                </c:pt>
                <c:pt idx="1">
                  <c:v>Netherlands</c:v>
                </c:pt>
                <c:pt idx="2">
                  <c:v>Hong Kong (China)</c:v>
                </c:pt>
                <c:pt idx="3">
                  <c:v>Slovak Republic</c:v>
                </c:pt>
                <c:pt idx="4">
                  <c:v>Italy</c:v>
                </c:pt>
                <c:pt idx="5">
                  <c:v>Indonesia</c:v>
                </c:pt>
                <c:pt idx="6">
                  <c:v>Czech Republic</c:v>
                </c:pt>
                <c:pt idx="7">
                  <c:v>Poland</c:v>
                </c:pt>
                <c:pt idx="8">
                  <c:v>Korea</c:v>
                </c:pt>
                <c:pt idx="9">
                  <c:v>Iceland</c:v>
                </c:pt>
                <c:pt idx="10">
                  <c:v>Sweden</c:v>
                </c:pt>
                <c:pt idx="11">
                  <c:v>United Kingdom</c:v>
                </c:pt>
                <c:pt idx="12">
                  <c:v>Australia</c:v>
                </c:pt>
                <c:pt idx="13">
                  <c:v>Israel</c:v>
                </c:pt>
                <c:pt idx="14">
                  <c:v>Finland</c:v>
                </c:pt>
                <c:pt idx="15">
                  <c:v>Macao (China)</c:v>
                </c:pt>
                <c:pt idx="16">
                  <c:v>New Zealand</c:v>
                </c:pt>
                <c:pt idx="17">
                  <c:v>Estonia</c:v>
                </c:pt>
                <c:pt idx="18">
                  <c:v>Thailand</c:v>
                </c:pt>
                <c:pt idx="19">
                  <c:v>Latvia</c:v>
                </c:pt>
                <c:pt idx="20">
                  <c:v>Slovenia</c:v>
                </c:pt>
                <c:pt idx="21">
                  <c:v>Germany</c:v>
                </c:pt>
                <c:pt idx="22">
                  <c:v>Belgium</c:v>
                </c:pt>
                <c:pt idx="23">
                  <c:v>Malta</c:v>
                </c:pt>
                <c:pt idx="24">
                  <c:v>Ireland</c:v>
                </c:pt>
                <c:pt idx="25">
                  <c:v>Peru</c:v>
                </c:pt>
                <c:pt idx="26">
                  <c:v>Austria</c:v>
                </c:pt>
                <c:pt idx="27">
                  <c:v>OECD average</c:v>
                </c:pt>
                <c:pt idx="28">
                  <c:v>CABA (Argentina)</c:v>
                </c:pt>
                <c:pt idx="29">
                  <c:v>Lithuania</c:v>
                </c:pt>
                <c:pt idx="30">
                  <c:v>Denmark</c:v>
                </c:pt>
                <c:pt idx="31">
                  <c:v>Chile</c:v>
                </c:pt>
                <c:pt idx="32">
                  <c:v>Trinidad / Tobago</c:v>
                </c:pt>
                <c:pt idx="33">
                  <c:v>Switzerland</c:v>
                </c:pt>
                <c:pt idx="34">
                  <c:v>Norway</c:v>
                </c:pt>
                <c:pt idx="35">
                  <c:v>Hungary</c:v>
                </c:pt>
                <c:pt idx="36">
                  <c:v>France</c:v>
                </c:pt>
                <c:pt idx="37">
                  <c:v>Spain</c:v>
                </c:pt>
                <c:pt idx="38">
                  <c:v>Costa Rica</c:v>
                </c:pt>
                <c:pt idx="39">
                  <c:v>Georgia</c:v>
                </c:pt>
                <c:pt idx="40">
                  <c:v>FYROM</c:v>
                </c:pt>
                <c:pt idx="41">
                  <c:v>Russia</c:v>
                </c:pt>
                <c:pt idx="42">
                  <c:v>Lebanon</c:v>
                </c:pt>
                <c:pt idx="43">
                  <c:v>Kosovo</c:v>
                </c:pt>
                <c:pt idx="44">
                  <c:v>UAE</c:v>
                </c:pt>
                <c:pt idx="45">
                  <c:v>Chinese Taipei</c:v>
                </c:pt>
                <c:pt idx="46">
                  <c:v>Montenegro</c:v>
                </c:pt>
                <c:pt idx="47">
                  <c:v>Canada</c:v>
                </c:pt>
                <c:pt idx="48">
                  <c:v>United States</c:v>
                </c:pt>
                <c:pt idx="49">
                  <c:v>Croatia</c:v>
                </c:pt>
                <c:pt idx="50">
                  <c:v>Singapore</c:v>
                </c:pt>
                <c:pt idx="51">
                  <c:v>B-S-J-G (China)</c:v>
                </c:pt>
                <c:pt idx="52">
                  <c:v>Uruguay</c:v>
                </c:pt>
                <c:pt idx="53">
                  <c:v>Romania</c:v>
                </c:pt>
                <c:pt idx="54">
                  <c:v>Mexico</c:v>
                </c:pt>
                <c:pt idx="55">
                  <c:v>Portugal</c:v>
                </c:pt>
                <c:pt idx="56">
                  <c:v>Qatar</c:v>
                </c:pt>
                <c:pt idx="57">
                  <c:v>Dominican Rep.</c:v>
                </c:pt>
                <c:pt idx="58">
                  <c:v>Albania</c:v>
                </c:pt>
                <c:pt idx="59">
                  <c:v>Bulgaria</c:v>
                </c:pt>
                <c:pt idx="60">
                  <c:v>Greece</c:v>
                </c:pt>
                <c:pt idx="61">
                  <c:v>Brazil</c:v>
                </c:pt>
                <c:pt idx="62">
                  <c:v>Colombia</c:v>
                </c:pt>
                <c:pt idx="63">
                  <c:v>Luxembourg</c:v>
                </c:pt>
                <c:pt idx="64">
                  <c:v>Algeria</c:v>
                </c:pt>
                <c:pt idx="65">
                  <c:v>Moldova</c:v>
                </c:pt>
                <c:pt idx="66">
                  <c:v>Jordan</c:v>
                </c:pt>
                <c:pt idx="67">
                  <c:v>Viet Nam</c:v>
                </c:pt>
                <c:pt idx="68">
                  <c:v>Tunisia</c:v>
                </c:pt>
                <c:pt idx="69">
                  <c:v>Turkey</c:v>
                </c:pt>
              </c:strCache>
            </c:strRef>
          </c:cat>
          <c:val>
            <c:numRef>
              <c:f>Sheet1!$E$2:$E$71</c:f>
              <c:numCache>
                <c:formatCode>General</c:formatCode>
                <c:ptCount val="70"/>
                <c:pt idx="0">
                  <c:v>0.45079744522526161</c:v>
                </c:pt>
                <c:pt idx="1">
                  <c:v>0</c:v>
                </c:pt>
                <c:pt idx="2">
                  <c:v>0</c:v>
                </c:pt>
                <c:pt idx="3">
                  <c:v>8.3990591554956098E-2</c:v>
                </c:pt>
                <c:pt idx="4">
                  <c:v>0.52420936722267997</c:v>
                </c:pt>
                <c:pt idx="5">
                  <c:v>4.6647760783242918</c:v>
                </c:pt>
                <c:pt idx="6">
                  <c:v>0.1227046735527841</c:v>
                </c:pt>
                <c:pt idx="7">
                  <c:v>0.28597767494079318</c:v>
                </c:pt>
                <c:pt idx="8">
                  <c:v>7.0954404266737381</c:v>
                </c:pt>
                <c:pt idx="9">
                  <c:v>4.1321870973511583</c:v>
                </c:pt>
                <c:pt idx="10">
                  <c:v>8.590545877339439</c:v>
                </c:pt>
                <c:pt idx="11">
                  <c:v>2.2285202043251351</c:v>
                </c:pt>
                <c:pt idx="12">
                  <c:v>12.4518267428975</c:v>
                </c:pt>
                <c:pt idx="13">
                  <c:v>0.5075416915042501</c:v>
                </c:pt>
                <c:pt idx="14">
                  <c:v>9.9552690495915321</c:v>
                </c:pt>
                <c:pt idx="15">
                  <c:v>2.5593500361536492</c:v>
                </c:pt>
                <c:pt idx="16">
                  <c:v>0</c:v>
                </c:pt>
                <c:pt idx="17">
                  <c:v>1.02718547801258</c:v>
                </c:pt>
                <c:pt idx="18">
                  <c:v>3.8482347228088032</c:v>
                </c:pt>
                <c:pt idx="19">
                  <c:v>3.0656447386496759</c:v>
                </c:pt>
                <c:pt idx="20">
                  <c:v>0</c:v>
                </c:pt>
                <c:pt idx="21">
                  <c:v>12.62456656573843</c:v>
                </c:pt>
                <c:pt idx="22">
                  <c:v>8.1988984807456049</c:v>
                </c:pt>
                <c:pt idx="23">
                  <c:v>6.0473391954176234</c:v>
                </c:pt>
                <c:pt idx="24">
                  <c:v>0.74334073889056407</c:v>
                </c:pt>
                <c:pt idx="25">
                  <c:v>7.4592041546563221</c:v>
                </c:pt>
                <c:pt idx="26">
                  <c:v>5.7554877397964104</c:v>
                </c:pt>
                <c:pt idx="27">
                  <c:v>6.7010371298622937</c:v>
                </c:pt>
                <c:pt idx="28">
                  <c:v>11.83378611911977</c:v>
                </c:pt>
                <c:pt idx="29">
                  <c:v>0.56175153905941888</c:v>
                </c:pt>
                <c:pt idx="30">
                  <c:v>3.2379769669897711</c:v>
                </c:pt>
                <c:pt idx="31">
                  <c:v>0.70312970163311117</c:v>
                </c:pt>
                <c:pt idx="32">
                  <c:v>4.6524486622831249</c:v>
                </c:pt>
                <c:pt idx="33">
                  <c:v>25.389621759773728</c:v>
                </c:pt>
                <c:pt idx="34">
                  <c:v>9.141354540371724</c:v>
                </c:pt>
                <c:pt idx="35">
                  <c:v>0.26328393842118042</c:v>
                </c:pt>
                <c:pt idx="36">
                  <c:v>9.1520738356529474</c:v>
                </c:pt>
                <c:pt idx="37">
                  <c:v>29.645613785387201</c:v>
                </c:pt>
                <c:pt idx="38">
                  <c:v>2.2878066883339301</c:v>
                </c:pt>
                <c:pt idx="39">
                  <c:v>0.20502675136102699</c:v>
                </c:pt>
                <c:pt idx="40">
                  <c:v>6.9145980419566513</c:v>
                </c:pt>
                <c:pt idx="41">
                  <c:v>3.3084142832920991</c:v>
                </c:pt>
                <c:pt idx="42">
                  <c:v>5.0893260627314563</c:v>
                </c:pt>
                <c:pt idx="43">
                  <c:v>8.8557895252743464</c:v>
                </c:pt>
                <c:pt idx="44">
                  <c:v>20.494479181855969</c:v>
                </c:pt>
                <c:pt idx="45">
                  <c:v>5.9020335720547417</c:v>
                </c:pt>
                <c:pt idx="46">
                  <c:v>0.53084798309941161</c:v>
                </c:pt>
                <c:pt idx="47">
                  <c:v>26.653551369494561</c:v>
                </c:pt>
                <c:pt idx="48">
                  <c:v>29.20243251288975</c:v>
                </c:pt>
                <c:pt idx="49">
                  <c:v>0.5056408571841875</c:v>
                </c:pt>
                <c:pt idx="50">
                  <c:v>0</c:v>
                </c:pt>
                <c:pt idx="51">
                  <c:v>12.402726289534909</c:v>
                </c:pt>
                <c:pt idx="52">
                  <c:v>8.1267353498960873</c:v>
                </c:pt>
                <c:pt idx="53">
                  <c:v>14.921121798556451</c:v>
                </c:pt>
                <c:pt idx="54">
                  <c:v>19.940051906748579</c:v>
                </c:pt>
                <c:pt idx="55">
                  <c:v>2.179395210360886</c:v>
                </c:pt>
                <c:pt idx="56">
                  <c:v>8.2189580979546388</c:v>
                </c:pt>
                <c:pt idx="57">
                  <c:v>0</c:v>
                </c:pt>
                <c:pt idx="58">
                  <c:v>2.6715575868741901</c:v>
                </c:pt>
                <c:pt idx="59">
                  <c:v>4.2084185568592529</c:v>
                </c:pt>
                <c:pt idx="60">
                  <c:v>0.15872430240899371</c:v>
                </c:pt>
                <c:pt idx="61">
                  <c:v>31.607145140634291</c:v>
                </c:pt>
                <c:pt idx="62">
                  <c:v>1.698579119520008</c:v>
                </c:pt>
                <c:pt idx="63">
                  <c:v>0</c:v>
                </c:pt>
                <c:pt idx="64">
                  <c:v>1.411005146067499</c:v>
                </c:pt>
                <c:pt idx="65">
                  <c:v>11.495340055957589</c:v>
                </c:pt>
                <c:pt idx="66">
                  <c:v>15.565581901672839</c:v>
                </c:pt>
                <c:pt idx="67">
                  <c:v>10.52243067862814</c:v>
                </c:pt>
                <c:pt idx="68">
                  <c:v>9.2292763246833971</c:v>
                </c:pt>
                <c:pt idx="69">
                  <c:v>1.0249551310353331</c:v>
                </c:pt>
              </c:numCache>
            </c:numRef>
          </c:val>
        </c:ser>
        <c:ser>
          <c:idx val="4"/>
          <c:order val="4"/>
          <c:tx>
            <c:strRef>
              <c:f>Sheet1!$F$1</c:f>
              <c:strCache>
                <c:ptCount val="1"/>
                <c:pt idx="0">
                  <c:v>National education authority</c:v>
                </c:pt>
              </c:strCache>
            </c:strRef>
          </c:tx>
          <c:spPr>
            <a:solidFill>
              <a:schemeClr val="tx1">
                <a:lumMod val="75000"/>
                <a:lumOff val="25000"/>
              </a:schemeClr>
            </a:solidFill>
          </c:spPr>
          <c:invertIfNegative val="0"/>
          <c:cat>
            <c:strRef>
              <c:f>Sheet1!$A$2:$A$71</c:f>
              <c:strCache>
                <c:ptCount val="70"/>
                <c:pt idx="0">
                  <c:v>Japan</c:v>
                </c:pt>
                <c:pt idx="1">
                  <c:v>Netherlands</c:v>
                </c:pt>
                <c:pt idx="2">
                  <c:v>Hong Kong (China)</c:v>
                </c:pt>
                <c:pt idx="3">
                  <c:v>Slovak Republic</c:v>
                </c:pt>
                <c:pt idx="4">
                  <c:v>Italy</c:v>
                </c:pt>
                <c:pt idx="5">
                  <c:v>Indonesia</c:v>
                </c:pt>
                <c:pt idx="6">
                  <c:v>Czech Republic</c:v>
                </c:pt>
                <c:pt idx="7">
                  <c:v>Poland</c:v>
                </c:pt>
                <c:pt idx="8">
                  <c:v>Korea</c:v>
                </c:pt>
                <c:pt idx="9">
                  <c:v>Iceland</c:v>
                </c:pt>
                <c:pt idx="10">
                  <c:v>Sweden</c:v>
                </c:pt>
                <c:pt idx="11">
                  <c:v>United Kingdom</c:v>
                </c:pt>
                <c:pt idx="12">
                  <c:v>Australia</c:v>
                </c:pt>
                <c:pt idx="13">
                  <c:v>Israel</c:v>
                </c:pt>
                <c:pt idx="14">
                  <c:v>Finland</c:v>
                </c:pt>
                <c:pt idx="15">
                  <c:v>Macao (China)</c:v>
                </c:pt>
                <c:pt idx="16">
                  <c:v>New Zealand</c:v>
                </c:pt>
                <c:pt idx="17">
                  <c:v>Estonia</c:v>
                </c:pt>
                <c:pt idx="18">
                  <c:v>Thailand</c:v>
                </c:pt>
                <c:pt idx="19">
                  <c:v>Latvia</c:v>
                </c:pt>
                <c:pt idx="20">
                  <c:v>Slovenia</c:v>
                </c:pt>
                <c:pt idx="21">
                  <c:v>Germany</c:v>
                </c:pt>
                <c:pt idx="22">
                  <c:v>Belgium</c:v>
                </c:pt>
                <c:pt idx="23">
                  <c:v>Malta</c:v>
                </c:pt>
                <c:pt idx="24">
                  <c:v>Ireland</c:v>
                </c:pt>
                <c:pt idx="25">
                  <c:v>Peru</c:v>
                </c:pt>
                <c:pt idx="26">
                  <c:v>Austria</c:v>
                </c:pt>
                <c:pt idx="27">
                  <c:v>OECD average</c:v>
                </c:pt>
                <c:pt idx="28">
                  <c:v>CABA (Argentina)</c:v>
                </c:pt>
                <c:pt idx="29">
                  <c:v>Lithuania</c:v>
                </c:pt>
                <c:pt idx="30">
                  <c:v>Denmark</c:v>
                </c:pt>
                <c:pt idx="31">
                  <c:v>Chile</c:v>
                </c:pt>
                <c:pt idx="32">
                  <c:v>Trinidad / Tobago</c:v>
                </c:pt>
                <c:pt idx="33">
                  <c:v>Switzerland</c:v>
                </c:pt>
                <c:pt idx="34">
                  <c:v>Norway</c:v>
                </c:pt>
                <c:pt idx="35">
                  <c:v>Hungary</c:v>
                </c:pt>
                <c:pt idx="36">
                  <c:v>France</c:v>
                </c:pt>
                <c:pt idx="37">
                  <c:v>Spain</c:v>
                </c:pt>
                <c:pt idx="38">
                  <c:v>Costa Rica</c:v>
                </c:pt>
                <c:pt idx="39">
                  <c:v>Georgia</c:v>
                </c:pt>
                <c:pt idx="40">
                  <c:v>FYROM</c:v>
                </c:pt>
                <c:pt idx="41">
                  <c:v>Russia</c:v>
                </c:pt>
                <c:pt idx="42">
                  <c:v>Lebanon</c:v>
                </c:pt>
                <c:pt idx="43">
                  <c:v>Kosovo</c:v>
                </c:pt>
                <c:pt idx="44">
                  <c:v>UAE</c:v>
                </c:pt>
                <c:pt idx="45">
                  <c:v>Chinese Taipei</c:v>
                </c:pt>
                <c:pt idx="46">
                  <c:v>Montenegro</c:v>
                </c:pt>
                <c:pt idx="47">
                  <c:v>Canada</c:v>
                </c:pt>
                <c:pt idx="48">
                  <c:v>United States</c:v>
                </c:pt>
                <c:pt idx="49">
                  <c:v>Croatia</c:v>
                </c:pt>
                <c:pt idx="50">
                  <c:v>Singapore</c:v>
                </c:pt>
                <c:pt idx="51">
                  <c:v>B-S-J-G (China)</c:v>
                </c:pt>
                <c:pt idx="52">
                  <c:v>Uruguay</c:v>
                </c:pt>
                <c:pt idx="53">
                  <c:v>Romania</c:v>
                </c:pt>
                <c:pt idx="54">
                  <c:v>Mexico</c:v>
                </c:pt>
                <c:pt idx="55">
                  <c:v>Portugal</c:v>
                </c:pt>
                <c:pt idx="56">
                  <c:v>Qatar</c:v>
                </c:pt>
                <c:pt idx="57">
                  <c:v>Dominican Rep.</c:v>
                </c:pt>
                <c:pt idx="58">
                  <c:v>Albania</c:v>
                </c:pt>
                <c:pt idx="59">
                  <c:v>Bulgaria</c:v>
                </c:pt>
                <c:pt idx="60">
                  <c:v>Greece</c:v>
                </c:pt>
                <c:pt idx="61">
                  <c:v>Brazil</c:v>
                </c:pt>
                <c:pt idx="62">
                  <c:v>Colombia</c:v>
                </c:pt>
                <c:pt idx="63">
                  <c:v>Luxembourg</c:v>
                </c:pt>
                <c:pt idx="64">
                  <c:v>Algeria</c:v>
                </c:pt>
                <c:pt idx="65">
                  <c:v>Moldova</c:v>
                </c:pt>
                <c:pt idx="66">
                  <c:v>Jordan</c:v>
                </c:pt>
                <c:pt idx="67">
                  <c:v>Viet Nam</c:v>
                </c:pt>
                <c:pt idx="68">
                  <c:v>Tunisia</c:v>
                </c:pt>
                <c:pt idx="69">
                  <c:v>Turkey</c:v>
                </c:pt>
              </c:strCache>
            </c:strRef>
          </c:cat>
          <c:val>
            <c:numRef>
              <c:f>Sheet1!$F$2:$F$71</c:f>
              <c:numCache>
                <c:formatCode>General</c:formatCode>
                <c:ptCount val="70"/>
                <c:pt idx="0">
                  <c:v>0.68684094328951073</c:v>
                </c:pt>
                <c:pt idx="1">
                  <c:v>0</c:v>
                </c:pt>
                <c:pt idx="2">
                  <c:v>0.95676305233118897</c:v>
                </c:pt>
                <c:pt idx="3">
                  <c:v>5.7122064997623534</c:v>
                </c:pt>
                <c:pt idx="4">
                  <c:v>2.8765577650716931</c:v>
                </c:pt>
                <c:pt idx="5">
                  <c:v>1.5930224977732661</c:v>
                </c:pt>
                <c:pt idx="6">
                  <c:v>1.0609407391758949</c:v>
                </c:pt>
                <c:pt idx="7">
                  <c:v>1.8115938355542009</c:v>
                </c:pt>
                <c:pt idx="8">
                  <c:v>0.97300024122765949</c:v>
                </c:pt>
                <c:pt idx="9">
                  <c:v>10.483993816572291</c:v>
                </c:pt>
                <c:pt idx="10">
                  <c:v>6.1707268750026953</c:v>
                </c:pt>
                <c:pt idx="11">
                  <c:v>2.7663406927581842</c:v>
                </c:pt>
                <c:pt idx="12">
                  <c:v>1.593256284170034</c:v>
                </c:pt>
                <c:pt idx="13">
                  <c:v>6.7414517023794147</c:v>
                </c:pt>
                <c:pt idx="14">
                  <c:v>11.2787864251362</c:v>
                </c:pt>
                <c:pt idx="15">
                  <c:v>0.3550033146093593</c:v>
                </c:pt>
                <c:pt idx="16">
                  <c:v>12.10633998371005</c:v>
                </c:pt>
                <c:pt idx="17">
                  <c:v>3.6914833004940588</c:v>
                </c:pt>
                <c:pt idx="18">
                  <c:v>4.8759665648485244</c:v>
                </c:pt>
                <c:pt idx="19">
                  <c:v>9.7671840663097402</c:v>
                </c:pt>
                <c:pt idx="20">
                  <c:v>24.228625525334071</c:v>
                </c:pt>
                <c:pt idx="21">
                  <c:v>0</c:v>
                </c:pt>
                <c:pt idx="22">
                  <c:v>5.2880842701774897</c:v>
                </c:pt>
                <c:pt idx="23">
                  <c:v>16.34173249896827</c:v>
                </c:pt>
                <c:pt idx="24">
                  <c:v>3.4480044454014518</c:v>
                </c:pt>
                <c:pt idx="25">
                  <c:v>13.9983939478286</c:v>
                </c:pt>
                <c:pt idx="26">
                  <c:v>22.546234022335341</c:v>
                </c:pt>
                <c:pt idx="27">
                  <c:v>14.46730383261953</c:v>
                </c:pt>
                <c:pt idx="28">
                  <c:v>1.7905261017118581</c:v>
                </c:pt>
                <c:pt idx="29">
                  <c:v>4.2149301834876143</c:v>
                </c:pt>
                <c:pt idx="30">
                  <c:v>20.444243920828029</c:v>
                </c:pt>
                <c:pt idx="31">
                  <c:v>8.5295860974385889</c:v>
                </c:pt>
                <c:pt idx="32">
                  <c:v>24.053386181523969</c:v>
                </c:pt>
                <c:pt idx="33">
                  <c:v>1.6134148090882729</c:v>
                </c:pt>
                <c:pt idx="34">
                  <c:v>28.550521351197592</c:v>
                </c:pt>
                <c:pt idx="35">
                  <c:v>2.519867347401346</c:v>
                </c:pt>
                <c:pt idx="36">
                  <c:v>16.591588219527502</c:v>
                </c:pt>
                <c:pt idx="37">
                  <c:v>7.6693688138480471</c:v>
                </c:pt>
                <c:pt idx="38">
                  <c:v>41.105396797000701</c:v>
                </c:pt>
                <c:pt idx="39">
                  <c:v>39.500413852622792</c:v>
                </c:pt>
                <c:pt idx="40">
                  <c:v>31.16940463076714</c:v>
                </c:pt>
                <c:pt idx="41">
                  <c:v>7.1949591799303034</c:v>
                </c:pt>
                <c:pt idx="42">
                  <c:v>13.65468648330426</c:v>
                </c:pt>
                <c:pt idx="43">
                  <c:v>29.187947938209209</c:v>
                </c:pt>
                <c:pt idx="44">
                  <c:v>25.327792447090559</c:v>
                </c:pt>
                <c:pt idx="45">
                  <c:v>8.2997695048558207</c:v>
                </c:pt>
                <c:pt idx="46">
                  <c:v>50.306602511304114</c:v>
                </c:pt>
                <c:pt idx="47">
                  <c:v>19.662231039264</c:v>
                </c:pt>
                <c:pt idx="48">
                  <c:v>4.5821964664214097</c:v>
                </c:pt>
                <c:pt idx="49">
                  <c:v>49.039809834260801</c:v>
                </c:pt>
                <c:pt idx="50">
                  <c:v>10.146398789035331</c:v>
                </c:pt>
                <c:pt idx="51">
                  <c:v>1.536089682651226</c:v>
                </c:pt>
                <c:pt idx="52">
                  <c:v>41.517959829212167</c:v>
                </c:pt>
                <c:pt idx="53">
                  <c:v>21.59474290309943</c:v>
                </c:pt>
                <c:pt idx="54">
                  <c:v>13.763580714135021</c:v>
                </c:pt>
                <c:pt idx="55">
                  <c:v>34.755052790739889</c:v>
                </c:pt>
                <c:pt idx="56">
                  <c:v>47.692408951733242</c:v>
                </c:pt>
                <c:pt idx="57">
                  <c:v>39.833274698210793</c:v>
                </c:pt>
                <c:pt idx="58">
                  <c:v>48.492659042786563</c:v>
                </c:pt>
                <c:pt idx="59">
                  <c:v>30.529659386755831</c:v>
                </c:pt>
                <c:pt idx="60">
                  <c:v>65.315842177332797</c:v>
                </c:pt>
                <c:pt idx="61">
                  <c:v>3.7032596054939839</c:v>
                </c:pt>
                <c:pt idx="62">
                  <c:v>6.0001837048138089</c:v>
                </c:pt>
                <c:pt idx="63">
                  <c:v>61.892801844231819</c:v>
                </c:pt>
                <c:pt idx="64">
                  <c:v>29.181894257414498</c:v>
                </c:pt>
                <c:pt idx="65">
                  <c:v>37.523664148635874</c:v>
                </c:pt>
                <c:pt idx="66">
                  <c:v>46.365996103657537</c:v>
                </c:pt>
                <c:pt idx="67">
                  <c:v>46.361541822924572</c:v>
                </c:pt>
                <c:pt idx="68">
                  <c:v>71.427311294261486</c:v>
                </c:pt>
                <c:pt idx="69">
                  <c:v>87.23368711636698</c:v>
                </c:pt>
              </c:numCache>
            </c:numRef>
          </c:val>
        </c:ser>
        <c:dLbls>
          <c:showLegendKey val="0"/>
          <c:showVal val="0"/>
          <c:showCatName val="0"/>
          <c:showSerName val="0"/>
          <c:showPercent val="0"/>
          <c:showBubbleSize val="0"/>
        </c:dLbls>
        <c:gapWidth val="60"/>
        <c:overlap val="100"/>
        <c:axId val="150033536"/>
        <c:axId val="150035072"/>
      </c:barChart>
      <c:catAx>
        <c:axId val="150033536"/>
        <c:scaling>
          <c:orientation val="minMax"/>
        </c:scaling>
        <c:delete val="0"/>
        <c:axPos val="b"/>
        <c:majorTickMark val="out"/>
        <c:minorTickMark val="none"/>
        <c:tickLblPos val="low"/>
        <c:txPr>
          <a:bodyPr/>
          <a:lstStyle/>
          <a:p>
            <a:pPr>
              <a:defRPr sz="600"/>
            </a:pPr>
            <a:endParaRPr lang="en-US"/>
          </a:p>
        </c:txPr>
        <c:crossAx val="150035072"/>
        <c:crosses val="autoZero"/>
        <c:auto val="1"/>
        <c:lblAlgn val="ctr"/>
        <c:lblOffset val="100"/>
        <c:noMultiLvlLbl val="0"/>
      </c:catAx>
      <c:valAx>
        <c:axId val="150035072"/>
        <c:scaling>
          <c:orientation val="minMax"/>
        </c:scaling>
        <c:delete val="0"/>
        <c:axPos val="l"/>
        <c:majorGridlines/>
        <c:numFmt formatCode="0%" sourceLinked="1"/>
        <c:majorTickMark val="out"/>
        <c:minorTickMark val="none"/>
        <c:tickLblPos val="nextTo"/>
        <c:txPr>
          <a:bodyPr/>
          <a:lstStyle/>
          <a:p>
            <a:pPr>
              <a:defRPr sz="1200"/>
            </a:pPr>
            <a:endParaRPr lang="en-US"/>
          </a:p>
        </c:txPr>
        <c:crossAx val="150033536"/>
        <c:crosses val="autoZero"/>
        <c:crossBetween val="between"/>
      </c:valAx>
    </c:plotArea>
    <c:legend>
      <c:legendPos val="t"/>
      <c:layout>
        <c:manualLayout>
          <c:xMode val="edge"/>
          <c:yMode val="edge"/>
          <c:x val="2.5308641975308639E-2"/>
          <c:y val="1.7264825230360846E-3"/>
          <c:w val="0.95864197530864204"/>
          <c:h val="7.6720461392279199E-2"/>
        </c:manualLayout>
      </c:layout>
      <c:overlay val="0"/>
      <c:txPr>
        <a:bodyPr/>
        <a:lstStyle/>
        <a:p>
          <a:pPr>
            <a:defRPr sz="1200"/>
          </a:pPr>
          <a:endParaRPr lang="en-US"/>
        </a:p>
      </c:txPr>
    </c:legend>
    <c:plotVisOnly val="1"/>
    <c:dispBlanksAs val="gap"/>
    <c:showDLblsOverMax val="0"/>
  </c:chart>
  <c:txPr>
    <a:bodyPr/>
    <a:lstStyle/>
    <a:p>
      <a:pPr>
        <a:defRPr sz="1800"/>
      </a:pPr>
      <a:endParaRPr lang="en-US"/>
    </a:p>
  </c:txPr>
  <c:externalData r:id="rId1">
    <c:autoUpdate val="0"/>
  </c:externalData>
  <c:userShapes r:id="rId2"/>
</c:chartSpace>
</file>

<file path=ppt/charts/chart24.xml><?xml version="1.0" encoding="utf-8"?>
<c:chartSpace xmlns:c="http://schemas.openxmlformats.org/drawingml/2006/chart" xmlns:a="http://schemas.openxmlformats.org/drawingml/2006/main" xmlns:r="http://schemas.openxmlformats.org/officeDocument/2006/relationships">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6.8600904053659956E-2"/>
          <c:y val="9.9575450658717826E-2"/>
          <c:w val="0.91213193836881501"/>
          <c:h val="0.71704534328390679"/>
        </c:manualLayout>
      </c:layout>
      <c:barChart>
        <c:barDir val="col"/>
        <c:grouping val="percentStacked"/>
        <c:varyColors val="0"/>
        <c:ser>
          <c:idx val="0"/>
          <c:order val="0"/>
          <c:tx>
            <c:strRef>
              <c:f>Sheet1!$B$1</c:f>
              <c:strCache>
                <c:ptCount val="1"/>
                <c:pt idx="0">
                  <c:v>Principal</c:v>
                </c:pt>
              </c:strCache>
            </c:strRef>
          </c:tx>
          <c:spPr>
            <a:solidFill>
              <a:schemeClr val="tx2"/>
            </a:solidFill>
          </c:spPr>
          <c:invertIfNegative val="0"/>
          <c:cat>
            <c:strRef>
              <c:f>Sheet1!$A$2:$A$71</c:f>
              <c:strCache>
                <c:ptCount val="70"/>
                <c:pt idx="0">
                  <c:v>Czech Republic</c:v>
                </c:pt>
                <c:pt idx="1">
                  <c:v>Japan</c:v>
                </c:pt>
                <c:pt idx="2">
                  <c:v>Slovak Republic</c:v>
                </c:pt>
                <c:pt idx="3">
                  <c:v>Netherlands</c:v>
                </c:pt>
                <c:pt idx="4">
                  <c:v>Denmark</c:v>
                </c:pt>
                <c:pt idx="5">
                  <c:v>Lithuania</c:v>
                </c:pt>
                <c:pt idx="6">
                  <c:v>Russia</c:v>
                </c:pt>
                <c:pt idx="7">
                  <c:v>Poland</c:v>
                </c:pt>
                <c:pt idx="8">
                  <c:v>Australia</c:v>
                </c:pt>
                <c:pt idx="9">
                  <c:v>Austria</c:v>
                </c:pt>
                <c:pt idx="10">
                  <c:v>Hong Kong (China)</c:v>
                </c:pt>
                <c:pt idx="11">
                  <c:v>Georgia</c:v>
                </c:pt>
                <c:pt idx="12">
                  <c:v>Costa Rica</c:v>
                </c:pt>
                <c:pt idx="13">
                  <c:v>Korea</c:v>
                </c:pt>
                <c:pt idx="14">
                  <c:v>Iceland</c:v>
                </c:pt>
                <c:pt idx="15">
                  <c:v>Germany</c:v>
                </c:pt>
                <c:pt idx="16">
                  <c:v>Greece</c:v>
                </c:pt>
                <c:pt idx="17">
                  <c:v>Luxembourg</c:v>
                </c:pt>
                <c:pt idx="18">
                  <c:v>New Zealand</c:v>
                </c:pt>
                <c:pt idx="19">
                  <c:v>Estonia</c:v>
                </c:pt>
                <c:pt idx="20">
                  <c:v>Macao (China)</c:v>
                </c:pt>
                <c:pt idx="21">
                  <c:v>Bulgaria</c:v>
                </c:pt>
                <c:pt idx="22">
                  <c:v>Indonesia</c:v>
                </c:pt>
                <c:pt idx="23">
                  <c:v>Algeria</c:v>
                </c:pt>
                <c:pt idx="24">
                  <c:v>Peru</c:v>
                </c:pt>
                <c:pt idx="25">
                  <c:v>Italy</c:v>
                </c:pt>
                <c:pt idx="26">
                  <c:v>Finland</c:v>
                </c:pt>
                <c:pt idx="27">
                  <c:v>Thailand</c:v>
                </c:pt>
                <c:pt idx="28">
                  <c:v>Hungary</c:v>
                </c:pt>
                <c:pt idx="29">
                  <c:v>Canada</c:v>
                </c:pt>
                <c:pt idx="30">
                  <c:v>OECD average</c:v>
                </c:pt>
                <c:pt idx="31">
                  <c:v>Israel</c:v>
                </c:pt>
                <c:pt idx="32">
                  <c:v>Belgium</c:v>
                </c:pt>
                <c:pt idx="33">
                  <c:v>Sweden</c:v>
                </c:pt>
                <c:pt idx="34">
                  <c:v>Lebanon</c:v>
                </c:pt>
                <c:pt idx="35">
                  <c:v>CABA (Argentina)</c:v>
                </c:pt>
                <c:pt idx="36">
                  <c:v>Albania</c:v>
                </c:pt>
                <c:pt idx="37">
                  <c:v>Chile</c:v>
                </c:pt>
                <c:pt idx="38">
                  <c:v>Dominican Rep.</c:v>
                </c:pt>
                <c:pt idx="39">
                  <c:v>Tunisia</c:v>
                </c:pt>
                <c:pt idx="40">
                  <c:v>Jordan</c:v>
                </c:pt>
                <c:pt idx="41">
                  <c:v>Latvia</c:v>
                </c:pt>
                <c:pt idx="42">
                  <c:v>UAE</c:v>
                </c:pt>
                <c:pt idx="43">
                  <c:v>Singapore</c:v>
                </c:pt>
                <c:pt idx="44">
                  <c:v>United Kingdom</c:v>
                </c:pt>
                <c:pt idx="45">
                  <c:v>Moldova</c:v>
                </c:pt>
                <c:pt idx="46">
                  <c:v>Norway</c:v>
                </c:pt>
                <c:pt idx="47">
                  <c:v>Colombia</c:v>
                </c:pt>
                <c:pt idx="48">
                  <c:v>Slovenia</c:v>
                </c:pt>
                <c:pt idx="49">
                  <c:v>Switzerland</c:v>
                </c:pt>
                <c:pt idx="50">
                  <c:v>Brazil</c:v>
                </c:pt>
                <c:pt idx="51">
                  <c:v>Ireland</c:v>
                </c:pt>
                <c:pt idx="52">
                  <c:v>Qatar</c:v>
                </c:pt>
                <c:pt idx="53">
                  <c:v>Uruguay</c:v>
                </c:pt>
                <c:pt idx="54">
                  <c:v>France</c:v>
                </c:pt>
                <c:pt idx="55">
                  <c:v>United States</c:v>
                </c:pt>
                <c:pt idx="56">
                  <c:v>FYROM</c:v>
                </c:pt>
                <c:pt idx="57">
                  <c:v>Portugal</c:v>
                </c:pt>
                <c:pt idx="58">
                  <c:v>Viet Nam</c:v>
                </c:pt>
                <c:pt idx="59">
                  <c:v>Kosovo</c:v>
                </c:pt>
                <c:pt idx="60">
                  <c:v>Mexico</c:v>
                </c:pt>
                <c:pt idx="61">
                  <c:v>Chinese Taipei</c:v>
                </c:pt>
                <c:pt idx="62">
                  <c:v>Trinidad / Tobago</c:v>
                </c:pt>
                <c:pt idx="63">
                  <c:v>Malta</c:v>
                </c:pt>
                <c:pt idx="64">
                  <c:v>Croatia</c:v>
                </c:pt>
                <c:pt idx="65">
                  <c:v>Spain</c:v>
                </c:pt>
                <c:pt idx="66">
                  <c:v>B-S-J-G (China)</c:v>
                </c:pt>
                <c:pt idx="67">
                  <c:v>Montenegro</c:v>
                </c:pt>
                <c:pt idx="68">
                  <c:v>Romania</c:v>
                </c:pt>
                <c:pt idx="69">
                  <c:v>Turkey</c:v>
                </c:pt>
              </c:strCache>
            </c:strRef>
          </c:cat>
          <c:val>
            <c:numRef>
              <c:f>Sheet1!$B$2:$B$71</c:f>
              <c:numCache>
                <c:formatCode>General</c:formatCode>
                <c:ptCount val="70"/>
                <c:pt idx="0">
                  <c:v>90.502304449904557</c:v>
                </c:pt>
                <c:pt idx="1">
                  <c:v>91.971220018632422</c:v>
                </c:pt>
                <c:pt idx="2">
                  <c:v>88.058061508184423</c:v>
                </c:pt>
                <c:pt idx="3">
                  <c:v>79.120746395027439</c:v>
                </c:pt>
                <c:pt idx="4">
                  <c:v>83.000666421790172</c:v>
                </c:pt>
                <c:pt idx="5">
                  <c:v>87.359379978258175</c:v>
                </c:pt>
                <c:pt idx="6">
                  <c:v>87.804755327968081</c:v>
                </c:pt>
                <c:pt idx="7">
                  <c:v>79.487646165490204</c:v>
                </c:pt>
                <c:pt idx="8">
                  <c:v>80.631883640715813</c:v>
                </c:pt>
                <c:pt idx="9">
                  <c:v>80.382818788745269</c:v>
                </c:pt>
                <c:pt idx="10">
                  <c:v>52.658174462178977</c:v>
                </c:pt>
                <c:pt idx="11">
                  <c:v>79.777425100244216</c:v>
                </c:pt>
                <c:pt idx="12">
                  <c:v>77.083833405803801</c:v>
                </c:pt>
                <c:pt idx="13">
                  <c:v>79.220527448307365</c:v>
                </c:pt>
                <c:pt idx="14">
                  <c:v>83.07601713281889</c:v>
                </c:pt>
                <c:pt idx="15">
                  <c:v>79.494808856611485</c:v>
                </c:pt>
                <c:pt idx="16">
                  <c:v>74.546609734800157</c:v>
                </c:pt>
                <c:pt idx="17">
                  <c:v>77.645015719953577</c:v>
                </c:pt>
                <c:pt idx="18">
                  <c:v>72.420500317704679</c:v>
                </c:pt>
                <c:pt idx="19">
                  <c:v>71.939186216303327</c:v>
                </c:pt>
                <c:pt idx="20">
                  <c:v>52.60485383870212</c:v>
                </c:pt>
                <c:pt idx="21">
                  <c:v>64.688355444572778</c:v>
                </c:pt>
                <c:pt idx="22">
                  <c:v>44.389121517982993</c:v>
                </c:pt>
                <c:pt idx="23">
                  <c:v>73.968879031675101</c:v>
                </c:pt>
                <c:pt idx="24">
                  <c:v>60.521869002743202</c:v>
                </c:pt>
                <c:pt idx="25">
                  <c:v>45.746478367115628</c:v>
                </c:pt>
                <c:pt idx="26">
                  <c:v>71.157006427582601</c:v>
                </c:pt>
                <c:pt idx="27">
                  <c:v>42.500755377600832</c:v>
                </c:pt>
                <c:pt idx="28">
                  <c:v>68.276846230685877</c:v>
                </c:pt>
                <c:pt idx="29">
                  <c:v>67.437568713561717</c:v>
                </c:pt>
                <c:pt idx="30">
                  <c:v>61.370368250466782</c:v>
                </c:pt>
                <c:pt idx="31">
                  <c:v>60.08235381154168</c:v>
                </c:pt>
                <c:pt idx="32">
                  <c:v>51.690525177193422</c:v>
                </c:pt>
                <c:pt idx="33">
                  <c:v>59.145544753951597</c:v>
                </c:pt>
                <c:pt idx="34">
                  <c:v>47.835970563557922</c:v>
                </c:pt>
                <c:pt idx="35">
                  <c:v>57.877314622120757</c:v>
                </c:pt>
                <c:pt idx="36">
                  <c:v>55.05604651221946</c:v>
                </c:pt>
                <c:pt idx="37">
                  <c:v>49.36509992386825</c:v>
                </c:pt>
                <c:pt idx="38">
                  <c:v>51.811846709804612</c:v>
                </c:pt>
                <c:pt idx="39">
                  <c:v>57.394847141683513</c:v>
                </c:pt>
                <c:pt idx="40">
                  <c:v>54.914748471655443</c:v>
                </c:pt>
                <c:pt idx="41">
                  <c:v>48.825472546203571</c:v>
                </c:pt>
                <c:pt idx="42">
                  <c:v>47.838040443797937</c:v>
                </c:pt>
                <c:pt idx="43">
                  <c:v>54.183990043391567</c:v>
                </c:pt>
                <c:pt idx="44">
                  <c:v>47.111551977089832</c:v>
                </c:pt>
                <c:pt idx="45">
                  <c:v>46.286542885812523</c:v>
                </c:pt>
                <c:pt idx="46">
                  <c:v>52.93920789145713</c:v>
                </c:pt>
                <c:pt idx="47">
                  <c:v>45.446180806896173</c:v>
                </c:pt>
                <c:pt idx="48">
                  <c:v>42.281607214952693</c:v>
                </c:pt>
                <c:pt idx="49">
                  <c:v>46.199517093230121</c:v>
                </c:pt>
                <c:pt idx="50">
                  <c:v>36.118893981167652</c:v>
                </c:pt>
                <c:pt idx="51">
                  <c:v>45.113782398785617</c:v>
                </c:pt>
                <c:pt idx="52">
                  <c:v>43.187610924305893</c:v>
                </c:pt>
                <c:pt idx="53">
                  <c:v>43.642573483323282</c:v>
                </c:pt>
                <c:pt idx="54">
                  <c:v>43.517970202127692</c:v>
                </c:pt>
                <c:pt idx="55">
                  <c:v>42.296984130590211</c:v>
                </c:pt>
                <c:pt idx="56">
                  <c:v>22.277728480047621</c:v>
                </c:pt>
                <c:pt idx="57">
                  <c:v>34.829667473537491</c:v>
                </c:pt>
                <c:pt idx="58">
                  <c:v>36.624090287359472</c:v>
                </c:pt>
                <c:pt idx="59">
                  <c:v>30.348112110574629</c:v>
                </c:pt>
                <c:pt idx="60">
                  <c:v>30.77965535443283</c:v>
                </c:pt>
                <c:pt idx="61">
                  <c:v>19.284057755264211</c:v>
                </c:pt>
                <c:pt idx="62">
                  <c:v>29.130434755963471</c:v>
                </c:pt>
                <c:pt idx="63">
                  <c:v>28.597760198000898</c:v>
                </c:pt>
                <c:pt idx="64">
                  <c:v>15.57661700506384</c:v>
                </c:pt>
                <c:pt idx="65">
                  <c:v>18.75772038920643</c:v>
                </c:pt>
                <c:pt idx="66">
                  <c:v>16.403953119609309</c:v>
                </c:pt>
                <c:pt idx="67">
                  <c:v>14.799245637469999</c:v>
                </c:pt>
                <c:pt idx="68">
                  <c:v>8.9748474243966001</c:v>
                </c:pt>
                <c:pt idx="69">
                  <c:v>10.91031587423284</c:v>
                </c:pt>
              </c:numCache>
            </c:numRef>
          </c:val>
        </c:ser>
        <c:ser>
          <c:idx val="1"/>
          <c:order val="1"/>
          <c:tx>
            <c:strRef>
              <c:f>Sheet1!$C$1</c:f>
              <c:strCache>
                <c:ptCount val="1"/>
                <c:pt idx="0">
                  <c:v>Teachers</c:v>
                </c:pt>
              </c:strCache>
            </c:strRef>
          </c:tx>
          <c:spPr>
            <a:solidFill>
              <a:schemeClr val="accent1"/>
            </a:solidFill>
          </c:spPr>
          <c:invertIfNegative val="0"/>
          <c:cat>
            <c:strRef>
              <c:f>Sheet1!$A$2:$A$71</c:f>
              <c:strCache>
                <c:ptCount val="70"/>
                <c:pt idx="0">
                  <c:v>Czech Republic</c:v>
                </c:pt>
                <c:pt idx="1">
                  <c:v>Japan</c:v>
                </c:pt>
                <c:pt idx="2">
                  <c:v>Slovak Republic</c:v>
                </c:pt>
                <c:pt idx="3">
                  <c:v>Netherlands</c:v>
                </c:pt>
                <c:pt idx="4">
                  <c:v>Denmark</c:v>
                </c:pt>
                <c:pt idx="5">
                  <c:v>Lithuania</c:v>
                </c:pt>
                <c:pt idx="6">
                  <c:v>Russia</c:v>
                </c:pt>
                <c:pt idx="7">
                  <c:v>Poland</c:v>
                </c:pt>
                <c:pt idx="8">
                  <c:v>Australia</c:v>
                </c:pt>
                <c:pt idx="9">
                  <c:v>Austria</c:v>
                </c:pt>
                <c:pt idx="10">
                  <c:v>Hong Kong (China)</c:v>
                </c:pt>
                <c:pt idx="11">
                  <c:v>Georgia</c:v>
                </c:pt>
                <c:pt idx="12">
                  <c:v>Costa Rica</c:v>
                </c:pt>
                <c:pt idx="13">
                  <c:v>Korea</c:v>
                </c:pt>
                <c:pt idx="14">
                  <c:v>Iceland</c:v>
                </c:pt>
                <c:pt idx="15">
                  <c:v>Germany</c:v>
                </c:pt>
                <c:pt idx="16">
                  <c:v>Greece</c:v>
                </c:pt>
                <c:pt idx="17">
                  <c:v>Luxembourg</c:v>
                </c:pt>
                <c:pt idx="18">
                  <c:v>New Zealand</c:v>
                </c:pt>
                <c:pt idx="19">
                  <c:v>Estonia</c:v>
                </c:pt>
                <c:pt idx="20">
                  <c:v>Macao (China)</c:v>
                </c:pt>
                <c:pt idx="21">
                  <c:v>Bulgaria</c:v>
                </c:pt>
                <c:pt idx="22">
                  <c:v>Indonesia</c:v>
                </c:pt>
                <c:pt idx="23">
                  <c:v>Algeria</c:v>
                </c:pt>
                <c:pt idx="24">
                  <c:v>Peru</c:v>
                </c:pt>
                <c:pt idx="25">
                  <c:v>Italy</c:v>
                </c:pt>
                <c:pt idx="26">
                  <c:v>Finland</c:v>
                </c:pt>
                <c:pt idx="27">
                  <c:v>Thailand</c:v>
                </c:pt>
                <c:pt idx="28">
                  <c:v>Hungary</c:v>
                </c:pt>
                <c:pt idx="29">
                  <c:v>Canada</c:v>
                </c:pt>
                <c:pt idx="30">
                  <c:v>OECD average</c:v>
                </c:pt>
                <c:pt idx="31">
                  <c:v>Israel</c:v>
                </c:pt>
                <c:pt idx="32">
                  <c:v>Belgium</c:v>
                </c:pt>
                <c:pt idx="33">
                  <c:v>Sweden</c:v>
                </c:pt>
                <c:pt idx="34">
                  <c:v>Lebanon</c:v>
                </c:pt>
                <c:pt idx="35">
                  <c:v>CABA (Argentina)</c:v>
                </c:pt>
                <c:pt idx="36">
                  <c:v>Albania</c:v>
                </c:pt>
                <c:pt idx="37">
                  <c:v>Chile</c:v>
                </c:pt>
                <c:pt idx="38">
                  <c:v>Dominican Rep.</c:v>
                </c:pt>
                <c:pt idx="39">
                  <c:v>Tunisia</c:v>
                </c:pt>
                <c:pt idx="40">
                  <c:v>Jordan</c:v>
                </c:pt>
                <c:pt idx="41">
                  <c:v>Latvia</c:v>
                </c:pt>
                <c:pt idx="42">
                  <c:v>UAE</c:v>
                </c:pt>
                <c:pt idx="43">
                  <c:v>Singapore</c:v>
                </c:pt>
                <c:pt idx="44">
                  <c:v>United Kingdom</c:v>
                </c:pt>
                <c:pt idx="45">
                  <c:v>Moldova</c:v>
                </c:pt>
                <c:pt idx="46">
                  <c:v>Norway</c:v>
                </c:pt>
                <c:pt idx="47">
                  <c:v>Colombia</c:v>
                </c:pt>
                <c:pt idx="48">
                  <c:v>Slovenia</c:v>
                </c:pt>
                <c:pt idx="49">
                  <c:v>Switzerland</c:v>
                </c:pt>
                <c:pt idx="50">
                  <c:v>Brazil</c:v>
                </c:pt>
                <c:pt idx="51">
                  <c:v>Ireland</c:v>
                </c:pt>
                <c:pt idx="52">
                  <c:v>Qatar</c:v>
                </c:pt>
                <c:pt idx="53">
                  <c:v>Uruguay</c:v>
                </c:pt>
                <c:pt idx="54">
                  <c:v>France</c:v>
                </c:pt>
                <c:pt idx="55">
                  <c:v>United States</c:v>
                </c:pt>
                <c:pt idx="56">
                  <c:v>FYROM</c:v>
                </c:pt>
                <c:pt idx="57">
                  <c:v>Portugal</c:v>
                </c:pt>
                <c:pt idx="58">
                  <c:v>Viet Nam</c:v>
                </c:pt>
                <c:pt idx="59">
                  <c:v>Kosovo</c:v>
                </c:pt>
                <c:pt idx="60">
                  <c:v>Mexico</c:v>
                </c:pt>
                <c:pt idx="61">
                  <c:v>Chinese Taipei</c:v>
                </c:pt>
                <c:pt idx="62">
                  <c:v>Trinidad / Tobago</c:v>
                </c:pt>
                <c:pt idx="63">
                  <c:v>Malta</c:v>
                </c:pt>
                <c:pt idx="64">
                  <c:v>Croatia</c:v>
                </c:pt>
                <c:pt idx="65">
                  <c:v>Spain</c:v>
                </c:pt>
                <c:pt idx="66">
                  <c:v>B-S-J-G (China)</c:v>
                </c:pt>
                <c:pt idx="67">
                  <c:v>Montenegro</c:v>
                </c:pt>
                <c:pt idx="68">
                  <c:v>Romania</c:v>
                </c:pt>
                <c:pt idx="69">
                  <c:v>Turkey</c:v>
                </c:pt>
              </c:strCache>
            </c:strRef>
          </c:cat>
          <c:val>
            <c:numRef>
              <c:f>Sheet1!$C$2:$C$71</c:f>
              <c:numCache>
                <c:formatCode>General</c:formatCode>
                <c:ptCount val="70"/>
                <c:pt idx="0">
                  <c:v>6.3058557049841353</c:v>
                </c:pt>
                <c:pt idx="1">
                  <c:v>4.6548309587835863</c:v>
                </c:pt>
                <c:pt idx="2">
                  <c:v>5.2446059453362031</c:v>
                </c:pt>
                <c:pt idx="3">
                  <c:v>12.5185785718232</c:v>
                </c:pt>
                <c:pt idx="4">
                  <c:v>7.0590106865331492</c:v>
                </c:pt>
                <c:pt idx="5">
                  <c:v>2.5340749953088428</c:v>
                </c:pt>
                <c:pt idx="6">
                  <c:v>1.903027393653328</c:v>
                </c:pt>
                <c:pt idx="7">
                  <c:v>10.015694803963241</c:v>
                </c:pt>
                <c:pt idx="8">
                  <c:v>7.2562557395043994</c:v>
                </c:pt>
                <c:pt idx="9">
                  <c:v>7.4898971853022562</c:v>
                </c:pt>
                <c:pt idx="10">
                  <c:v>34.542570186396183</c:v>
                </c:pt>
                <c:pt idx="11">
                  <c:v>7.307768514577381</c:v>
                </c:pt>
                <c:pt idx="12">
                  <c:v>9.5304395157759014</c:v>
                </c:pt>
                <c:pt idx="13">
                  <c:v>5.9201024746536159</c:v>
                </c:pt>
                <c:pt idx="14">
                  <c:v>1.962863395279945</c:v>
                </c:pt>
                <c:pt idx="15">
                  <c:v>4.1439429644067634</c:v>
                </c:pt>
                <c:pt idx="16">
                  <c:v>8.5803736965335489</c:v>
                </c:pt>
                <c:pt idx="17">
                  <c:v>4.9695335873135642</c:v>
                </c:pt>
                <c:pt idx="18">
                  <c:v>9.2267815207654689</c:v>
                </c:pt>
                <c:pt idx="19">
                  <c:v>8.8542789756129849</c:v>
                </c:pt>
                <c:pt idx="20">
                  <c:v>27.425501691305762</c:v>
                </c:pt>
                <c:pt idx="21">
                  <c:v>14.18282697387321</c:v>
                </c:pt>
                <c:pt idx="22">
                  <c:v>32.810143109252373</c:v>
                </c:pt>
                <c:pt idx="23">
                  <c:v>3.0433996169811071</c:v>
                </c:pt>
                <c:pt idx="24">
                  <c:v>15.89377419602123</c:v>
                </c:pt>
                <c:pt idx="25">
                  <c:v>27.6204966617065</c:v>
                </c:pt>
                <c:pt idx="26">
                  <c:v>0.82846491108734688</c:v>
                </c:pt>
                <c:pt idx="27">
                  <c:v>28.805201612208378</c:v>
                </c:pt>
                <c:pt idx="28">
                  <c:v>1.7699402583569479</c:v>
                </c:pt>
                <c:pt idx="29">
                  <c:v>0.93637294287834927</c:v>
                </c:pt>
                <c:pt idx="30">
                  <c:v>6.1005170167351626</c:v>
                </c:pt>
                <c:pt idx="31">
                  <c:v>7.3594631654027998</c:v>
                </c:pt>
                <c:pt idx="32">
                  <c:v>12.75399454570494</c:v>
                </c:pt>
                <c:pt idx="33">
                  <c:v>4.824031214978401</c:v>
                </c:pt>
                <c:pt idx="34">
                  <c:v>15.425346029067439</c:v>
                </c:pt>
                <c:pt idx="35">
                  <c:v>5.093098693954965</c:v>
                </c:pt>
                <c:pt idx="36">
                  <c:v>6.6437982911145204</c:v>
                </c:pt>
                <c:pt idx="37">
                  <c:v>10.36373302323979</c:v>
                </c:pt>
                <c:pt idx="38">
                  <c:v>7.025038577781193</c:v>
                </c:pt>
                <c:pt idx="39">
                  <c:v>0.33796773225070809</c:v>
                </c:pt>
                <c:pt idx="40">
                  <c:v>2.4574275990831889</c:v>
                </c:pt>
                <c:pt idx="41">
                  <c:v>8.0284005850522853</c:v>
                </c:pt>
                <c:pt idx="42">
                  <c:v>8.7280267626421502</c:v>
                </c:pt>
                <c:pt idx="43">
                  <c:v>1.0857851893326951</c:v>
                </c:pt>
                <c:pt idx="44">
                  <c:v>7.3430517624836904</c:v>
                </c:pt>
                <c:pt idx="45">
                  <c:v>7.962278697842053</c:v>
                </c:pt>
                <c:pt idx="46">
                  <c:v>0.56045272068511032</c:v>
                </c:pt>
                <c:pt idx="47">
                  <c:v>5.5723020767473983</c:v>
                </c:pt>
                <c:pt idx="48">
                  <c:v>8.3074573343149289</c:v>
                </c:pt>
                <c:pt idx="49">
                  <c:v>4.2254033853977928</c:v>
                </c:pt>
                <c:pt idx="50">
                  <c:v>11.528702299601161</c:v>
                </c:pt>
                <c:pt idx="51">
                  <c:v>2.3211101423258209</c:v>
                </c:pt>
                <c:pt idx="52">
                  <c:v>2.9632343368089611</c:v>
                </c:pt>
                <c:pt idx="53">
                  <c:v>1.841716456449463</c:v>
                </c:pt>
                <c:pt idx="54">
                  <c:v>1.122995744612189</c:v>
                </c:pt>
                <c:pt idx="55">
                  <c:v>2.2430028166913969</c:v>
                </c:pt>
                <c:pt idx="56">
                  <c:v>20.871800979646238</c:v>
                </c:pt>
                <c:pt idx="57">
                  <c:v>2.5075184163750381</c:v>
                </c:pt>
                <c:pt idx="58">
                  <c:v>0</c:v>
                </c:pt>
                <c:pt idx="59">
                  <c:v>5.7091135366976014</c:v>
                </c:pt>
                <c:pt idx="60">
                  <c:v>5.1020439400585289</c:v>
                </c:pt>
                <c:pt idx="61">
                  <c:v>12.647608871885531</c:v>
                </c:pt>
                <c:pt idx="62">
                  <c:v>1.4013418408835701</c:v>
                </c:pt>
                <c:pt idx="63">
                  <c:v>0.47263869315753038</c:v>
                </c:pt>
                <c:pt idx="64">
                  <c:v>7.1426905615295064</c:v>
                </c:pt>
                <c:pt idx="65">
                  <c:v>0.46948557248261769</c:v>
                </c:pt>
                <c:pt idx="66">
                  <c:v>2.484632860443809</c:v>
                </c:pt>
                <c:pt idx="67">
                  <c:v>1.104465826534502</c:v>
                </c:pt>
                <c:pt idx="68">
                  <c:v>6.5687879991404774</c:v>
                </c:pt>
                <c:pt idx="69">
                  <c:v>0.62807023110018467</c:v>
                </c:pt>
              </c:numCache>
            </c:numRef>
          </c:val>
        </c:ser>
        <c:ser>
          <c:idx val="2"/>
          <c:order val="2"/>
          <c:tx>
            <c:strRef>
              <c:f>Sheet1!$D$1</c:f>
              <c:strCache>
                <c:ptCount val="1"/>
                <c:pt idx="0">
                  <c:v>School governing board</c:v>
                </c:pt>
              </c:strCache>
            </c:strRef>
          </c:tx>
          <c:spPr>
            <a:solidFill>
              <a:srgbClr val="E4B921"/>
            </a:solidFill>
          </c:spPr>
          <c:invertIfNegative val="0"/>
          <c:cat>
            <c:strRef>
              <c:f>Sheet1!$A$2:$A$71</c:f>
              <c:strCache>
                <c:ptCount val="70"/>
                <c:pt idx="0">
                  <c:v>Czech Republic</c:v>
                </c:pt>
                <c:pt idx="1">
                  <c:v>Japan</c:v>
                </c:pt>
                <c:pt idx="2">
                  <c:v>Slovak Republic</c:v>
                </c:pt>
                <c:pt idx="3">
                  <c:v>Netherlands</c:v>
                </c:pt>
                <c:pt idx="4">
                  <c:v>Denmark</c:v>
                </c:pt>
                <c:pt idx="5">
                  <c:v>Lithuania</c:v>
                </c:pt>
                <c:pt idx="6">
                  <c:v>Russia</c:v>
                </c:pt>
                <c:pt idx="7">
                  <c:v>Poland</c:v>
                </c:pt>
                <c:pt idx="8">
                  <c:v>Australia</c:v>
                </c:pt>
                <c:pt idx="9">
                  <c:v>Austria</c:v>
                </c:pt>
                <c:pt idx="10">
                  <c:v>Hong Kong (China)</c:v>
                </c:pt>
                <c:pt idx="11">
                  <c:v>Georgia</c:v>
                </c:pt>
                <c:pt idx="12">
                  <c:v>Costa Rica</c:v>
                </c:pt>
                <c:pt idx="13">
                  <c:v>Korea</c:v>
                </c:pt>
                <c:pt idx="14">
                  <c:v>Iceland</c:v>
                </c:pt>
                <c:pt idx="15">
                  <c:v>Germany</c:v>
                </c:pt>
                <c:pt idx="16">
                  <c:v>Greece</c:v>
                </c:pt>
                <c:pt idx="17">
                  <c:v>Luxembourg</c:v>
                </c:pt>
                <c:pt idx="18">
                  <c:v>New Zealand</c:v>
                </c:pt>
                <c:pt idx="19">
                  <c:v>Estonia</c:v>
                </c:pt>
                <c:pt idx="20">
                  <c:v>Macao (China)</c:v>
                </c:pt>
                <c:pt idx="21">
                  <c:v>Bulgaria</c:v>
                </c:pt>
                <c:pt idx="22">
                  <c:v>Indonesia</c:v>
                </c:pt>
                <c:pt idx="23">
                  <c:v>Algeria</c:v>
                </c:pt>
                <c:pt idx="24">
                  <c:v>Peru</c:v>
                </c:pt>
                <c:pt idx="25">
                  <c:v>Italy</c:v>
                </c:pt>
                <c:pt idx="26">
                  <c:v>Finland</c:v>
                </c:pt>
                <c:pt idx="27">
                  <c:v>Thailand</c:v>
                </c:pt>
                <c:pt idx="28">
                  <c:v>Hungary</c:v>
                </c:pt>
                <c:pt idx="29">
                  <c:v>Canada</c:v>
                </c:pt>
                <c:pt idx="30">
                  <c:v>OECD average</c:v>
                </c:pt>
                <c:pt idx="31">
                  <c:v>Israel</c:v>
                </c:pt>
                <c:pt idx="32">
                  <c:v>Belgium</c:v>
                </c:pt>
                <c:pt idx="33">
                  <c:v>Sweden</c:v>
                </c:pt>
                <c:pt idx="34">
                  <c:v>Lebanon</c:v>
                </c:pt>
                <c:pt idx="35">
                  <c:v>CABA (Argentina)</c:v>
                </c:pt>
                <c:pt idx="36">
                  <c:v>Albania</c:v>
                </c:pt>
                <c:pt idx="37">
                  <c:v>Chile</c:v>
                </c:pt>
                <c:pt idx="38">
                  <c:v>Dominican Rep.</c:v>
                </c:pt>
                <c:pt idx="39">
                  <c:v>Tunisia</c:v>
                </c:pt>
                <c:pt idx="40">
                  <c:v>Jordan</c:v>
                </c:pt>
                <c:pt idx="41">
                  <c:v>Latvia</c:v>
                </c:pt>
                <c:pt idx="42">
                  <c:v>UAE</c:v>
                </c:pt>
                <c:pt idx="43">
                  <c:v>Singapore</c:v>
                </c:pt>
                <c:pt idx="44">
                  <c:v>United Kingdom</c:v>
                </c:pt>
                <c:pt idx="45">
                  <c:v>Moldova</c:v>
                </c:pt>
                <c:pt idx="46">
                  <c:v>Norway</c:v>
                </c:pt>
                <c:pt idx="47">
                  <c:v>Colombia</c:v>
                </c:pt>
                <c:pt idx="48">
                  <c:v>Slovenia</c:v>
                </c:pt>
                <c:pt idx="49">
                  <c:v>Switzerland</c:v>
                </c:pt>
                <c:pt idx="50">
                  <c:v>Brazil</c:v>
                </c:pt>
                <c:pt idx="51">
                  <c:v>Ireland</c:v>
                </c:pt>
                <c:pt idx="52">
                  <c:v>Qatar</c:v>
                </c:pt>
                <c:pt idx="53">
                  <c:v>Uruguay</c:v>
                </c:pt>
                <c:pt idx="54">
                  <c:v>France</c:v>
                </c:pt>
                <c:pt idx="55">
                  <c:v>United States</c:v>
                </c:pt>
                <c:pt idx="56">
                  <c:v>FYROM</c:v>
                </c:pt>
                <c:pt idx="57">
                  <c:v>Portugal</c:v>
                </c:pt>
                <c:pt idx="58">
                  <c:v>Viet Nam</c:v>
                </c:pt>
                <c:pt idx="59">
                  <c:v>Kosovo</c:v>
                </c:pt>
                <c:pt idx="60">
                  <c:v>Mexico</c:v>
                </c:pt>
                <c:pt idx="61">
                  <c:v>Chinese Taipei</c:v>
                </c:pt>
                <c:pt idx="62">
                  <c:v>Trinidad / Tobago</c:v>
                </c:pt>
                <c:pt idx="63">
                  <c:v>Malta</c:v>
                </c:pt>
                <c:pt idx="64">
                  <c:v>Croatia</c:v>
                </c:pt>
                <c:pt idx="65">
                  <c:v>Spain</c:v>
                </c:pt>
                <c:pt idx="66">
                  <c:v>B-S-J-G (China)</c:v>
                </c:pt>
                <c:pt idx="67">
                  <c:v>Montenegro</c:v>
                </c:pt>
                <c:pt idx="68">
                  <c:v>Romania</c:v>
                </c:pt>
                <c:pt idx="69">
                  <c:v>Turkey</c:v>
                </c:pt>
              </c:strCache>
            </c:strRef>
          </c:cat>
          <c:val>
            <c:numRef>
              <c:f>Sheet1!$D$2:$D$71</c:f>
              <c:numCache>
                <c:formatCode>General</c:formatCode>
                <c:ptCount val="70"/>
                <c:pt idx="0">
                  <c:v>0.1239282717813424</c:v>
                </c:pt>
                <c:pt idx="1">
                  <c:v>1.707372038318856</c:v>
                </c:pt>
                <c:pt idx="2">
                  <c:v>2.2965705647171859</c:v>
                </c:pt>
                <c:pt idx="3">
                  <c:v>6.1204878781768164</c:v>
                </c:pt>
                <c:pt idx="4">
                  <c:v>1.5888252562608101</c:v>
                </c:pt>
                <c:pt idx="5">
                  <c:v>2.261087826300308</c:v>
                </c:pt>
                <c:pt idx="6">
                  <c:v>4.0906538128943453</c:v>
                </c:pt>
                <c:pt idx="7">
                  <c:v>1.708724631429293</c:v>
                </c:pt>
                <c:pt idx="8">
                  <c:v>1.280964403778702</c:v>
                </c:pt>
                <c:pt idx="9">
                  <c:v>0.35723681710115762</c:v>
                </c:pt>
                <c:pt idx="10">
                  <c:v>6.1601985932104073</c:v>
                </c:pt>
                <c:pt idx="11">
                  <c:v>1.5534764387679729</c:v>
                </c:pt>
                <c:pt idx="12">
                  <c:v>2.9098986051209308</c:v>
                </c:pt>
                <c:pt idx="13">
                  <c:v>2.24274483429391</c:v>
                </c:pt>
                <c:pt idx="14">
                  <c:v>0.60088721574292381</c:v>
                </c:pt>
                <c:pt idx="15">
                  <c:v>0.98264861384995161</c:v>
                </c:pt>
                <c:pt idx="16">
                  <c:v>1.5317409944738001</c:v>
                </c:pt>
                <c:pt idx="17">
                  <c:v>1.8348118548517931</c:v>
                </c:pt>
                <c:pt idx="18">
                  <c:v>7.2971483582830814</c:v>
                </c:pt>
                <c:pt idx="19">
                  <c:v>2.8903803665366739</c:v>
                </c:pt>
                <c:pt idx="20">
                  <c:v>15.876540288944931</c:v>
                </c:pt>
                <c:pt idx="21">
                  <c:v>9.1881555154331203</c:v>
                </c:pt>
                <c:pt idx="22">
                  <c:v>11.93472236240309</c:v>
                </c:pt>
                <c:pt idx="23">
                  <c:v>10.98158429418465</c:v>
                </c:pt>
                <c:pt idx="24">
                  <c:v>16.699181098921951</c:v>
                </c:pt>
                <c:pt idx="25">
                  <c:v>24.385612898342298</c:v>
                </c:pt>
                <c:pt idx="26">
                  <c:v>0.94283265053189713</c:v>
                </c:pt>
                <c:pt idx="27">
                  <c:v>23.389242554027149</c:v>
                </c:pt>
                <c:pt idx="28">
                  <c:v>22.48092261587837</c:v>
                </c:pt>
                <c:pt idx="29">
                  <c:v>2.8215695232840048</c:v>
                </c:pt>
                <c:pt idx="30">
                  <c:v>11.194368363879651</c:v>
                </c:pt>
                <c:pt idx="31">
                  <c:v>5.0232518879779526</c:v>
                </c:pt>
                <c:pt idx="32">
                  <c:v>20.268621541095548</c:v>
                </c:pt>
                <c:pt idx="33">
                  <c:v>3.3729084927260629</c:v>
                </c:pt>
                <c:pt idx="34">
                  <c:v>25.555921480676279</c:v>
                </c:pt>
                <c:pt idx="35">
                  <c:v>13.02120845463854</c:v>
                </c:pt>
                <c:pt idx="36">
                  <c:v>13.18962721327299</c:v>
                </c:pt>
                <c:pt idx="37">
                  <c:v>25.07223082255388</c:v>
                </c:pt>
                <c:pt idx="38">
                  <c:v>34.707630010088167</c:v>
                </c:pt>
                <c:pt idx="39">
                  <c:v>13.584017348650301</c:v>
                </c:pt>
                <c:pt idx="40">
                  <c:v>29.234707960947151</c:v>
                </c:pt>
                <c:pt idx="41">
                  <c:v>13.96900215315363</c:v>
                </c:pt>
                <c:pt idx="42">
                  <c:v>7.5234228135187013</c:v>
                </c:pt>
                <c:pt idx="43">
                  <c:v>17.519335769711731</c:v>
                </c:pt>
                <c:pt idx="44">
                  <c:v>16.38825120322775</c:v>
                </c:pt>
                <c:pt idx="45">
                  <c:v>28.874807065488579</c:v>
                </c:pt>
                <c:pt idx="46">
                  <c:v>1.287266634160591</c:v>
                </c:pt>
                <c:pt idx="47">
                  <c:v>37.94646958609637</c:v>
                </c:pt>
                <c:pt idx="48">
                  <c:v>5.1521964347452576</c:v>
                </c:pt>
                <c:pt idx="49">
                  <c:v>22.700637624335268</c:v>
                </c:pt>
                <c:pt idx="50">
                  <c:v>27.335402149979078</c:v>
                </c:pt>
                <c:pt idx="51">
                  <c:v>49.037883101612337</c:v>
                </c:pt>
                <c:pt idx="52">
                  <c:v>8.9520860334206596</c:v>
                </c:pt>
                <c:pt idx="53">
                  <c:v>12.623013044140651</c:v>
                </c:pt>
                <c:pt idx="54">
                  <c:v>0</c:v>
                </c:pt>
                <c:pt idx="55">
                  <c:v>19.79394403412865</c:v>
                </c:pt>
                <c:pt idx="56">
                  <c:v>14.44257482961056</c:v>
                </c:pt>
                <c:pt idx="57">
                  <c:v>39.559297745490269</c:v>
                </c:pt>
                <c:pt idx="58">
                  <c:v>7.0935775372564507</c:v>
                </c:pt>
                <c:pt idx="59">
                  <c:v>24.815259942357059</c:v>
                </c:pt>
                <c:pt idx="60">
                  <c:v>22.862454700878502</c:v>
                </c:pt>
                <c:pt idx="61">
                  <c:v>8.7918427299365725</c:v>
                </c:pt>
                <c:pt idx="62">
                  <c:v>9.3416231102541705</c:v>
                </c:pt>
                <c:pt idx="63">
                  <c:v>6.5391274002967821</c:v>
                </c:pt>
                <c:pt idx="64">
                  <c:v>10.00372873242128</c:v>
                </c:pt>
                <c:pt idx="65">
                  <c:v>17.391020200934239</c:v>
                </c:pt>
                <c:pt idx="66">
                  <c:v>20.378789332819981</c:v>
                </c:pt>
                <c:pt idx="67">
                  <c:v>7.2404966333389797</c:v>
                </c:pt>
                <c:pt idx="68">
                  <c:v>16.80164302224345</c:v>
                </c:pt>
                <c:pt idx="69">
                  <c:v>46.728516371135072</c:v>
                </c:pt>
              </c:numCache>
            </c:numRef>
          </c:val>
        </c:ser>
        <c:ser>
          <c:idx val="3"/>
          <c:order val="3"/>
          <c:tx>
            <c:strRef>
              <c:f>Sheet1!$E$1</c:f>
              <c:strCache>
                <c:ptCount val="1"/>
                <c:pt idx="0">
                  <c:v>Local/regional education authority</c:v>
                </c:pt>
              </c:strCache>
            </c:strRef>
          </c:tx>
          <c:spPr>
            <a:solidFill>
              <a:schemeClr val="bg1">
                <a:lumMod val="50000"/>
              </a:schemeClr>
            </a:solidFill>
          </c:spPr>
          <c:invertIfNegative val="0"/>
          <c:cat>
            <c:strRef>
              <c:f>Sheet1!$A$2:$A$71</c:f>
              <c:strCache>
                <c:ptCount val="70"/>
                <c:pt idx="0">
                  <c:v>Czech Republic</c:v>
                </c:pt>
                <c:pt idx="1">
                  <c:v>Japan</c:v>
                </c:pt>
                <c:pt idx="2">
                  <c:v>Slovak Republic</c:v>
                </c:pt>
                <c:pt idx="3">
                  <c:v>Netherlands</c:v>
                </c:pt>
                <c:pt idx="4">
                  <c:v>Denmark</c:v>
                </c:pt>
                <c:pt idx="5">
                  <c:v>Lithuania</c:v>
                </c:pt>
                <c:pt idx="6">
                  <c:v>Russia</c:v>
                </c:pt>
                <c:pt idx="7">
                  <c:v>Poland</c:v>
                </c:pt>
                <c:pt idx="8">
                  <c:v>Australia</c:v>
                </c:pt>
                <c:pt idx="9">
                  <c:v>Austria</c:v>
                </c:pt>
                <c:pt idx="10">
                  <c:v>Hong Kong (China)</c:v>
                </c:pt>
                <c:pt idx="11">
                  <c:v>Georgia</c:v>
                </c:pt>
                <c:pt idx="12">
                  <c:v>Costa Rica</c:v>
                </c:pt>
                <c:pt idx="13">
                  <c:v>Korea</c:v>
                </c:pt>
                <c:pt idx="14">
                  <c:v>Iceland</c:v>
                </c:pt>
                <c:pt idx="15">
                  <c:v>Germany</c:v>
                </c:pt>
                <c:pt idx="16">
                  <c:v>Greece</c:v>
                </c:pt>
                <c:pt idx="17">
                  <c:v>Luxembourg</c:v>
                </c:pt>
                <c:pt idx="18">
                  <c:v>New Zealand</c:v>
                </c:pt>
                <c:pt idx="19">
                  <c:v>Estonia</c:v>
                </c:pt>
                <c:pt idx="20">
                  <c:v>Macao (China)</c:v>
                </c:pt>
                <c:pt idx="21">
                  <c:v>Bulgaria</c:v>
                </c:pt>
                <c:pt idx="22">
                  <c:v>Indonesia</c:v>
                </c:pt>
                <c:pt idx="23">
                  <c:v>Algeria</c:v>
                </c:pt>
                <c:pt idx="24">
                  <c:v>Peru</c:v>
                </c:pt>
                <c:pt idx="25">
                  <c:v>Italy</c:v>
                </c:pt>
                <c:pt idx="26">
                  <c:v>Finland</c:v>
                </c:pt>
                <c:pt idx="27">
                  <c:v>Thailand</c:v>
                </c:pt>
                <c:pt idx="28">
                  <c:v>Hungary</c:v>
                </c:pt>
                <c:pt idx="29">
                  <c:v>Canada</c:v>
                </c:pt>
                <c:pt idx="30">
                  <c:v>OECD average</c:v>
                </c:pt>
                <c:pt idx="31">
                  <c:v>Israel</c:v>
                </c:pt>
                <c:pt idx="32">
                  <c:v>Belgium</c:v>
                </c:pt>
                <c:pt idx="33">
                  <c:v>Sweden</c:v>
                </c:pt>
                <c:pt idx="34">
                  <c:v>Lebanon</c:v>
                </c:pt>
                <c:pt idx="35">
                  <c:v>CABA (Argentina)</c:v>
                </c:pt>
                <c:pt idx="36">
                  <c:v>Albania</c:v>
                </c:pt>
                <c:pt idx="37">
                  <c:v>Chile</c:v>
                </c:pt>
                <c:pt idx="38">
                  <c:v>Dominican Rep.</c:v>
                </c:pt>
                <c:pt idx="39">
                  <c:v>Tunisia</c:v>
                </c:pt>
                <c:pt idx="40">
                  <c:v>Jordan</c:v>
                </c:pt>
                <c:pt idx="41">
                  <c:v>Latvia</c:v>
                </c:pt>
                <c:pt idx="42">
                  <c:v>UAE</c:v>
                </c:pt>
                <c:pt idx="43">
                  <c:v>Singapore</c:v>
                </c:pt>
                <c:pt idx="44">
                  <c:v>United Kingdom</c:v>
                </c:pt>
                <c:pt idx="45">
                  <c:v>Moldova</c:v>
                </c:pt>
                <c:pt idx="46">
                  <c:v>Norway</c:v>
                </c:pt>
                <c:pt idx="47">
                  <c:v>Colombia</c:v>
                </c:pt>
                <c:pt idx="48">
                  <c:v>Slovenia</c:v>
                </c:pt>
                <c:pt idx="49">
                  <c:v>Switzerland</c:v>
                </c:pt>
                <c:pt idx="50">
                  <c:v>Brazil</c:v>
                </c:pt>
                <c:pt idx="51">
                  <c:v>Ireland</c:v>
                </c:pt>
                <c:pt idx="52">
                  <c:v>Qatar</c:v>
                </c:pt>
                <c:pt idx="53">
                  <c:v>Uruguay</c:v>
                </c:pt>
                <c:pt idx="54">
                  <c:v>France</c:v>
                </c:pt>
                <c:pt idx="55">
                  <c:v>United States</c:v>
                </c:pt>
                <c:pt idx="56">
                  <c:v>FYROM</c:v>
                </c:pt>
                <c:pt idx="57">
                  <c:v>Portugal</c:v>
                </c:pt>
                <c:pt idx="58">
                  <c:v>Viet Nam</c:v>
                </c:pt>
                <c:pt idx="59">
                  <c:v>Kosovo</c:v>
                </c:pt>
                <c:pt idx="60">
                  <c:v>Mexico</c:v>
                </c:pt>
                <c:pt idx="61">
                  <c:v>Chinese Taipei</c:v>
                </c:pt>
                <c:pt idx="62">
                  <c:v>Trinidad / Tobago</c:v>
                </c:pt>
                <c:pt idx="63">
                  <c:v>Malta</c:v>
                </c:pt>
                <c:pt idx="64">
                  <c:v>Croatia</c:v>
                </c:pt>
                <c:pt idx="65">
                  <c:v>Spain</c:v>
                </c:pt>
                <c:pt idx="66">
                  <c:v>B-S-J-G (China)</c:v>
                </c:pt>
                <c:pt idx="67">
                  <c:v>Montenegro</c:v>
                </c:pt>
                <c:pt idx="68">
                  <c:v>Romania</c:v>
                </c:pt>
                <c:pt idx="69">
                  <c:v>Turkey</c:v>
                </c:pt>
              </c:strCache>
            </c:strRef>
          </c:cat>
          <c:val>
            <c:numRef>
              <c:f>Sheet1!$E$2:$E$71</c:f>
              <c:numCache>
                <c:formatCode>General</c:formatCode>
                <c:ptCount val="70"/>
                <c:pt idx="0">
                  <c:v>2.142088965957484</c:v>
                </c:pt>
                <c:pt idx="1">
                  <c:v>1.666576905315087</c:v>
                </c:pt>
                <c:pt idx="2">
                  <c:v>4.0785517269647009</c:v>
                </c:pt>
                <c:pt idx="3">
                  <c:v>0.30967693924376782</c:v>
                </c:pt>
                <c:pt idx="4">
                  <c:v>6.0288736933980909</c:v>
                </c:pt>
                <c:pt idx="5">
                  <c:v>7.6243523018949109</c:v>
                </c:pt>
                <c:pt idx="6">
                  <c:v>5.2418422209051476</c:v>
                </c:pt>
                <c:pt idx="7">
                  <c:v>8.0351940705249785</c:v>
                </c:pt>
                <c:pt idx="8">
                  <c:v>10.770376723798529</c:v>
                </c:pt>
                <c:pt idx="9">
                  <c:v>8.6714459653074574</c:v>
                </c:pt>
                <c:pt idx="10">
                  <c:v>0</c:v>
                </c:pt>
                <c:pt idx="11">
                  <c:v>8.29286132164022E-2</c:v>
                </c:pt>
                <c:pt idx="12">
                  <c:v>2.3756925880543371</c:v>
                </c:pt>
                <c:pt idx="13">
                  <c:v>11.058532681876571</c:v>
                </c:pt>
                <c:pt idx="14">
                  <c:v>12.257958520602109</c:v>
                </c:pt>
                <c:pt idx="15">
                  <c:v>15.37859948095023</c:v>
                </c:pt>
                <c:pt idx="16">
                  <c:v>3.753964917205634</c:v>
                </c:pt>
                <c:pt idx="17">
                  <c:v>0</c:v>
                </c:pt>
                <c:pt idx="18">
                  <c:v>0</c:v>
                </c:pt>
                <c:pt idx="19">
                  <c:v>15.7196476430661</c:v>
                </c:pt>
                <c:pt idx="20">
                  <c:v>3.7032339826385421</c:v>
                </c:pt>
                <c:pt idx="21">
                  <c:v>8.9543717623152119</c:v>
                </c:pt>
                <c:pt idx="22">
                  <c:v>10.35393110281408</c:v>
                </c:pt>
                <c:pt idx="23">
                  <c:v>8.9793864181229566</c:v>
                </c:pt>
                <c:pt idx="24">
                  <c:v>2.9792559892531658</c:v>
                </c:pt>
                <c:pt idx="25">
                  <c:v>1.6452548085709791</c:v>
                </c:pt>
                <c:pt idx="26">
                  <c:v>25.88246731839865</c:v>
                </c:pt>
                <c:pt idx="27">
                  <c:v>3.155753959213091</c:v>
                </c:pt>
                <c:pt idx="28">
                  <c:v>6.4459887790390296</c:v>
                </c:pt>
                <c:pt idx="29">
                  <c:v>23.639823475022251</c:v>
                </c:pt>
                <c:pt idx="30">
                  <c:v>14.3420595580028</c:v>
                </c:pt>
                <c:pt idx="31">
                  <c:v>23.24906210493846</c:v>
                </c:pt>
                <c:pt idx="32">
                  <c:v>3.0668884465674249</c:v>
                </c:pt>
                <c:pt idx="33">
                  <c:v>19.750125702635941</c:v>
                </c:pt>
                <c:pt idx="34">
                  <c:v>2.9676293813283068</c:v>
                </c:pt>
                <c:pt idx="35">
                  <c:v>23.545899240844751</c:v>
                </c:pt>
                <c:pt idx="36">
                  <c:v>16.405020589442501</c:v>
                </c:pt>
                <c:pt idx="37">
                  <c:v>3.6561656934331692</c:v>
                </c:pt>
                <c:pt idx="38">
                  <c:v>0</c:v>
                </c:pt>
                <c:pt idx="39">
                  <c:v>25.039861455163379</c:v>
                </c:pt>
                <c:pt idx="40">
                  <c:v>4.7352474464142196</c:v>
                </c:pt>
                <c:pt idx="41">
                  <c:v>14.20949520003477</c:v>
                </c:pt>
                <c:pt idx="42">
                  <c:v>23.48172030511811</c:v>
                </c:pt>
                <c:pt idx="43">
                  <c:v>0</c:v>
                </c:pt>
                <c:pt idx="44">
                  <c:v>27.05122851536202</c:v>
                </c:pt>
                <c:pt idx="45">
                  <c:v>5.2232507445237966</c:v>
                </c:pt>
                <c:pt idx="46">
                  <c:v>39.757277014559797</c:v>
                </c:pt>
                <c:pt idx="47">
                  <c:v>9.0047807994900744</c:v>
                </c:pt>
                <c:pt idx="48">
                  <c:v>0.64854001109788029</c:v>
                </c:pt>
                <c:pt idx="49">
                  <c:v>26.458257713936732</c:v>
                </c:pt>
                <c:pt idx="50">
                  <c:v>19.64083310710674</c:v>
                </c:pt>
                <c:pt idx="51">
                  <c:v>1.848437073288683</c:v>
                </c:pt>
                <c:pt idx="52">
                  <c:v>7.6267335075719966</c:v>
                </c:pt>
                <c:pt idx="53">
                  <c:v>3.911422597155588</c:v>
                </c:pt>
                <c:pt idx="54">
                  <c:v>54.257831885872257</c:v>
                </c:pt>
                <c:pt idx="55">
                  <c:v>34.427011230224522</c:v>
                </c:pt>
                <c:pt idx="56">
                  <c:v>15.385982507041239</c:v>
                </c:pt>
                <c:pt idx="57">
                  <c:v>4.3929082087714564</c:v>
                </c:pt>
                <c:pt idx="58">
                  <c:v>54.280236645892252</c:v>
                </c:pt>
                <c:pt idx="59">
                  <c:v>29.84980462013538</c:v>
                </c:pt>
                <c:pt idx="60">
                  <c:v>26.393221713709671</c:v>
                </c:pt>
                <c:pt idx="61">
                  <c:v>34.787131486108287</c:v>
                </c:pt>
                <c:pt idx="62">
                  <c:v>22.299000895457191</c:v>
                </c:pt>
                <c:pt idx="63">
                  <c:v>38.219078520072543</c:v>
                </c:pt>
                <c:pt idx="64">
                  <c:v>24.641713198483981</c:v>
                </c:pt>
                <c:pt idx="65">
                  <c:v>60.126883097309523</c:v>
                </c:pt>
                <c:pt idx="66">
                  <c:v>60.520394675686731</c:v>
                </c:pt>
                <c:pt idx="67">
                  <c:v>0.79508507899965319</c:v>
                </c:pt>
                <c:pt idx="68">
                  <c:v>24.688552937463299</c:v>
                </c:pt>
                <c:pt idx="69">
                  <c:v>5.1937283031141774</c:v>
                </c:pt>
              </c:numCache>
            </c:numRef>
          </c:val>
        </c:ser>
        <c:ser>
          <c:idx val="4"/>
          <c:order val="4"/>
          <c:tx>
            <c:strRef>
              <c:f>Sheet1!$F$1</c:f>
              <c:strCache>
                <c:ptCount val="1"/>
                <c:pt idx="0">
                  <c:v>National education authority</c:v>
                </c:pt>
              </c:strCache>
            </c:strRef>
          </c:tx>
          <c:spPr>
            <a:solidFill>
              <a:schemeClr val="tx1">
                <a:lumMod val="75000"/>
                <a:lumOff val="25000"/>
              </a:schemeClr>
            </a:solidFill>
          </c:spPr>
          <c:invertIfNegative val="0"/>
          <c:cat>
            <c:strRef>
              <c:f>Sheet1!$A$2:$A$71</c:f>
              <c:strCache>
                <c:ptCount val="70"/>
                <c:pt idx="0">
                  <c:v>Czech Republic</c:v>
                </c:pt>
                <c:pt idx="1">
                  <c:v>Japan</c:v>
                </c:pt>
                <c:pt idx="2">
                  <c:v>Slovak Republic</c:v>
                </c:pt>
                <c:pt idx="3">
                  <c:v>Netherlands</c:v>
                </c:pt>
                <c:pt idx="4">
                  <c:v>Denmark</c:v>
                </c:pt>
                <c:pt idx="5">
                  <c:v>Lithuania</c:v>
                </c:pt>
                <c:pt idx="6">
                  <c:v>Russia</c:v>
                </c:pt>
                <c:pt idx="7">
                  <c:v>Poland</c:v>
                </c:pt>
                <c:pt idx="8">
                  <c:v>Australia</c:v>
                </c:pt>
                <c:pt idx="9">
                  <c:v>Austria</c:v>
                </c:pt>
                <c:pt idx="10">
                  <c:v>Hong Kong (China)</c:v>
                </c:pt>
                <c:pt idx="11">
                  <c:v>Georgia</c:v>
                </c:pt>
                <c:pt idx="12">
                  <c:v>Costa Rica</c:v>
                </c:pt>
                <c:pt idx="13">
                  <c:v>Korea</c:v>
                </c:pt>
                <c:pt idx="14">
                  <c:v>Iceland</c:v>
                </c:pt>
                <c:pt idx="15">
                  <c:v>Germany</c:v>
                </c:pt>
                <c:pt idx="16">
                  <c:v>Greece</c:v>
                </c:pt>
                <c:pt idx="17">
                  <c:v>Luxembourg</c:v>
                </c:pt>
                <c:pt idx="18">
                  <c:v>New Zealand</c:v>
                </c:pt>
                <c:pt idx="19">
                  <c:v>Estonia</c:v>
                </c:pt>
                <c:pt idx="20">
                  <c:v>Macao (China)</c:v>
                </c:pt>
                <c:pt idx="21">
                  <c:v>Bulgaria</c:v>
                </c:pt>
                <c:pt idx="22">
                  <c:v>Indonesia</c:v>
                </c:pt>
                <c:pt idx="23">
                  <c:v>Algeria</c:v>
                </c:pt>
                <c:pt idx="24">
                  <c:v>Peru</c:v>
                </c:pt>
                <c:pt idx="25">
                  <c:v>Italy</c:v>
                </c:pt>
                <c:pt idx="26">
                  <c:v>Finland</c:v>
                </c:pt>
                <c:pt idx="27">
                  <c:v>Thailand</c:v>
                </c:pt>
                <c:pt idx="28">
                  <c:v>Hungary</c:v>
                </c:pt>
                <c:pt idx="29">
                  <c:v>Canada</c:v>
                </c:pt>
                <c:pt idx="30">
                  <c:v>OECD average</c:v>
                </c:pt>
                <c:pt idx="31">
                  <c:v>Israel</c:v>
                </c:pt>
                <c:pt idx="32">
                  <c:v>Belgium</c:v>
                </c:pt>
                <c:pt idx="33">
                  <c:v>Sweden</c:v>
                </c:pt>
                <c:pt idx="34">
                  <c:v>Lebanon</c:v>
                </c:pt>
                <c:pt idx="35">
                  <c:v>CABA (Argentina)</c:v>
                </c:pt>
                <c:pt idx="36">
                  <c:v>Albania</c:v>
                </c:pt>
                <c:pt idx="37">
                  <c:v>Chile</c:v>
                </c:pt>
                <c:pt idx="38">
                  <c:v>Dominican Rep.</c:v>
                </c:pt>
                <c:pt idx="39">
                  <c:v>Tunisia</c:v>
                </c:pt>
                <c:pt idx="40">
                  <c:v>Jordan</c:v>
                </c:pt>
                <c:pt idx="41">
                  <c:v>Latvia</c:v>
                </c:pt>
                <c:pt idx="42">
                  <c:v>UAE</c:v>
                </c:pt>
                <c:pt idx="43">
                  <c:v>Singapore</c:v>
                </c:pt>
                <c:pt idx="44">
                  <c:v>United Kingdom</c:v>
                </c:pt>
                <c:pt idx="45">
                  <c:v>Moldova</c:v>
                </c:pt>
                <c:pt idx="46">
                  <c:v>Norway</c:v>
                </c:pt>
                <c:pt idx="47">
                  <c:v>Colombia</c:v>
                </c:pt>
                <c:pt idx="48">
                  <c:v>Slovenia</c:v>
                </c:pt>
                <c:pt idx="49">
                  <c:v>Switzerland</c:v>
                </c:pt>
                <c:pt idx="50">
                  <c:v>Brazil</c:v>
                </c:pt>
                <c:pt idx="51">
                  <c:v>Ireland</c:v>
                </c:pt>
                <c:pt idx="52">
                  <c:v>Qatar</c:v>
                </c:pt>
                <c:pt idx="53">
                  <c:v>Uruguay</c:v>
                </c:pt>
                <c:pt idx="54">
                  <c:v>France</c:v>
                </c:pt>
                <c:pt idx="55">
                  <c:v>United States</c:v>
                </c:pt>
                <c:pt idx="56">
                  <c:v>FYROM</c:v>
                </c:pt>
                <c:pt idx="57">
                  <c:v>Portugal</c:v>
                </c:pt>
                <c:pt idx="58">
                  <c:v>Viet Nam</c:v>
                </c:pt>
                <c:pt idx="59">
                  <c:v>Kosovo</c:v>
                </c:pt>
                <c:pt idx="60">
                  <c:v>Mexico</c:v>
                </c:pt>
                <c:pt idx="61">
                  <c:v>Chinese Taipei</c:v>
                </c:pt>
                <c:pt idx="62">
                  <c:v>Trinidad / Tobago</c:v>
                </c:pt>
                <c:pt idx="63">
                  <c:v>Malta</c:v>
                </c:pt>
                <c:pt idx="64">
                  <c:v>Croatia</c:v>
                </c:pt>
                <c:pt idx="65">
                  <c:v>Spain</c:v>
                </c:pt>
                <c:pt idx="66">
                  <c:v>B-S-J-G (China)</c:v>
                </c:pt>
                <c:pt idx="67">
                  <c:v>Montenegro</c:v>
                </c:pt>
                <c:pt idx="68">
                  <c:v>Romania</c:v>
                </c:pt>
                <c:pt idx="69">
                  <c:v>Turkey</c:v>
                </c:pt>
              </c:strCache>
            </c:strRef>
          </c:cat>
          <c:val>
            <c:numRef>
              <c:f>Sheet1!$F$2:$F$71</c:f>
              <c:numCache>
                <c:formatCode>General</c:formatCode>
                <c:ptCount val="70"/>
                <c:pt idx="0">
                  <c:v>0.9258225482961463</c:v>
                </c:pt>
                <c:pt idx="1">
                  <c:v>0</c:v>
                </c:pt>
                <c:pt idx="2">
                  <c:v>0.32221016861940233</c:v>
                </c:pt>
                <c:pt idx="3">
                  <c:v>1.9305101831274669</c:v>
                </c:pt>
                <c:pt idx="4">
                  <c:v>2.322623817037873</c:v>
                </c:pt>
                <c:pt idx="5">
                  <c:v>0.2211047865319104</c:v>
                </c:pt>
                <c:pt idx="6">
                  <c:v>0.95972113324230468</c:v>
                </c:pt>
                <c:pt idx="7">
                  <c:v>0.75274014424801794</c:v>
                </c:pt>
                <c:pt idx="8">
                  <c:v>6.0519409881521498E-2</c:v>
                </c:pt>
                <c:pt idx="9">
                  <c:v>3.098601142937369</c:v>
                </c:pt>
                <c:pt idx="10">
                  <c:v>6.6390563327390204</c:v>
                </c:pt>
                <c:pt idx="11">
                  <c:v>11.278401208174641</c:v>
                </c:pt>
                <c:pt idx="12">
                  <c:v>8.1001356500038018</c:v>
                </c:pt>
                <c:pt idx="13">
                  <c:v>1.558092358770514</c:v>
                </c:pt>
                <c:pt idx="14">
                  <c:v>2.1022737267706759</c:v>
                </c:pt>
                <c:pt idx="15">
                  <c:v>0</c:v>
                </c:pt>
                <c:pt idx="16">
                  <c:v>11.58731057029153</c:v>
                </c:pt>
                <c:pt idx="17">
                  <c:v>15.55063867481833</c:v>
                </c:pt>
                <c:pt idx="18">
                  <c:v>11.05556958380236</c:v>
                </c:pt>
                <c:pt idx="19">
                  <c:v>0.5965065875586596</c:v>
                </c:pt>
                <c:pt idx="20">
                  <c:v>0.3898697129097709</c:v>
                </c:pt>
                <c:pt idx="21">
                  <c:v>2.986290008390593</c:v>
                </c:pt>
                <c:pt idx="22">
                  <c:v>0.51208075484157145</c:v>
                </c:pt>
                <c:pt idx="23">
                  <c:v>3.026750620462642</c:v>
                </c:pt>
                <c:pt idx="24">
                  <c:v>3.905919122122687</c:v>
                </c:pt>
                <c:pt idx="25">
                  <c:v>0.60215692264241594</c:v>
                </c:pt>
                <c:pt idx="26">
                  <c:v>1.189228692399507</c:v>
                </c:pt>
                <c:pt idx="27">
                  <c:v>2.1490455987772901</c:v>
                </c:pt>
                <c:pt idx="28">
                  <c:v>1.0263018983498171</c:v>
                </c:pt>
                <c:pt idx="29">
                  <c:v>5.1646651185475347</c:v>
                </c:pt>
                <c:pt idx="30">
                  <c:v>6.9926865974625354</c:v>
                </c:pt>
                <c:pt idx="31">
                  <c:v>4.2858686310905076</c:v>
                </c:pt>
                <c:pt idx="32">
                  <c:v>12.21997001914311</c:v>
                </c:pt>
                <c:pt idx="33">
                  <c:v>12.90738973157438</c:v>
                </c:pt>
                <c:pt idx="34">
                  <c:v>8.2151320798084679</c:v>
                </c:pt>
                <c:pt idx="35">
                  <c:v>0.46247889253049101</c:v>
                </c:pt>
                <c:pt idx="36">
                  <c:v>8.7055070765189946</c:v>
                </c:pt>
                <c:pt idx="37">
                  <c:v>11.54277008265441</c:v>
                </c:pt>
                <c:pt idx="38">
                  <c:v>6.4554844486285674</c:v>
                </c:pt>
                <c:pt idx="39">
                  <c:v>3.6433060291461659</c:v>
                </c:pt>
                <c:pt idx="40">
                  <c:v>8.6578684508115877</c:v>
                </c:pt>
                <c:pt idx="41">
                  <c:v>14.9676287176034</c:v>
                </c:pt>
                <c:pt idx="42">
                  <c:v>12.42878941968233</c:v>
                </c:pt>
                <c:pt idx="43">
                  <c:v>27.21088857474578</c:v>
                </c:pt>
                <c:pt idx="44">
                  <c:v>2.1059161111070388</c:v>
                </c:pt>
                <c:pt idx="45">
                  <c:v>11.65312011129695</c:v>
                </c:pt>
                <c:pt idx="46">
                  <c:v>5.4557957179015784</c:v>
                </c:pt>
                <c:pt idx="47">
                  <c:v>2.0302664913961519</c:v>
                </c:pt>
                <c:pt idx="48">
                  <c:v>43.610198610308643</c:v>
                </c:pt>
                <c:pt idx="49">
                  <c:v>0.4161839136883545</c:v>
                </c:pt>
                <c:pt idx="50">
                  <c:v>5.3761682691212336</c:v>
                </c:pt>
                <c:pt idx="51">
                  <c:v>1.6787868823543559</c:v>
                </c:pt>
                <c:pt idx="52">
                  <c:v>37.270334944398641</c:v>
                </c:pt>
                <c:pt idx="53">
                  <c:v>37.981274228807827</c:v>
                </c:pt>
                <c:pt idx="54">
                  <c:v>1.101202149672714</c:v>
                </c:pt>
                <c:pt idx="55">
                  <c:v>1.239057393169793</c:v>
                </c:pt>
                <c:pt idx="56">
                  <c:v>27.021912842679761</c:v>
                </c:pt>
                <c:pt idx="57">
                  <c:v>18.710607674266381</c:v>
                </c:pt>
                <c:pt idx="58">
                  <c:v>2.0020954852701109</c:v>
                </c:pt>
                <c:pt idx="59">
                  <c:v>9.2777092594477342</c:v>
                </c:pt>
                <c:pt idx="60">
                  <c:v>14.862624135575221</c:v>
                </c:pt>
                <c:pt idx="61">
                  <c:v>24.48935899082144</c:v>
                </c:pt>
                <c:pt idx="62">
                  <c:v>37.827598701638891</c:v>
                </c:pt>
                <c:pt idx="63">
                  <c:v>26.171394916025331</c:v>
                </c:pt>
                <c:pt idx="64">
                  <c:v>42.63524944114468</c:v>
                </c:pt>
                <c:pt idx="65">
                  <c:v>3.2548905640896679</c:v>
                </c:pt>
                <c:pt idx="66">
                  <c:v>0.21222977677326041</c:v>
                </c:pt>
                <c:pt idx="67">
                  <c:v>76.060706669416987</c:v>
                </c:pt>
                <c:pt idx="68">
                  <c:v>42.966168268906692</c:v>
                </c:pt>
                <c:pt idx="69">
                  <c:v>36.539369028890043</c:v>
                </c:pt>
              </c:numCache>
            </c:numRef>
          </c:val>
        </c:ser>
        <c:dLbls>
          <c:showLegendKey val="0"/>
          <c:showVal val="0"/>
          <c:showCatName val="0"/>
          <c:showSerName val="0"/>
          <c:showPercent val="0"/>
          <c:showBubbleSize val="0"/>
        </c:dLbls>
        <c:gapWidth val="60"/>
        <c:overlap val="100"/>
        <c:axId val="150334848"/>
        <c:axId val="150348928"/>
      </c:barChart>
      <c:catAx>
        <c:axId val="150334848"/>
        <c:scaling>
          <c:orientation val="minMax"/>
        </c:scaling>
        <c:delete val="0"/>
        <c:axPos val="b"/>
        <c:majorTickMark val="out"/>
        <c:minorTickMark val="none"/>
        <c:tickLblPos val="low"/>
        <c:txPr>
          <a:bodyPr/>
          <a:lstStyle/>
          <a:p>
            <a:pPr>
              <a:defRPr sz="600"/>
            </a:pPr>
            <a:endParaRPr lang="en-US"/>
          </a:p>
        </c:txPr>
        <c:crossAx val="150348928"/>
        <c:crosses val="autoZero"/>
        <c:auto val="1"/>
        <c:lblAlgn val="ctr"/>
        <c:lblOffset val="100"/>
        <c:noMultiLvlLbl val="0"/>
      </c:catAx>
      <c:valAx>
        <c:axId val="150348928"/>
        <c:scaling>
          <c:orientation val="minMax"/>
        </c:scaling>
        <c:delete val="0"/>
        <c:axPos val="l"/>
        <c:majorGridlines/>
        <c:numFmt formatCode="0%" sourceLinked="1"/>
        <c:majorTickMark val="out"/>
        <c:minorTickMark val="none"/>
        <c:tickLblPos val="nextTo"/>
        <c:txPr>
          <a:bodyPr/>
          <a:lstStyle/>
          <a:p>
            <a:pPr>
              <a:defRPr sz="1200"/>
            </a:pPr>
            <a:endParaRPr lang="en-US"/>
          </a:p>
        </c:txPr>
        <c:crossAx val="150334848"/>
        <c:crosses val="autoZero"/>
        <c:crossBetween val="between"/>
      </c:valAx>
    </c:plotArea>
    <c:legend>
      <c:legendPos val="t"/>
      <c:layout>
        <c:manualLayout>
          <c:xMode val="edge"/>
          <c:yMode val="edge"/>
          <c:x val="2.5308641975308639E-2"/>
          <c:y val="1.7264825230360846E-3"/>
          <c:w val="0.95864197530864204"/>
          <c:h val="7.6720461392279199E-2"/>
        </c:manualLayout>
      </c:layout>
      <c:overlay val="0"/>
      <c:txPr>
        <a:bodyPr/>
        <a:lstStyle/>
        <a:p>
          <a:pPr>
            <a:defRPr sz="1200"/>
          </a:pPr>
          <a:endParaRPr lang="en-US"/>
        </a:p>
      </c:txPr>
    </c:legend>
    <c:plotVisOnly val="1"/>
    <c:dispBlanksAs val="gap"/>
    <c:showDLblsOverMax val="0"/>
  </c:chart>
  <c:txPr>
    <a:bodyPr/>
    <a:lstStyle/>
    <a:p>
      <a:pPr>
        <a:defRPr sz="1800"/>
      </a:pPr>
      <a:endParaRPr lang="en-US"/>
    </a:p>
  </c:txPr>
  <c:externalData r:id="rId1">
    <c:autoUpdate val="0"/>
  </c:externalData>
  <c:userShapes r:id="rId2"/>
</c:chartSpace>
</file>

<file path=ppt/charts/chart25.xml><?xml version="1.0" encoding="utf-8"?>
<c:chartSpace xmlns:c="http://schemas.openxmlformats.org/drawingml/2006/chart" xmlns:a="http://schemas.openxmlformats.org/drawingml/2006/main" xmlns:r="http://schemas.openxmlformats.org/officeDocument/2006/relationships">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6.262120398632981E-2"/>
          <c:y val="0.10658691342220099"/>
          <c:w val="0.88705350785190384"/>
          <c:h val="0.55516801283807382"/>
        </c:manualLayout>
      </c:layout>
      <c:barChart>
        <c:barDir val="col"/>
        <c:grouping val="clustered"/>
        <c:varyColors val="0"/>
        <c:ser>
          <c:idx val="2"/>
          <c:order val="2"/>
          <c:tx>
            <c:strRef>
              <c:f>Tabelle1!$D$1</c:f>
              <c:strCache>
                <c:ptCount val="1"/>
                <c:pt idx="0">
                  <c:v>After accounting for socio-economic status</c:v>
                </c:pt>
              </c:strCache>
            </c:strRef>
          </c:tx>
          <c:spPr>
            <a:solidFill>
              <a:srgbClr val="005681"/>
            </a:solidFill>
            <a:ln>
              <a:noFill/>
            </a:ln>
            <a:effectLst/>
          </c:spPr>
          <c:invertIfNegative val="0"/>
          <c:cat>
            <c:strRef>
              <c:f>Tabelle1!$A$2:$A$61</c:f>
              <c:strCache>
                <c:ptCount val="60"/>
                <c:pt idx="0">
                  <c:v>Turkey</c:v>
                </c:pt>
                <c:pt idx="1">
                  <c:v>Singapore</c:v>
                </c:pt>
                <c:pt idx="2">
                  <c:v>Viet Nam</c:v>
                </c:pt>
                <c:pt idx="3">
                  <c:v>Japan</c:v>
                </c:pt>
                <c:pt idx="4">
                  <c:v>Tunisia</c:v>
                </c:pt>
                <c:pt idx="5">
                  <c:v>Italy</c:v>
                </c:pt>
                <c:pt idx="6">
                  <c:v>Chinese Taipei</c:v>
                </c:pt>
                <c:pt idx="7">
                  <c:v>Thailand</c:v>
                </c:pt>
                <c:pt idx="8">
                  <c:v>Greece</c:v>
                </c:pt>
                <c:pt idx="9">
                  <c:v>Switzerland</c:v>
                </c:pt>
                <c:pt idx="10">
                  <c:v>Czech Republic</c:v>
                </c:pt>
                <c:pt idx="11">
                  <c:v>United States</c:v>
                </c:pt>
                <c:pt idx="12">
                  <c:v>Estonia</c:v>
                </c:pt>
                <c:pt idx="13">
                  <c:v>Uruguay</c:v>
                </c:pt>
                <c:pt idx="14">
                  <c:v>France</c:v>
                </c:pt>
                <c:pt idx="15">
                  <c:v>Austria</c:v>
                </c:pt>
                <c:pt idx="16">
                  <c:v>CABA (Argentina)</c:v>
                </c:pt>
                <c:pt idx="17">
                  <c:v>Kosovo</c:v>
                </c:pt>
                <c:pt idx="18">
                  <c:v>Mexico</c:v>
                </c:pt>
                <c:pt idx="19">
                  <c:v>Hong Kong (China)</c:v>
                </c:pt>
                <c:pt idx="20">
                  <c:v>Indonesia</c:v>
                </c:pt>
                <c:pt idx="21">
                  <c:v>Luxembourg</c:v>
                </c:pt>
                <c:pt idx="22">
                  <c:v>Sweden</c:v>
                </c:pt>
                <c:pt idx="23">
                  <c:v>Hungary</c:v>
                </c:pt>
                <c:pt idx="24">
                  <c:v>Malta</c:v>
                </c:pt>
                <c:pt idx="25">
                  <c:v>Dominican Republic</c:v>
                </c:pt>
                <c:pt idx="26">
                  <c:v>Latvia</c:v>
                </c:pt>
                <c:pt idx="27">
                  <c:v>OECD average</c:v>
                </c:pt>
                <c:pt idx="28">
                  <c:v>B-S-J-G (China)</c:v>
                </c:pt>
                <c:pt idx="29">
                  <c:v>Portugal</c:v>
                </c:pt>
                <c:pt idx="30">
                  <c:v>Slovenia</c:v>
                </c:pt>
                <c:pt idx="31">
                  <c:v>Spain</c:v>
                </c:pt>
                <c:pt idx="32">
                  <c:v>United Kingdom</c:v>
                </c:pt>
                <c:pt idx="33">
                  <c:v>Slovak Republic</c:v>
                </c:pt>
                <c:pt idx="34">
                  <c:v>Norway</c:v>
                </c:pt>
                <c:pt idx="35">
                  <c:v>Australia</c:v>
                </c:pt>
                <c:pt idx="36">
                  <c:v>Croatia</c:v>
                </c:pt>
                <c:pt idx="37">
                  <c:v>Denmark</c:v>
                </c:pt>
                <c:pt idx="38">
                  <c:v>Peru</c:v>
                </c:pt>
                <c:pt idx="39">
                  <c:v>Jordan</c:v>
                </c:pt>
                <c:pt idx="40">
                  <c:v>Costa Rica</c:v>
                </c:pt>
                <c:pt idx="41">
                  <c:v>Colombia</c:v>
                </c:pt>
                <c:pt idx="42">
                  <c:v>Chile</c:v>
                </c:pt>
                <c:pt idx="43">
                  <c:v>Netherlands</c:v>
                </c:pt>
                <c:pt idx="44">
                  <c:v>Korea</c:v>
                </c:pt>
                <c:pt idx="45">
                  <c:v>New Zealand</c:v>
                </c:pt>
                <c:pt idx="46">
                  <c:v>Canada</c:v>
                </c:pt>
                <c:pt idx="47">
                  <c:v>Lithuania</c:v>
                </c:pt>
                <c:pt idx="48">
                  <c:v>Ireland</c:v>
                </c:pt>
                <c:pt idx="49">
                  <c:v>Georgia</c:v>
                </c:pt>
                <c:pt idx="50">
                  <c:v>Trinidad and Tobago</c:v>
                </c:pt>
                <c:pt idx="51">
                  <c:v>FYROM</c:v>
                </c:pt>
                <c:pt idx="52">
                  <c:v>Germany</c:v>
                </c:pt>
                <c:pt idx="53">
                  <c:v>Finland</c:v>
                </c:pt>
                <c:pt idx="54">
                  <c:v>Lebanon</c:v>
                </c:pt>
                <c:pt idx="55">
                  <c:v>Belgium</c:v>
                </c:pt>
                <c:pt idx="56">
                  <c:v>Poland</c:v>
                </c:pt>
                <c:pt idx="57">
                  <c:v>Brazil</c:v>
                </c:pt>
                <c:pt idx="58">
                  <c:v>United Arab Emirates</c:v>
                </c:pt>
                <c:pt idx="59">
                  <c:v>Qatar</c:v>
                </c:pt>
              </c:strCache>
            </c:strRef>
          </c:cat>
          <c:val>
            <c:numRef>
              <c:f>Tabelle1!$D$2:$D$61</c:f>
              <c:numCache>
                <c:formatCode>0</c:formatCode>
                <c:ptCount val="60"/>
                <c:pt idx="0">
                  <c:v>60.718236892547466</c:v>
                </c:pt>
                <c:pt idx="1">
                  <c:v>60.431728039513679</c:v>
                </c:pt>
                <c:pt idx="2">
                  <c:v>51.53653911901776</c:v>
                </c:pt>
                <c:pt idx="3">
                  <c:v>50.242320840971509</c:v>
                </c:pt>
                <c:pt idx="4">
                  <c:v>43.866607698625359</c:v>
                </c:pt>
                <c:pt idx="5">
                  <c:v>41.050737220558347</c:v>
                </c:pt>
                <c:pt idx="6">
                  <c:v>40.896949385941525</c:v>
                </c:pt>
                <c:pt idx="7">
                  <c:v>40.554582161365552</c:v>
                </c:pt>
                <c:pt idx="8">
                  <c:v>36.824975110740723</c:v>
                </c:pt>
                <c:pt idx="9">
                  <c:v>30.67898346589703</c:v>
                </c:pt>
                <c:pt idx="10">
                  <c:v>26.469281530260687</c:v>
                </c:pt>
                <c:pt idx="12">
                  <c:v>21.299286271421739</c:v>
                </c:pt>
                <c:pt idx="13">
                  <c:v>21.002101112866853</c:v>
                </c:pt>
                <c:pt idx="14">
                  <c:v>20.975664977539822</c:v>
                </c:pt>
                <c:pt idx="15">
                  <c:v>19.889426469451127</c:v>
                </c:pt>
                <c:pt idx="18">
                  <c:v>16.449654623100603</c:v>
                </c:pt>
                <c:pt idx="19">
                  <c:v>16.166619977800089</c:v>
                </c:pt>
                <c:pt idx="20">
                  <c:v>15.8442101545971</c:v>
                </c:pt>
                <c:pt idx="21">
                  <c:v>15.821020584786737</c:v>
                </c:pt>
                <c:pt idx="22">
                  <c:v>14.995089041640012</c:v>
                </c:pt>
                <c:pt idx="23">
                  <c:v>13.765120476346764</c:v>
                </c:pt>
                <c:pt idx="24">
                  <c:v>13.256257873011638</c:v>
                </c:pt>
                <c:pt idx="27">
                  <c:v>9.8852553786023023</c:v>
                </c:pt>
                <c:pt idx="48">
                  <c:v>-10.832485743765396</c:v>
                </c:pt>
                <c:pt idx="50">
                  <c:v>-13.580644415663086</c:v>
                </c:pt>
                <c:pt idx="51">
                  <c:v>-14.135489952363242</c:v>
                </c:pt>
                <c:pt idx="54">
                  <c:v>-17.212430888958171</c:v>
                </c:pt>
                <c:pt idx="55">
                  <c:v>-17.459283204879178</c:v>
                </c:pt>
                <c:pt idx="56">
                  <c:v>-17.978068037254868</c:v>
                </c:pt>
                <c:pt idx="57">
                  <c:v>-25.073199153033215</c:v>
                </c:pt>
                <c:pt idx="58">
                  <c:v>-52.780312742292814</c:v>
                </c:pt>
                <c:pt idx="59">
                  <c:v>-57.905822831611978</c:v>
                </c:pt>
              </c:numCache>
            </c:numRef>
          </c:val>
          <c:extLst xmlns:c16r2="http://schemas.microsoft.com/office/drawing/2015/06/chart">
            <c:ext xmlns:c16="http://schemas.microsoft.com/office/drawing/2014/chart" uri="{C3380CC4-5D6E-409C-BE32-E72D297353CC}">
              <c16:uniqueId val="{00000002-6977-4DB7-A845-E9D19141EA92}"/>
            </c:ext>
          </c:extLst>
        </c:ser>
        <c:ser>
          <c:idx val="3"/>
          <c:order val="3"/>
          <c:tx>
            <c:strRef>
              <c:f>Tabelle1!$E$1</c:f>
              <c:strCache>
                <c:ptCount val="1"/>
                <c:pt idx="0">
                  <c:v>After accounting for socio-economic background_NS3</c:v>
                </c:pt>
              </c:strCache>
            </c:strRef>
          </c:tx>
          <c:spPr>
            <a:solidFill>
              <a:schemeClr val="accent1">
                <a:lumMod val="40000"/>
                <a:lumOff val="60000"/>
              </a:schemeClr>
            </a:solidFill>
            <a:ln w="25400">
              <a:noFill/>
            </a:ln>
            <a:effectLst/>
          </c:spPr>
          <c:invertIfNegative val="0"/>
          <c:cat>
            <c:strRef>
              <c:f>Tabelle1!$A$2:$A$61</c:f>
              <c:strCache>
                <c:ptCount val="60"/>
                <c:pt idx="0">
                  <c:v>Turkey</c:v>
                </c:pt>
                <c:pt idx="1">
                  <c:v>Singapore</c:v>
                </c:pt>
                <c:pt idx="2">
                  <c:v>Viet Nam</c:v>
                </c:pt>
                <c:pt idx="3">
                  <c:v>Japan</c:v>
                </c:pt>
                <c:pt idx="4">
                  <c:v>Tunisia</c:v>
                </c:pt>
                <c:pt idx="5">
                  <c:v>Italy</c:v>
                </c:pt>
                <c:pt idx="6">
                  <c:v>Chinese Taipei</c:v>
                </c:pt>
                <c:pt idx="7">
                  <c:v>Thailand</c:v>
                </c:pt>
                <c:pt idx="8">
                  <c:v>Greece</c:v>
                </c:pt>
                <c:pt idx="9">
                  <c:v>Switzerland</c:v>
                </c:pt>
                <c:pt idx="10">
                  <c:v>Czech Republic</c:v>
                </c:pt>
                <c:pt idx="11">
                  <c:v>United States</c:v>
                </c:pt>
                <c:pt idx="12">
                  <c:v>Estonia</c:v>
                </c:pt>
                <c:pt idx="13">
                  <c:v>Uruguay</c:v>
                </c:pt>
                <c:pt idx="14">
                  <c:v>France</c:v>
                </c:pt>
                <c:pt idx="15">
                  <c:v>Austria</c:v>
                </c:pt>
                <c:pt idx="16">
                  <c:v>CABA (Argentina)</c:v>
                </c:pt>
                <c:pt idx="17">
                  <c:v>Kosovo</c:v>
                </c:pt>
                <c:pt idx="18">
                  <c:v>Mexico</c:v>
                </c:pt>
                <c:pt idx="19">
                  <c:v>Hong Kong (China)</c:v>
                </c:pt>
                <c:pt idx="20">
                  <c:v>Indonesia</c:v>
                </c:pt>
                <c:pt idx="21">
                  <c:v>Luxembourg</c:v>
                </c:pt>
                <c:pt idx="22">
                  <c:v>Sweden</c:v>
                </c:pt>
                <c:pt idx="23">
                  <c:v>Hungary</c:v>
                </c:pt>
                <c:pt idx="24">
                  <c:v>Malta</c:v>
                </c:pt>
                <c:pt idx="25">
                  <c:v>Dominican Republic</c:v>
                </c:pt>
                <c:pt idx="26">
                  <c:v>Latvia</c:v>
                </c:pt>
                <c:pt idx="27">
                  <c:v>OECD average</c:v>
                </c:pt>
                <c:pt idx="28">
                  <c:v>B-S-J-G (China)</c:v>
                </c:pt>
                <c:pt idx="29">
                  <c:v>Portugal</c:v>
                </c:pt>
                <c:pt idx="30">
                  <c:v>Slovenia</c:v>
                </c:pt>
                <c:pt idx="31">
                  <c:v>Spain</c:v>
                </c:pt>
                <c:pt idx="32">
                  <c:v>United Kingdom</c:v>
                </c:pt>
                <c:pt idx="33">
                  <c:v>Slovak Republic</c:v>
                </c:pt>
                <c:pt idx="34">
                  <c:v>Norway</c:v>
                </c:pt>
                <c:pt idx="35">
                  <c:v>Australia</c:v>
                </c:pt>
                <c:pt idx="36">
                  <c:v>Croatia</c:v>
                </c:pt>
                <c:pt idx="37">
                  <c:v>Denmark</c:v>
                </c:pt>
                <c:pt idx="38">
                  <c:v>Peru</c:v>
                </c:pt>
                <c:pt idx="39">
                  <c:v>Jordan</c:v>
                </c:pt>
                <c:pt idx="40">
                  <c:v>Costa Rica</c:v>
                </c:pt>
                <c:pt idx="41">
                  <c:v>Colombia</c:v>
                </c:pt>
                <c:pt idx="42">
                  <c:v>Chile</c:v>
                </c:pt>
                <c:pt idx="43">
                  <c:v>Netherlands</c:v>
                </c:pt>
                <c:pt idx="44">
                  <c:v>Korea</c:v>
                </c:pt>
                <c:pt idx="45">
                  <c:v>New Zealand</c:v>
                </c:pt>
                <c:pt idx="46">
                  <c:v>Canada</c:v>
                </c:pt>
                <c:pt idx="47">
                  <c:v>Lithuania</c:v>
                </c:pt>
                <c:pt idx="48">
                  <c:v>Ireland</c:v>
                </c:pt>
                <c:pt idx="49">
                  <c:v>Georgia</c:v>
                </c:pt>
                <c:pt idx="50">
                  <c:v>Trinidad and Tobago</c:v>
                </c:pt>
                <c:pt idx="51">
                  <c:v>FYROM</c:v>
                </c:pt>
                <c:pt idx="52">
                  <c:v>Germany</c:v>
                </c:pt>
                <c:pt idx="53">
                  <c:v>Finland</c:v>
                </c:pt>
                <c:pt idx="54">
                  <c:v>Lebanon</c:v>
                </c:pt>
                <c:pt idx="55">
                  <c:v>Belgium</c:v>
                </c:pt>
                <c:pt idx="56">
                  <c:v>Poland</c:v>
                </c:pt>
                <c:pt idx="57">
                  <c:v>Brazil</c:v>
                </c:pt>
                <c:pt idx="58">
                  <c:v>United Arab Emirates</c:v>
                </c:pt>
                <c:pt idx="59">
                  <c:v>Qatar</c:v>
                </c:pt>
              </c:strCache>
            </c:strRef>
          </c:cat>
          <c:val>
            <c:numRef>
              <c:f>Tabelle1!$E$2:$E$61</c:f>
              <c:numCache>
                <c:formatCode>General</c:formatCode>
                <c:ptCount val="60"/>
                <c:pt idx="11" formatCode="0">
                  <c:v>25.907542153319685</c:v>
                </c:pt>
                <c:pt idx="16" formatCode="0">
                  <c:v>17.412648717268834</c:v>
                </c:pt>
                <c:pt idx="17" formatCode="0">
                  <c:v>17.389009413013252</c:v>
                </c:pt>
                <c:pt idx="25" formatCode="0">
                  <c:v>12.884565270811486</c:v>
                </c:pt>
                <c:pt idx="26" formatCode="0">
                  <c:v>10.281434435493393</c:v>
                </c:pt>
                <c:pt idx="28" formatCode="0">
                  <c:v>8.7796226854422947</c:v>
                </c:pt>
                <c:pt idx="29" formatCode="0">
                  <c:v>8.3550596553330845</c:v>
                </c:pt>
                <c:pt idx="30" formatCode="0">
                  <c:v>8.2682017226155047</c:v>
                </c:pt>
                <c:pt idx="31" formatCode="0">
                  <c:v>7.8049135367296039</c:v>
                </c:pt>
                <c:pt idx="32" formatCode="0">
                  <c:v>5.8623932859513692</c:v>
                </c:pt>
                <c:pt idx="33" formatCode="0">
                  <c:v>1.8695994667515929</c:v>
                </c:pt>
                <c:pt idx="34" formatCode="0">
                  <c:v>0.85745558884376882</c:v>
                </c:pt>
                <c:pt idx="35" formatCode="0">
                  <c:v>0.41827509248193401</c:v>
                </c:pt>
                <c:pt idx="36" formatCode="0">
                  <c:v>-1.736045619900136</c:v>
                </c:pt>
                <c:pt idx="37" formatCode="0">
                  <c:v>-2.4844366121130288</c:v>
                </c:pt>
                <c:pt idx="38" formatCode="0">
                  <c:v>-2.9396447225939699</c:v>
                </c:pt>
                <c:pt idx="39" formatCode="0">
                  <c:v>-2.972368826990305</c:v>
                </c:pt>
                <c:pt idx="40" formatCode="0">
                  <c:v>-3.6058753645627597</c:v>
                </c:pt>
                <c:pt idx="41" formatCode="0">
                  <c:v>-3.623769839642256</c:v>
                </c:pt>
                <c:pt idx="42" formatCode="0">
                  <c:v>-4.1137263608351162</c:v>
                </c:pt>
                <c:pt idx="43" formatCode="0">
                  <c:v>-5.4253083380354177</c:v>
                </c:pt>
                <c:pt idx="44" formatCode="0">
                  <c:v>-6.6165776624443415</c:v>
                </c:pt>
                <c:pt idx="45" formatCode="0">
                  <c:v>-6.7431641323553082</c:v>
                </c:pt>
                <c:pt idx="46" formatCode="0">
                  <c:v>-9.5255968440932914</c:v>
                </c:pt>
                <c:pt idx="47" formatCode="0">
                  <c:v>-10.46117706711715</c:v>
                </c:pt>
                <c:pt idx="49" formatCode="0">
                  <c:v>-11.746582847303918</c:v>
                </c:pt>
                <c:pt idx="52" formatCode="0">
                  <c:v>-14.885751076689552</c:v>
                </c:pt>
                <c:pt idx="53" formatCode="0">
                  <c:v>-16.526846936441014</c:v>
                </c:pt>
              </c:numCache>
            </c:numRef>
          </c:val>
          <c:extLst xmlns:c16r2="http://schemas.microsoft.com/office/drawing/2015/06/chart">
            <c:ext xmlns:c16="http://schemas.microsoft.com/office/drawing/2014/chart" uri="{C3380CC4-5D6E-409C-BE32-E72D297353CC}">
              <c16:uniqueId val="{00000000-826F-48CB-A44F-937339C12FB6}"/>
            </c:ext>
          </c:extLst>
        </c:ser>
        <c:dLbls>
          <c:showLegendKey val="0"/>
          <c:showVal val="0"/>
          <c:showCatName val="0"/>
          <c:showSerName val="0"/>
          <c:showPercent val="0"/>
          <c:showBubbleSize val="0"/>
        </c:dLbls>
        <c:gapWidth val="60"/>
        <c:overlap val="100"/>
        <c:axId val="150428288"/>
        <c:axId val="150434560"/>
      </c:barChart>
      <c:lineChart>
        <c:grouping val="standard"/>
        <c:varyColors val="0"/>
        <c:ser>
          <c:idx val="0"/>
          <c:order val="0"/>
          <c:tx>
            <c:strRef>
              <c:f>Tabelle1!$B$1</c:f>
              <c:strCache>
                <c:ptCount val="1"/>
                <c:pt idx="0">
                  <c:v>Before accounting for socio-economic status</c:v>
                </c:pt>
              </c:strCache>
            </c:strRef>
          </c:tx>
          <c:spPr>
            <a:ln w="28575" cap="rnd">
              <a:noFill/>
              <a:round/>
            </a:ln>
            <a:effectLst/>
          </c:spPr>
          <c:marker>
            <c:symbol val="diamond"/>
            <c:size val="7"/>
            <c:spPr>
              <a:solidFill>
                <a:srgbClr val="E4B921"/>
              </a:solidFill>
              <a:ln w="9525">
                <a:noFill/>
              </a:ln>
              <a:effectLst/>
            </c:spPr>
          </c:marker>
          <c:cat>
            <c:strRef>
              <c:f>Tabelle1!$A$2:$A$61</c:f>
              <c:strCache>
                <c:ptCount val="60"/>
                <c:pt idx="0">
                  <c:v>Turkey</c:v>
                </c:pt>
                <c:pt idx="1">
                  <c:v>Singapore</c:v>
                </c:pt>
                <c:pt idx="2">
                  <c:v>Viet Nam</c:v>
                </c:pt>
                <c:pt idx="3">
                  <c:v>Japan</c:v>
                </c:pt>
                <c:pt idx="4">
                  <c:v>Tunisia</c:v>
                </c:pt>
                <c:pt idx="5">
                  <c:v>Italy</c:v>
                </c:pt>
                <c:pt idx="6">
                  <c:v>Chinese Taipei</c:v>
                </c:pt>
                <c:pt idx="7">
                  <c:v>Thailand</c:v>
                </c:pt>
                <c:pt idx="8">
                  <c:v>Greece</c:v>
                </c:pt>
                <c:pt idx="9">
                  <c:v>Switzerland</c:v>
                </c:pt>
                <c:pt idx="10">
                  <c:v>Czech Republic</c:v>
                </c:pt>
                <c:pt idx="11">
                  <c:v>United States</c:v>
                </c:pt>
                <c:pt idx="12">
                  <c:v>Estonia</c:v>
                </c:pt>
                <c:pt idx="13">
                  <c:v>Uruguay</c:v>
                </c:pt>
                <c:pt idx="14">
                  <c:v>France</c:v>
                </c:pt>
                <c:pt idx="15">
                  <c:v>Austria</c:v>
                </c:pt>
                <c:pt idx="16">
                  <c:v>CABA (Argentina)</c:v>
                </c:pt>
                <c:pt idx="17">
                  <c:v>Kosovo</c:v>
                </c:pt>
                <c:pt idx="18">
                  <c:v>Mexico</c:v>
                </c:pt>
                <c:pt idx="19">
                  <c:v>Hong Kong (China)</c:v>
                </c:pt>
                <c:pt idx="20">
                  <c:v>Indonesia</c:v>
                </c:pt>
                <c:pt idx="21">
                  <c:v>Luxembourg</c:v>
                </c:pt>
                <c:pt idx="22">
                  <c:v>Sweden</c:v>
                </c:pt>
                <c:pt idx="23">
                  <c:v>Hungary</c:v>
                </c:pt>
                <c:pt idx="24">
                  <c:v>Malta</c:v>
                </c:pt>
                <c:pt idx="25">
                  <c:v>Dominican Republic</c:v>
                </c:pt>
                <c:pt idx="26">
                  <c:v>Latvia</c:v>
                </c:pt>
                <c:pt idx="27">
                  <c:v>OECD average</c:v>
                </c:pt>
                <c:pt idx="28">
                  <c:v>B-S-J-G (China)</c:v>
                </c:pt>
                <c:pt idx="29">
                  <c:v>Portugal</c:v>
                </c:pt>
                <c:pt idx="30">
                  <c:v>Slovenia</c:v>
                </c:pt>
                <c:pt idx="31">
                  <c:v>Spain</c:v>
                </c:pt>
                <c:pt idx="32">
                  <c:v>United Kingdom</c:v>
                </c:pt>
                <c:pt idx="33">
                  <c:v>Slovak Republic</c:v>
                </c:pt>
                <c:pt idx="34">
                  <c:v>Norway</c:v>
                </c:pt>
                <c:pt idx="35">
                  <c:v>Australia</c:v>
                </c:pt>
                <c:pt idx="36">
                  <c:v>Croatia</c:v>
                </c:pt>
                <c:pt idx="37">
                  <c:v>Denmark</c:v>
                </c:pt>
                <c:pt idx="38">
                  <c:v>Peru</c:v>
                </c:pt>
                <c:pt idx="39">
                  <c:v>Jordan</c:v>
                </c:pt>
                <c:pt idx="40">
                  <c:v>Costa Rica</c:v>
                </c:pt>
                <c:pt idx="41">
                  <c:v>Colombia</c:v>
                </c:pt>
                <c:pt idx="42">
                  <c:v>Chile</c:v>
                </c:pt>
                <c:pt idx="43">
                  <c:v>Netherlands</c:v>
                </c:pt>
                <c:pt idx="44">
                  <c:v>Korea</c:v>
                </c:pt>
                <c:pt idx="45">
                  <c:v>New Zealand</c:v>
                </c:pt>
                <c:pt idx="46">
                  <c:v>Canada</c:v>
                </c:pt>
                <c:pt idx="47">
                  <c:v>Lithuania</c:v>
                </c:pt>
                <c:pt idx="48">
                  <c:v>Ireland</c:v>
                </c:pt>
                <c:pt idx="49">
                  <c:v>Georgia</c:v>
                </c:pt>
                <c:pt idx="50">
                  <c:v>Trinidad and Tobago</c:v>
                </c:pt>
                <c:pt idx="51">
                  <c:v>FYROM</c:v>
                </c:pt>
                <c:pt idx="52">
                  <c:v>Germany</c:v>
                </c:pt>
                <c:pt idx="53">
                  <c:v>Finland</c:v>
                </c:pt>
                <c:pt idx="54">
                  <c:v>Lebanon</c:v>
                </c:pt>
                <c:pt idx="55">
                  <c:v>Belgium</c:v>
                </c:pt>
                <c:pt idx="56">
                  <c:v>Poland</c:v>
                </c:pt>
                <c:pt idx="57">
                  <c:v>Brazil</c:v>
                </c:pt>
                <c:pt idx="58">
                  <c:v>United Arab Emirates</c:v>
                </c:pt>
                <c:pt idx="59">
                  <c:v>Qatar</c:v>
                </c:pt>
              </c:strCache>
            </c:strRef>
          </c:cat>
          <c:val>
            <c:numRef>
              <c:f>Tabelle1!$B$2:$B$61</c:f>
              <c:numCache>
                <c:formatCode>General</c:formatCode>
                <c:ptCount val="60"/>
                <c:pt idx="2" formatCode="0">
                  <c:v>43.90454532173338</c:v>
                </c:pt>
                <c:pt idx="3" formatCode="0">
                  <c:v>16.385275898033068</c:v>
                </c:pt>
                <c:pt idx="6" formatCode="0">
                  <c:v>47.242881675862556</c:v>
                </c:pt>
                <c:pt idx="7" formatCode="0">
                  <c:v>28.274155002742674</c:v>
                </c:pt>
                <c:pt idx="8" formatCode="0">
                  <c:v>-67.525069601612785</c:v>
                </c:pt>
                <c:pt idx="13" formatCode="0">
                  <c:v>-85.58665871479181</c:v>
                </c:pt>
                <c:pt idx="14" formatCode="0">
                  <c:v>-26.512973541377775</c:v>
                </c:pt>
                <c:pt idx="16" formatCode="0">
                  <c:v>-46.734752387897117</c:v>
                </c:pt>
                <c:pt idx="17" formatCode="0">
                  <c:v>-48.592090823158344</c:v>
                </c:pt>
                <c:pt idx="18" formatCode="0">
                  <c:v>-30.25859922814206</c:v>
                </c:pt>
                <c:pt idx="19" formatCode="0">
                  <c:v>16.296077571546835</c:v>
                </c:pt>
                <c:pt idx="20" formatCode="0">
                  <c:v>15.569184130830649</c:v>
                </c:pt>
                <c:pt idx="24" formatCode="0">
                  <c:v>-79.219298177993835</c:v>
                </c:pt>
                <c:pt idx="25" formatCode="0">
                  <c:v>-51.29123859855423</c:v>
                </c:pt>
                <c:pt idx="27" formatCode="0">
                  <c:v>-27.66470294949367</c:v>
                </c:pt>
                <c:pt idx="29" formatCode="0">
                  <c:v>-50.156710549315243</c:v>
                </c:pt>
                <c:pt idx="30" formatCode="0">
                  <c:v>-64.320219926631168</c:v>
                </c:pt>
                <c:pt idx="31" formatCode="0">
                  <c:v>-29.52348393418999</c:v>
                </c:pt>
                <c:pt idx="32" formatCode="0">
                  <c:v>-64.696774415599009</c:v>
                </c:pt>
                <c:pt idx="35" formatCode="0">
                  <c:v>-43.49617820489113</c:v>
                </c:pt>
                <c:pt idx="38" formatCode="0">
                  <c:v>-58.694144109504762</c:v>
                </c:pt>
                <c:pt idx="39" formatCode="0">
                  <c:v>-29.585872642816579</c:v>
                </c:pt>
                <c:pt idx="41" formatCode="0">
                  <c:v>-53.204699445703902</c:v>
                </c:pt>
                <c:pt idx="42" formatCode="0">
                  <c:v>-45.848626800904654</c:v>
                </c:pt>
                <c:pt idx="44" formatCode="0">
                  <c:v>-19.815784319795952</c:v>
                </c:pt>
                <c:pt idx="45" formatCode="0">
                  <c:v>-67.389294854692309</c:v>
                </c:pt>
                <c:pt idx="46" formatCode="0">
                  <c:v>-37.100940943941318</c:v>
                </c:pt>
                <c:pt idx="47" formatCode="0">
                  <c:v>-71.648046595678593</c:v>
                </c:pt>
                <c:pt idx="48" formatCode="0">
                  <c:v>-25.734515753492829</c:v>
                </c:pt>
                <c:pt idx="49" formatCode="0">
                  <c:v>-55.800285509389369</c:v>
                </c:pt>
                <c:pt idx="50" formatCode="0">
                  <c:v>-32.046397350640966</c:v>
                </c:pt>
                <c:pt idx="51" formatCode="0">
                  <c:v>-58.715043974627214</c:v>
                </c:pt>
                <c:pt idx="52" formatCode="0">
                  <c:v>-46.010086768553371</c:v>
                </c:pt>
                <c:pt idx="53" formatCode="0">
                  <c:v>-42.263934205754566</c:v>
                </c:pt>
                <c:pt idx="54" formatCode="0">
                  <c:v>-60.59608447880543</c:v>
                </c:pt>
                <c:pt idx="55" formatCode="0">
                  <c:v>-53.268062278253367</c:v>
                </c:pt>
                <c:pt idx="56" formatCode="0">
                  <c:v>-67.183605264635673</c:v>
                </c:pt>
                <c:pt idx="57" formatCode="0">
                  <c:v>-94.072948725626517</c:v>
                </c:pt>
                <c:pt idx="58" formatCode="0">
                  <c:v>-75.89528145307996</c:v>
                </c:pt>
                <c:pt idx="59" formatCode="0">
                  <c:v>-74.449936771850645</c:v>
                </c:pt>
              </c:numCache>
            </c:numRef>
          </c:val>
          <c:smooth val="0"/>
          <c:extLst xmlns:c16r2="http://schemas.microsoft.com/office/drawing/2015/06/chart">
            <c:ext xmlns:c16="http://schemas.microsoft.com/office/drawing/2014/chart" uri="{C3380CC4-5D6E-409C-BE32-E72D297353CC}">
              <c16:uniqueId val="{00000000-6977-4DB7-A845-E9D19141EA92}"/>
            </c:ext>
          </c:extLst>
        </c:ser>
        <c:ser>
          <c:idx val="1"/>
          <c:order val="1"/>
          <c:tx>
            <c:strRef>
              <c:f>Tabelle1!$C$1</c:f>
              <c:strCache>
                <c:ptCount val="1"/>
                <c:pt idx="0">
                  <c:v>Before accounting for socio-economic background_NS</c:v>
                </c:pt>
              </c:strCache>
            </c:strRef>
          </c:tx>
          <c:spPr>
            <a:ln w="28575" cap="rnd">
              <a:noFill/>
              <a:round/>
            </a:ln>
            <a:effectLst/>
          </c:spPr>
          <c:marker>
            <c:symbol val="diamond"/>
            <c:size val="7"/>
            <c:spPr>
              <a:solidFill>
                <a:schemeClr val="bg1">
                  <a:lumMod val="85000"/>
                </a:schemeClr>
              </a:solidFill>
              <a:ln w="9525">
                <a:noFill/>
              </a:ln>
              <a:effectLst/>
            </c:spPr>
          </c:marker>
          <c:cat>
            <c:strRef>
              <c:f>Tabelle1!$A$2:$A$61</c:f>
              <c:strCache>
                <c:ptCount val="60"/>
                <c:pt idx="0">
                  <c:v>Turkey</c:v>
                </c:pt>
                <c:pt idx="1">
                  <c:v>Singapore</c:v>
                </c:pt>
                <c:pt idx="2">
                  <c:v>Viet Nam</c:v>
                </c:pt>
                <c:pt idx="3">
                  <c:v>Japan</c:v>
                </c:pt>
                <c:pt idx="4">
                  <c:v>Tunisia</c:v>
                </c:pt>
                <c:pt idx="5">
                  <c:v>Italy</c:v>
                </c:pt>
                <c:pt idx="6">
                  <c:v>Chinese Taipei</c:v>
                </c:pt>
                <c:pt idx="7">
                  <c:v>Thailand</c:v>
                </c:pt>
                <c:pt idx="8">
                  <c:v>Greece</c:v>
                </c:pt>
                <c:pt idx="9">
                  <c:v>Switzerland</c:v>
                </c:pt>
                <c:pt idx="10">
                  <c:v>Czech Republic</c:v>
                </c:pt>
                <c:pt idx="11">
                  <c:v>United States</c:v>
                </c:pt>
                <c:pt idx="12">
                  <c:v>Estonia</c:v>
                </c:pt>
                <c:pt idx="13">
                  <c:v>Uruguay</c:v>
                </c:pt>
                <c:pt idx="14">
                  <c:v>France</c:v>
                </c:pt>
                <c:pt idx="15">
                  <c:v>Austria</c:v>
                </c:pt>
                <c:pt idx="16">
                  <c:v>CABA (Argentina)</c:v>
                </c:pt>
                <c:pt idx="17">
                  <c:v>Kosovo</c:v>
                </c:pt>
                <c:pt idx="18">
                  <c:v>Mexico</c:v>
                </c:pt>
                <c:pt idx="19">
                  <c:v>Hong Kong (China)</c:v>
                </c:pt>
                <c:pt idx="20">
                  <c:v>Indonesia</c:v>
                </c:pt>
                <c:pt idx="21">
                  <c:v>Luxembourg</c:v>
                </c:pt>
                <c:pt idx="22">
                  <c:v>Sweden</c:v>
                </c:pt>
                <c:pt idx="23">
                  <c:v>Hungary</c:v>
                </c:pt>
                <c:pt idx="24">
                  <c:v>Malta</c:v>
                </c:pt>
                <c:pt idx="25">
                  <c:v>Dominican Republic</c:v>
                </c:pt>
                <c:pt idx="26">
                  <c:v>Latvia</c:v>
                </c:pt>
                <c:pt idx="27">
                  <c:v>OECD average</c:v>
                </c:pt>
                <c:pt idx="28">
                  <c:v>B-S-J-G (China)</c:v>
                </c:pt>
                <c:pt idx="29">
                  <c:v>Portugal</c:v>
                </c:pt>
                <c:pt idx="30">
                  <c:v>Slovenia</c:v>
                </c:pt>
                <c:pt idx="31">
                  <c:v>Spain</c:v>
                </c:pt>
                <c:pt idx="32">
                  <c:v>United Kingdom</c:v>
                </c:pt>
                <c:pt idx="33">
                  <c:v>Slovak Republic</c:v>
                </c:pt>
                <c:pt idx="34">
                  <c:v>Norway</c:v>
                </c:pt>
                <c:pt idx="35">
                  <c:v>Australia</c:v>
                </c:pt>
                <c:pt idx="36">
                  <c:v>Croatia</c:v>
                </c:pt>
                <c:pt idx="37">
                  <c:v>Denmark</c:v>
                </c:pt>
                <c:pt idx="38">
                  <c:v>Peru</c:v>
                </c:pt>
                <c:pt idx="39">
                  <c:v>Jordan</c:v>
                </c:pt>
                <c:pt idx="40">
                  <c:v>Costa Rica</c:v>
                </c:pt>
                <c:pt idx="41">
                  <c:v>Colombia</c:v>
                </c:pt>
                <c:pt idx="42">
                  <c:v>Chile</c:v>
                </c:pt>
                <c:pt idx="43">
                  <c:v>Netherlands</c:v>
                </c:pt>
                <c:pt idx="44">
                  <c:v>Korea</c:v>
                </c:pt>
                <c:pt idx="45">
                  <c:v>New Zealand</c:v>
                </c:pt>
                <c:pt idx="46">
                  <c:v>Canada</c:v>
                </c:pt>
                <c:pt idx="47">
                  <c:v>Lithuania</c:v>
                </c:pt>
                <c:pt idx="48">
                  <c:v>Ireland</c:v>
                </c:pt>
                <c:pt idx="49">
                  <c:v>Georgia</c:v>
                </c:pt>
                <c:pt idx="50">
                  <c:v>Trinidad and Tobago</c:v>
                </c:pt>
                <c:pt idx="51">
                  <c:v>FYROM</c:v>
                </c:pt>
                <c:pt idx="52">
                  <c:v>Germany</c:v>
                </c:pt>
                <c:pt idx="53">
                  <c:v>Finland</c:v>
                </c:pt>
                <c:pt idx="54">
                  <c:v>Lebanon</c:v>
                </c:pt>
                <c:pt idx="55">
                  <c:v>Belgium</c:v>
                </c:pt>
                <c:pt idx="56">
                  <c:v>Poland</c:v>
                </c:pt>
                <c:pt idx="57">
                  <c:v>Brazil</c:v>
                </c:pt>
                <c:pt idx="58">
                  <c:v>United Arab Emirates</c:v>
                </c:pt>
                <c:pt idx="59">
                  <c:v>Qatar</c:v>
                </c:pt>
              </c:strCache>
            </c:strRef>
          </c:cat>
          <c:val>
            <c:numRef>
              <c:f>Tabelle1!$C$2:$C$61</c:f>
              <c:numCache>
                <c:formatCode>0</c:formatCode>
                <c:ptCount val="60"/>
                <c:pt idx="0">
                  <c:v>-4.2386183784437881</c:v>
                </c:pt>
                <c:pt idx="1">
                  <c:v>-16.852405757225043</c:v>
                </c:pt>
                <c:pt idx="4">
                  <c:v>7.8542042060982569</c:v>
                </c:pt>
                <c:pt idx="5">
                  <c:v>6.9048251224060655</c:v>
                </c:pt>
                <c:pt idx="9">
                  <c:v>-15.913132714832313</c:v>
                </c:pt>
                <c:pt idx="10">
                  <c:v>-7.1175599310155038</c:v>
                </c:pt>
                <c:pt idx="11">
                  <c:v>-16.937697366473554</c:v>
                </c:pt>
                <c:pt idx="12">
                  <c:v>-8.7628126067905541</c:v>
                </c:pt>
                <c:pt idx="15">
                  <c:v>-25.122495038390642</c:v>
                </c:pt>
                <c:pt idx="21">
                  <c:v>0.45160173188857283</c:v>
                </c:pt>
                <c:pt idx="22">
                  <c:v>-15.133323645318917</c:v>
                </c:pt>
                <c:pt idx="23">
                  <c:v>-18.84195786381019</c:v>
                </c:pt>
                <c:pt idx="26">
                  <c:v>-10.604004240883645</c:v>
                </c:pt>
                <c:pt idx="28">
                  <c:v>-5.5926255544191372</c:v>
                </c:pt>
                <c:pt idx="33">
                  <c:v>-22.40757123159446</c:v>
                </c:pt>
                <c:pt idx="34">
                  <c:v>1.2615215394103161</c:v>
                </c:pt>
                <c:pt idx="36">
                  <c:v>-16.928112284084076</c:v>
                </c:pt>
                <c:pt idx="37">
                  <c:v>-15.701159991008659</c:v>
                </c:pt>
                <c:pt idx="40">
                  <c:v>6.3922976559749705</c:v>
                </c:pt>
                <c:pt idx="43">
                  <c:v>3.946771975316429</c:v>
                </c:pt>
              </c:numCache>
            </c:numRef>
          </c:val>
          <c:smooth val="0"/>
          <c:extLst xmlns:c16r2="http://schemas.microsoft.com/office/drawing/2015/06/chart">
            <c:ext xmlns:c16="http://schemas.microsoft.com/office/drawing/2014/chart" uri="{C3380CC4-5D6E-409C-BE32-E72D297353CC}">
              <c16:uniqueId val="{00000001-6977-4DB7-A845-E9D19141EA92}"/>
            </c:ext>
          </c:extLst>
        </c:ser>
        <c:dLbls>
          <c:showLegendKey val="0"/>
          <c:showVal val="0"/>
          <c:showCatName val="0"/>
          <c:showSerName val="0"/>
          <c:showPercent val="0"/>
          <c:showBubbleSize val="0"/>
        </c:dLbls>
        <c:marker val="1"/>
        <c:smooth val="0"/>
        <c:axId val="150428288"/>
        <c:axId val="150434560"/>
      </c:lineChart>
      <c:catAx>
        <c:axId val="150428288"/>
        <c:scaling>
          <c:orientation val="minMax"/>
        </c:scaling>
        <c:delete val="0"/>
        <c:axPos val="b"/>
        <c:numFmt formatCode="General" sourceLinked="1"/>
        <c:majorTickMark val="none"/>
        <c:minorTickMark val="none"/>
        <c:tickLblPos val="low"/>
        <c:spPr>
          <a:noFill/>
          <a:ln w="15875" cap="flat" cmpd="sng" algn="ctr">
            <a:solidFill>
              <a:schemeClr val="tx1"/>
            </a:solidFill>
            <a:round/>
          </a:ln>
          <a:effectLst/>
        </c:spPr>
        <c:txPr>
          <a:bodyPr rot="-5400000" spcFirstLastPara="1" vertOverflow="ellipsis" wrap="square" anchor="ctr" anchorCtr="1"/>
          <a:lstStyle/>
          <a:p>
            <a:pPr>
              <a:defRPr sz="1000" b="0" i="0" u="none" strike="noStrike" kern="1200" baseline="0">
                <a:solidFill>
                  <a:schemeClr val="tx1"/>
                </a:solidFill>
                <a:latin typeface="HelveticaNeueLT Std"/>
                <a:ea typeface="+mn-ea"/>
                <a:cs typeface="+mn-cs"/>
              </a:defRPr>
            </a:pPr>
            <a:endParaRPr lang="en-US"/>
          </a:p>
        </c:txPr>
        <c:crossAx val="150434560"/>
        <c:crossesAt val="0"/>
        <c:auto val="1"/>
        <c:lblAlgn val="ctr"/>
        <c:lblOffset val="100"/>
        <c:tickLblSkip val="1"/>
        <c:noMultiLvlLbl val="0"/>
      </c:catAx>
      <c:valAx>
        <c:axId val="150434560"/>
        <c:scaling>
          <c:orientation val="minMax"/>
          <c:max val="70"/>
          <c:min val="-10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000" b="0" i="0" u="none" strike="noStrike" kern="1200" baseline="0">
                    <a:solidFill>
                      <a:schemeClr val="tx1"/>
                    </a:solidFill>
                    <a:latin typeface="HelveticaNeueLT Std"/>
                    <a:ea typeface="+mn-ea"/>
                    <a:cs typeface="+mn-cs"/>
                  </a:defRPr>
                </a:pPr>
                <a:r>
                  <a:rPr lang="de-DE" dirty="0"/>
                  <a:t>Score-point</a:t>
                </a:r>
                <a:r>
                  <a:rPr lang="de-DE" baseline="0" dirty="0"/>
                  <a:t> </a:t>
                </a:r>
                <a:r>
                  <a:rPr lang="de-DE" baseline="0" dirty="0" err="1"/>
                  <a:t>difference</a:t>
                </a:r>
                <a:endParaRPr lang="de-DE" dirty="0"/>
              </a:p>
            </c:rich>
          </c:tx>
          <c:layout/>
          <c:overlay val="0"/>
          <c:spPr>
            <a:noFill/>
            <a:ln>
              <a:noFill/>
            </a:ln>
            <a:effectLst/>
          </c:spPr>
        </c:title>
        <c:numFmt formatCode="0" sourceLinked="0"/>
        <c:majorTickMark val="none"/>
        <c:minorTickMark val="none"/>
        <c:tickLblPos val="low"/>
        <c:spPr>
          <a:noFill/>
          <a:ln>
            <a:solidFill>
              <a:schemeClr val="tx1"/>
            </a:solidFill>
          </a:ln>
          <a:effectLst/>
        </c:spPr>
        <c:txPr>
          <a:bodyPr rot="-60000000" spcFirstLastPara="1" vertOverflow="ellipsis" vert="horz" wrap="square" anchor="ctr" anchorCtr="1"/>
          <a:lstStyle/>
          <a:p>
            <a:pPr>
              <a:defRPr sz="1000" b="0" i="0" u="none" strike="noStrike" kern="1200" baseline="0">
                <a:solidFill>
                  <a:schemeClr val="tx1"/>
                </a:solidFill>
                <a:latin typeface="HelveticaNeueLT Std"/>
                <a:ea typeface="+mn-ea"/>
                <a:cs typeface="+mn-cs"/>
              </a:defRPr>
            </a:pPr>
            <a:endParaRPr lang="en-US"/>
          </a:p>
        </c:txPr>
        <c:crossAx val="150428288"/>
        <c:crossesAt val="1"/>
        <c:crossBetween val="between"/>
      </c:valAx>
      <c:spPr>
        <a:noFill/>
        <a:ln>
          <a:solidFill>
            <a:srgbClr val="0077A0"/>
          </a:solidFill>
        </a:ln>
        <a:effectLst/>
      </c:spPr>
    </c:plotArea>
    <c:legend>
      <c:legendPos val="t"/>
      <c:legendEntry>
        <c:idx val="1"/>
        <c:delete val="1"/>
      </c:legendEntry>
      <c:legendEntry>
        <c:idx val="3"/>
        <c:delete val="1"/>
      </c:legendEntry>
      <c:layout>
        <c:manualLayout>
          <c:xMode val="edge"/>
          <c:yMode val="edge"/>
          <c:x val="0.13087471996336145"/>
          <c:y val="2.3084643259167318E-2"/>
          <c:w val="0.77208294867549876"/>
          <c:h val="5.627121988966631E-2"/>
        </c:manualLayout>
      </c:layout>
      <c:overlay val="0"/>
      <c:spPr>
        <a:noFill/>
        <a:ln>
          <a:noFill/>
        </a:ln>
        <a:effectLst/>
      </c:spPr>
      <c:txPr>
        <a:bodyPr rot="0" spcFirstLastPara="1" vertOverflow="ellipsis" vert="horz" wrap="square" anchor="ctr" anchorCtr="1"/>
        <a:lstStyle/>
        <a:p>
          <a:pPr>
            <a:defRPr sz="1000" b="0" i="0" u="none" strike="noStrike" kern="1200" baseline="0">
              <a:solidFill>
                <a:schemeClr val="tx1"/>
              </a:solidFill>
              <a:latin typeface="HelveticaNeueLT Std"/>
              <a:ea typeface="+mn-ea"/>
              <a:cs typeface="+mn-cs"/>
            </a:defRPr>
          </a:pPr>
          <a:endParaRPr lang="en-US"/>
        </a:p>
      </c:txPr>
    </c:legend>
    <c:plotVisOnly val="1"/>
    <c:dispBlanksAs val="gap"/>
    <c:showDLblsOverMax val="0"/>
  </c:chart>
  <c:spPr>
    <a:noFill/>
    <a:ln>
      <a:noFill/>
    </a:ln>
    <a:effectLst/>
  </c:spPr>
  <c:txPr>
    <a:bodyPr/>
    <a:lstStyle/>
    <a:p>
      <a:pPr>
        <a:defRPr sz="1000">
          <a:solidFill>
            <a:schemeClr val="tx1"/>
          </a:solidFill>
          <a:latin typeface="HelveticaNeueLT Std"/>
        </a:defRPr>
      </a:pPr>
      <a:endParaRPr lang="en-US"/>
    </a:p>
  </c:txPr>
  <c:externalData r:id="rId1">
    <c:autoUpdate val="0"/>
  </c:externalData>
</c:chartSpace>
</file>

<file path=ppt/charts/chart26.xml><?xml version="1.0" encoding="utf-8"?>
<c:chartSpace xmlns:c="http://schemas.openxmlformats.org/drawingml/2006/chart" xmlns:a="http://schemas.openxmlformats.org/drawingml/2006/main" xmlns:r="http://schemas.openxmlformats.org/officeDocument/2006/relationships">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3.5837141802017941E-2"/>
          <c:y val="9.187869785993151E-2"/>
          <c:w val="0.94626038215406683"/>
          <c:h val="0.55516801283807382"/>
        </c:manualLayout>
      </c:layout>
      <c:barChart>
        <c:barDir val="col"/>
        <c:grouping val="clustered"/>
        <c:varyColors val="0"/>
        <c:ser>
          <c:idx val="2"/>
          <c:order val="2"/>
          <c:tx>
            <c:strRef>
              <c:f>Tabelle1!$D$1</c:f>
              <c:strCache>
                <c:ptCount val="1"/>
                <c:pt idx="0">
                  <c:v>PISA 2015</c:v>
                </c:pt>
              </c:strCache>
            </c:strRef>
          </c:tx>
          <c:spPr>
            <a:solidFill>
              <a:srgbClr val="005681"/>
            </a:solidFill>
            <a:ln>
              <a:noFill/>
            </a:ln>
            <a:effectLst/>
          </c:spPr>
          <c:invertIfNegative val="0"/>
          <c:cat>
            <c:strRef>
              <c:f>Tabelle1!$A$2:$A$60</c:f>
              <c:strCache>
                <c:ptCount val="59"/>
                <c:pt idx="0">
                  <c:v>Colombia</c:v>
                </c:pt>
                <c:pt idx="1">
                  <c:v>Brazil</c:v>
                </c:pt>
                <c:pt idx="2">
                  <c:v>Uruguay</c:v>
                </c:pt>
                <c:pt idx="3">
                  <c:v>Tunisia</c:v>
                </c:pt>
                <c:pt idx="4">
                  <c:v>Belgium</c:v>
                </c:pt>
                <c:pt idx="5">
                  <c:v>Macao (China)</c:v>
                </c:pt>
                <c:pt idx="6">
                  <c:v>Trinidad and Tobago</c:v>
                </c:pt>
                <c:pt idx="7">
                  <c:v>Costa Rica</c:v>
                </c:pt>
                <c:pt idx="8">
                  <c:v>Spain</c:v>
                </c:pt>
                <c:pt idx="9">
                  <c:v>Portugal</c:v>
                </c:pt>
                <c:pt idx="10">
                  <c:v>Luxembourg</c:v>
                </c:pt>
                <c:pt idx="11">
                  <c:v>Peru</c:v>
                </c:pt>
                <c:pt idx="12">
                  <c:v>Chile</c:v>
                </c:pt>
                <c:pt idx="13">
                  <c:v>France</c:v>
                </c:pt>
                <c:pt idx="14">
                  <c:v>Netherlands</c:v>
                </c:pt>
                <c:pt idx="15">
                  <c:v>Switzerland</c:v>
                </c:pt>
                <c:pt idx="16">
                  <c:v>Germany</c:v>
                </c:pt>
                <c:pt idx="17">
                  <c:v>Qatar</c:v>
                </c:pt>
                <c:pt idx="18">
                  <c:v>Hong Kong (China)</c:v>
                </c:pt>
                <c:pt idx="19">
                  <c:v>Indonesia</c:v>
                </c:pt>
                <c:pt idx="20">
                  <c:v>Mexico</c:v>
                </c:pt>
                <c:pt idx="21">
                  <c:v>Austria</c:v>
                </c:pt>
                <c:pt idx="22">
                  <c:v>Italy</c:v>
                </c:pt>
                <c:pt idx="23">
                  <c:v>United Arab Emirates</c:v>
                </c:pt>
                <c:pt idx="24">
                  <c:v>OECD average</c:v>
                </c:pt>
                <c:pt idx="25">
                  <c:v>United States</c:v>
                </c:pt>
                <c:pt idx="26">
                  <c:v>Turkey</c:v>
                </c:pt>
                <c:pt idx="27">
                  <c:v>Hungary</c:v>
                </c:pt>
                <c:pt idx="28">
                  <c:v>Israel</c:v>
                </c:pt>
                <c:pt idx="29">
                  <c:v>Jordan</c:v>
                </c:pt>
                <c:pt idx="30">
                  <c:v>Ireland</c:v>
                </c:pt>
                <c:pt idx="31">
                  <c:v>Australia</c:v>
                </c:pt>
                <c:pt idx="32">
                  <c:v>Malta</c:v>
                </c:pt>
                <c:pt idx="33">
                  <c:v>Slovak Republic</c:v>
                </c:pt>
                <c:pt idx="34">
                  <c:v>Thailand</c:v>
                </c:pt>
                <c:pt idx="35">
                  <c:v>Romania</c:v>
                </c:pt>
                <c:pt idx="36">
                  <c:v>Canada</c:v>
                </c:pt>
                <c:pt idx="37">
                  <c:v>Singapore</c:v>
                </c:pt>
                <c:pt idx="38">
                  <c:v>Poland</c:v>
                </c:pt>
                <c:pt idx="39">
                  <c:v>Latvia</c:v>
                </c:pt>
                <c:pt idx="40">
                  <c:v>Greece</c:v>
                </c:pt>
                <c:pt idx="41">
                  <c:v>New Zealand</c:v>
                </c:pt>
                <c:pt idx="42">
                  <c:v>Bulgaria</c:v>
                </c:pt>
                <c:pt idx="43">
                  <c:v>Czech Republic</c:v>
                </c:pt>
                <c:pt idx="44">
                  <c:v>Sweden</c:v>
                </c:pt>
                <c:pt idx="45">
                  <c:v>Estonia</c:v>
                </c:pt>
                <c:pt idx="46">
                  <c:v>Denmark</c:v>
                </c:pt>
                <c:pt idx="47">
                  <c:v>Moldova</c:v>
                </c:pt>
                <c:pt idx="48">
                  <c:v>Finland</c:v>
                </c:pt>
                <c:pt idx="49">
                  <c:v>United Kingdom</c:v>
                </c:pt>
                <c:pt idx="50">
                  <c:v>Albania</c:v>
                </c:pt>
                <c:pt idx="51">
                  <c:v>Lithuania</c:v>
                </c:pt>
                <c:pt idx="52">
                  <c:v>Slovenia</c:v>
                </c:pt>
                <c:pt idx="53">
                  <c:v>Montenegro</c:v>
                </c:pt>
                <c:pt idx="54">
                  <c:v>Croatia</c:v>
                </c:pt>
                <c:pt idx="55">
                  <c:v>Russia</c:v>
                </c:pt>
                <c:pt idx="56">
                  <c:v>Georgia</c:v>
                </c:pt>
                <c:pt idx="57">
                  <c:v>Iceland</c:v>
                </c:pt>
                <c:pt idx="58">
                  <c:v>Chinese Taipei</c:v>
                </c:pt>
              </c:strCache>
            </c:strRef>
          </c:cat>
          <c:val>
            <c:numRef>
              <c:f>Tabelle1!$D$2:$D$60</c:f>
              <c:numCache>
                <c:formatCode>0.0</c:formatCode>
                <c:ptCount val="59"/>
                <c:pt idx="0">
                  <c:v>42.570789073579441</c:v>
                </c:pt>
                <c:pt idx="1">
                  <c:v>36.393171188913811</c:v>
                </c:pt>
                <c:pt idx="3">
                  <c:v>34.335702540330217</c:v>
                </c:pt>
                <c:pt idx="5">
                  <c:v>33.819980785708253</c:v>
                </c:pt>
                <c:pt idx="6">
                  <c:v>33.373291269277232</c:v>
                </c:pt>
                <c:pt idx="7">
                  <c:v>31.407251214146239</c:v>
                </c:pt>
                <c:pt idx="8">
                  <c:v>31.26626697824971</c:v>
                </c:pt>
                <c:pt idx="9">
                  <c:v>31.24819928238103</c:v>
                </c:pt>
                <c:pt idx="10">
                  <c:v>30.87636036970498</c:v>
                </c:pt>
                <c:pt idx="11">
                  <c:v>25.564349372656341</c:v>
                </c:pt>
                <c:pt idx="13">
                  <c:v>22.072119718271519</c:v>
                </c:pt>
                <c:pt idx="14">
                  <c:v>20.095699772039481</c:v>
                </c:pt>
                <c:pt idx="15">
                  <c:v>19.991403633639091</c:v>
                </c:pt>
                <c:pt idx="17">
                  <c:v>17.388739097122791</c:v>
                </c:pt>
                <c:pt idx="18">
                  <c:v>17.221465547676669</c:v>
                </c:pt>
                <c:pt idx="19">
                  <c:v>16.23734912808893</c:v>
                </c:pt>
                <c:pt idx="20">
                  <c:v>15.826614068929651</c:v>
                </c:pt>
                <c:pt idx="21">
                  <c:v>15.197162822251389</c:v>
                </c:pt>
                <c:pt idx="23">
                  <c:v>11.79005988764435</c:v>
                </c:pt>
                <c:pt idx="24" formatCode="0.00">
                  <c:v>11.283670808903354</c:v>
                </c:pt>
                <c:pt idx="25">
                  <c:v>10.96053714245808</c:v>
                </c:pt>
                <c:pt idx="30">
                  <c:v>7.1978907257835161</c:v>
                </c:pt>
                <c:pt idx="31">
                  <c:v>7.0953428209504654</c:v>
                </c:pt>
                <c:pt idx="32">
                  <c:v>6.9955229182639442</c:v>
                </c:pt>
                <c:pt idx="35">
                  <c:v>5.8661848074145766</c:v>
                </c:pt>
                <c:pt idx="36">
                  <c:v>5.7394786262726347</c:v>
                </c:pt>
                <c:pt idx="39">
                  <c:v>5.0045915085696624</c:v>
                </c:pt>
                <c:pt idx="44">
                  <c:v>4.0391149535299213</c:v>
                </c:pt>
                <c:pt idx="45">
                  <c:v>3.9832955854702039</c:v>
                </c:pt>
                <c:pt idx="46">
                  <c:v>3.38405139885004</c:v>
                </c:pt>
                <c:pt idx="47">
                  <c:v>2.979183021178518</c:v>
                </c:pt>
                <c:pt idx="50">
                  <c:v>2.5968365771935922</c:v>
                </c:pt>
                <c:pt idx="51">
                  <c:v>2.497111884435435</c:v>
                </c:pt>
                <c:pt idx="54">
                  <c:v>1.5571823692396709</c:v>
                </c:pt>
                <c:pt idx="55">
                  <c:v>1.538130158300814</c:v>
                </c:pt>
                <c:pt idx="56">
                  <c:v>1.510777914779631</c:v>
                </c:pt>
                <c:pt idx="58">
                  <c:v>0.56211475021086077</c:v>
                </c:pt>
              </c:numCache>
            </c:numRef>
          </c:val>
          <c:extLst xmlns:c16r2="http://schemas.microsoft.com/office/drawing/2015/06/chart">
            <c:ext xmlns:c16="http://schemas.microsoft.com/office/drawing/2014/chart" uri="{C3380CC4-5D6E-409C-BE32-E72D297353CC}">
              <c16:uniqueId val="{00000002-6977-4DB7-A845-E9D19141EA92}"/>
            </c:ext>
          </c:extLst>
        </c:ser>
        <c:ser>
          <c:idx val="3"/>
          <c:order val="3"/>
          <c:tx>
            <c:strRef>
              <c:f>Tabelle1!$E$1</c:f>
              <c:strCache>
                <c:ptCount val="1"/>
                <c:pt idx="0">
                  <c:v>PISA 2015_NS</c:v>
                </c:pt>
              </c:strCache>
            </c:strRef>
          </c:tx>
          <c:spPr>
            <a:solidFill>
              <a:schemeClr val="accent1">
                <a:lumMod val="40000"/>
                <a:lumOff val="60000"/>
              </a:schemeClr>
            </a:solidFill>
            <a:ln w="25400">
              <a:noFill/>
            </a:ln>
            <a:effectLst/>
          </c:spPr>
          <c:invertIfNegative val="0"/>
          <c:cat>
            <c:strRef>
              <c:f>Tabelle1!$A$2:$A$60</c:f>
              <c:strCache>
                <c:ptCount val="59"/>
                <c:pt idx="0">
                  <c:v>Colombia</c:v>
                </c:pt>
                <c:pt idx="1">
                  <c:v>Brazil</c:v>
                </c:pt>
                <c:pt idx="2">
                  <c:v>Uruguay</c:v>
                </c:pt>
                <c:pt idx="3">
                  <c:v>Tunisia</c:v>
                </c:pt>
                <c:pt idx="4">
                  <c:v>Belgium</c:v>
                </c:pt>
                <c:pt idx="5">
                  <c:v>Macao (China)</c:v>
                </c:pt>
                <c:pt idx="6">
                  <c:v>Trinidad and Tobago</c:v>
                </c:pt>
                <c:pt idx="7">
                  <c:v>Costa Rica</c:v>
                </c:pt>
                <c:pt idx="8">
                  <c:v>Spain</c:v>
                </c:pt>
                <c:pt idx="9">
                  <c:v>Portugal</c:v>
                </c:pt>
                <c:pt idx="10">
                  <c:v>Luxembourg</c:v>
                </c:pt>
                <c:pt idx="11">
                  <c:v>Peru</c:v>
                </c:pt>
                <c:pt idx="12">
                  <c:v>Chile</c:v>
                </c:pt>
                <c:pt idx="13">
                  <c:v>France</c:v>
                </c:pt>
                <c:pt idx="14">
                  <c:v>Netherlands</c:v>
                </c:pt>
                <c:pt idx="15">
                  <c:v>Switzerland</c:v>
                </c:pt>
                <c:pt idx="16">
                  <c:v>Germany</c:v>
                </c:pt>
                <c:pt idx="17">
                  <c:v>Qatar</c:v>
                </c:pt>
                <c:pt idx="18">
                  <c:v>Hong Kong (China)</c:v>
                </c:pt>
                <c:pt idx="19">
                  <c:v>Indonesia</c:v>
                </c:pt>
                <c:pt idx="20">
                  <c:v>Mexico</c:v>
                </c:pt>
                <c:pt idx="21">
                  <c:v>Austria</c:v>
                </c:pt>
                <c:pt idx="22">
                  <c:v>Italy</c:v>
                </c:pt>
                <c:pt idx="23">
                  <c:v>United Arab Emirates</c:v>
                </c:pt>
                <c:pt idx="24">
                  <c:v>OECD average</c:v>
                </c:pt>
                <c:pt idx="25">
                  <c:v>United States</c:v>
                </c:pt>
                <c:pt idx="26">
                  <c:v>Turkey</c:v>
                </c:pt>
                <c:pt idx="27">
                  <c:v>Hungary</c:v>
                </c:pt>
                <c:pt idx="28">
                  <c:v>Israel</c:v>
                </c:pt>
                <c:pt idx="29">
                  <c:v>Jordan</c:v>
                </c:pt>
                <c:pt idx="30">
                  <c:v>Ireland</c:v>
                </c:pt>
                <c:pt idx="31">
                  <c:v>Australia</c:v>
                </c:pt>
                <c:pt idx="32">
                  <c:v>Malta</c:v>
                </c:pt>
                <c:pt idx="33">
                  <c:v>Slovak Republic</c:v>
                </c:pt>
                <c:pt idx="34">
                  <c:v>Thailand</c:v>
                </c:pt>
                <c:pt idx="35">
                  <c:v>Romania</c:v>
                </c:pt>
                <c:pt idx="36">
                  <c:v>Canada</c:v>
                </c:pt>
                <c:pt idx="37">
                  <c:v>Singapore</c:v>
                </c:pt>
                <c:pt idx="38">
                  <c:v>Poland</c:v>
                </c:pt>
                <c:pt idx="39">
                  <c:v>Latvia</c:v>
                </c:pt>
                <c:pt idx="40">
                  <c:v>Greece</c:v>
                </c:pt>
                <c:pt idx="41">
                  <c:v>New Zealand</c:v>
                </c:pt>
                <c:pt idx="42">
                  <c:v>Bulgaria</c:v>
                </c:pt>
                <c:pt idx="43">
                  <c:v>Czech Republic</c:v>
                </c:pt>
                <c:pt idx="44">
                  <c:v>Sweden</c:v>
                </c:pt>
                <c:pt idx="45">
                  <c:v>Estonia</c:v>
                </c:pt>
                <c:pt idx="46">
                  <c:v>Denmark</c:v>
                </c:pt>
                <c:pt idx="47">
                  <c:v>Moldova</c:v>
                </c:pt>
                <c:pt idx="48">
                  <c:v>Finland</c:v>
                </c:pt>
                <c:pt idx="49">
                  <c:v>United Kingdom</c:v>
                </c:pt>
                <c:pt idx="50">
                  <c:v>Albania</c:v>
                </c:pt>
                <c:pt idx="51">
                  <c:v>Lithuania</c:v>
                </c:pt>
                <c:pt idx="52">
                  <c:v>Slovenia</c:v>
                </c:pt>
                <c:pt idx="53">
                  <c:v>Montenegro</c:v>
                </c:pt>
                <c:pt idx="54">
                  <c:v>Croatia</c:v>
                </c:pt>
                <c:pt idx="55">
                  <c:v>Russia</c:v>
                </c:pt>
                <c:pt idx="56">
                  <c:v>Georgia</c:v>
                </c:pt>
                <c:pt idx="57">
                  <c:v>Iceland</c:v>
                </c:pt>
                <c:pt idx="58">
                  <c:v>Chinese Taipei</c:v>
                </c:pt>
              </c:strCache>
            </c:strRef>
          </c:cat>
          <c:val>
            <c:numRef>
              <c:f>Tabelle1!$E$2:$E$60</c:f>
              <c:numCache>
                <c:formatCode>General</c:formatCode>
                <c:ptCount val="59"/>
                <c:pt idx="2" formatCode="0.0">
                  <c:v>35.324104331693817</c:v>
                </c:pt>
                <c:pt idx="4" formatCode="0.0">
                  <c:v>34.011468435404332</c:v>
                </c:pt>
                <c:pt idx="12" formatCode="0.0">
                  <c:v>24.552957856887211</c:v>
                </c:pt>
                <c:pt idx="16" formatCode="0.0">
                  <c:v>18.107671310739288</c:v>
                </c:pt>
                <c:pt idx="22" formatCode="0.0">
                  <c:v>15.06990360594898</c:v>
                </c:pt>
                <c:pt idx="26" formatCode="0.0">
                  <c:v>10.897465249067819</c:v>
                </c:pt>
                <c:pt idx="27" formatCode="0.0">
                  <c:v>9.4810458241721225</c:v>
                </c:pt>
                <c:pt idx="28" formatCode="0.0">
                  <c:v>8.9512721416999135</c:v>
                </c:pt>
                <c:pt idx="29" formatCode="0.0">
                  <c:v>7.6337624842665219</c:v>
                </c:pt>
                <c:pt idx="33" formatCode="0.0">
                  <c:v>6.5316099772096656</c:v>
                </c:pt>
                <c:pt idx="34" formatCode="0.0">
                  <c:v>6.0129655571377016</c:v>
                </c:pt>
                <c:pt idx="37" formatCode="0.0">
                  <c:v>5.3704077464952809</c:v>
                </c:pt>
                <c:pt idx="38" formatCode="0.0">
                  <c:v>5.2642792432105914</c:v>
                </c:pt>
                <c:pt idx="40" formatCode="0.0">
                  <c:v>4.9772795443622142</c:v>
                </c:pt>
                <c:pt idx="41" formatCode="0.0">
                  <c:v>4.9169081781305959</c:v>
                </c:pt>
                <c:pt idx="42" formatCode="0.0">
                  <c:v>4.823178942026459</c:v>
                </c:pt>
                <c:pt idx="43" formatCode="0.0">
                  <c:v>4.8042427448383282</c:v>
                </c:pt>
                <c:pt idx="48" formatCode="0.0">
                  <c:v>2.9501135244401429</c:v>
                </c:pt>
                <c:pt idx="49" formatCode="0.0">
                  <c:v>2.7541521925260928</c:v>
                </c:pt>
                <c:pt idx="52" formatCode="0.0">
                  <c:v>1.8945332760670961</c:v>
                </c:pt>
                <c:pt idx="53" formatCode="0.0">
                  <c:v>1.6281102623332251</c:v>
                </c:pt>
                <c:pt idx="57" formatCode="\(0.00\)">
                  <c:v>1.0933212905854359</c:v>
                </c:pt>
              </c:numCache>
            </c:numRef>
          </c:val>
          <c:extLst xmlns:c16r2="http://schemas.microsoft.com/office/drawing/2015/06/chart">
            <c:ext xmlns:c16="http://schemas.microsoft.com/office/drawing/2014/chart" uri="{C3380CC4-5D6E-409C-BE32-E72D297353CC}">
              <c16:uniqueId val="{00000000-826F-48CB-A44F-937339C12FB6}"/>
            </c:ext>
          </c:extLst>
        </c:ser>
        <c:dLbls>
          <c:showLegendKey val="0"/>
          <c:showVal val="0"/>
          <c:showCatName val="0"/>
          <c:showSerName val="0"/>
          <c:showPercent val="0"/>
          <c:showBubbleSize val="0"/>
        </c:dLbls>
        <c:gapWidth val="60"/>
        <c:overlap val="100"/>
        <c:axId val="150848640"/>
        <c:axId val="150850560"/>
      </c:barChart>
      <c:lineChart>
        <c:grouping val="standard"/>
        <c:varyColors val="0"/>
        <c:ser>
          <c:idx val="0"/>
          <c:order val="0"/>
          <c:tx>
            <c:strRef>
              <c:f>Tabelle1!$B$1</c:f>
              <c:strCache>
                <c:ptCount val="1"/>
                <c:pt idx="0">
                  <c:v>PISA 2009</c:v>
                </c:pt>
              </c:strCache>
            </c:strRef>
          </c:tx>
          <c:spPr>
            <a:ln w="28575" cap="rnd">
              <a:noFill/>
              <a:round/>
            </a:ln>
            <a:effectLst/>
          </c:spPr>
          <c:marker>
            <c:symbol val="diamond"/>
            <c:size val="7"/>
            <c:spPr>
              <a:solidFill>
                <a:srgbClr val="E4B921"/>
              </a:solidFill>
              <a:ln w="9525">
                <a:noFill/>
              </a:ln>
              <a:effectLst/>
            </c:spPr>
          </c:marker>
          <c:cat>
            <c:strRef>
              <c:f>Tabelle1!$A$2:$A$60</c:f>
              <c:strCache>
                <c:ptCount val="59"/>
                <c:pt idx="0">
                  <c:v>Colombia</c:v>
                </c:pt>
                <c:pt idx="1">
                  <c:v>Brazil</c:v>
                </c:pt>
                <c:pt idx="2">
                  <c:v>Uruguay</c:v>
                </c:pt>
                <c:pt idx="3">
                  <c:v>Tunisia</c:v>
                </c:pt>
                <c:pt idx="4">
                  <c:v>Belgium</c:v>
                </c:pt>
                <c:pt idx="5">
                  <c:v>Macao (China)</c:v>
                </c:pt>
                <c:pt idx="6">
                  <c:v>Trinidad and Tobago</c:v>
                </c:pt>
                <c:pt idx="7">
                  <c:v>Costa Rica</c:v>
                </c:pt>
                <c:pt idx="8">
                  <c:v>Spain</c:v>
                </c:pt>
                <c:pt idx="9">
                  <c:v>Portugal</c:v>
                </c:pt>
                <c:pt idx="10">
                  <c:v>Luxembourg</c:v>
                </c:pt>
                <c:pt idx="11">
                  <c:v>Peru</c:v>
                </c:pt>
                <c:pt idx="12">
                  <c:v>Chile</c:v>
                </c:pt>
                <c:pt idx="13">
                  <c:v>France</c:v>
                </c:pt>
                <c:pt idx="14">
                  <c:v>Netherlands</c:v>
                </c:pt>
                <c:pt idx="15">
                  <c:v>Switzerland</c:v>
                </c:pt>
                <c:pt idx="16">
                  <c:v>Germany</c:v>
                </c:pt>
                <c:pt idx="17">
                  <c:v>Qatar</c:v>
                </c:pt>
                <c:pt idx="18">
                  <c:v>Hong Kong (China)</c:v>
                </c:pt>
                <c:pt idx="19">
                  <c:v>Indonesia</c:v>
                </c:pt>
                <c:pt idx="20">
                  <c:v>Mexico</c:v>
                </c:pt>
                <c:pt idx="21">
                  <c:v>Austria</c:v>
                </c:pt>
                <c:pt idx="22">
                  <c:v>Italy</c:v>
                </c:pt>
                <c:pt idx="23">
                  <c:v>United Arab Emirates</c:v>
                </c:pt>
                <c:pt idx="24">
                  <c:v>OECD average</c:v>
                </c:pt>
                <c:pt idx="25">
                  <c:v>United States</c:v>
                </c:pt>
                <c:pt idx="26">
                  <c:v>Turkey</c:v>
                </c:pt>
                <c:pt idx="27">
                  <c:v>Hungary</c:v>
                </c:pt>
                <c:pt idx="28">
                  <c:v>Israel</c:v>
                </c:pt>
                <c:pt idx="29">
                  <c:v>Jordan</c:v>
                </c:pt>
                <c:pt idx="30">
                  <c:v>Ireland</c:v>
                </c:pt>
                <c:pt idx="31">
                  <c:v>Australia</c:v>
                </c:pt>
                <c:pt idx="32">
                  <c:v>Malta</c:v>
                </c:pt>
                <c:pt idx="33">
                  <c:v>Slovak Republic</c:v>
                </c:pt>
                <c:pt idx="34">
                  <c:v>Thailand</c:v>
                </c:pt>
                <c:pt idx="35">
                  <c:v>Romania</c:v>
                </c:pt>
                <c:pt idx="36">
                  <c:v>Canada</c:v>
                </c:pt>
                <c:pt idx="37">
                  <c:v>Singapore</c:v>
                </c:pt>
                <c:pt idx="38">
                  <c:v>Poland</c:v>
                </c:pt>
                <c:pt idx="39">
                  <c:v>Latvia</c:v>
                </c:pt>
                <c:pt idx="40">
                  <c:v>Greece</c:v>
                </c:pt>
                <c:pt idx="41">
                  <c:v>New Zealand</c:v>
                </c:pt>
                <c:pt idx="42">
                  <c:v>Bulgaria</c:v>
                </c:pt>
                <c:pt idx="43">
                  <c:v>Czech Republic</c:v>
                </c:pt>
                <c:pt idx="44">
                  <c:v>Sweden</c:v>
                </c:pt>
                <c:pt idx="45">
                  <c:v>Estonia</c:v>
                </c:pt>
                <c:pt idx="46">
                  <c:v>Denmark</c:v>
                </c:pt>
                <c:pt idx="47">
                  <c:v>Moldova</c:v>
                </c:pt>
                <c:pt idx="48">
                  <c:v>Finland</c:v>
                </c:pt>
                <c:pt idx="49">
                  <c:v>United Kingdom</c:v>
                </c:pt>
                <c:pt idx="50">
                  <c:v>Albania</c:v>
                </c:pt>
                <c:pt idx="51">
                  <c:v>Lithuania</c:v>
                </c:pt>
                <c:pt idx="52">
                  <c:v>Slovenia</c:v>
                </c:pt>
                <c:pt idx="53">
                  <c:v>Montenegro</c:v>
                </c:pt>
                <c:pt idx="54">
                  <c:v>Croatia</c:v>
                </c:pt>
                <c:pt idx="55">
                  <c:v>Russia</c:v>
                </c:pt>
                <c:pt idx="56">
                  <c:v>Georgia</c:v>
                </c:pt>
                <c:pt idx="57">
                  <c:v>Iceland</c:v>
                </c:pt>
                <c:pt idx="58">
                  <c:v>Chinese Taipei</c:v>
                </c:pt>
              </c:strCache>
            </c:strRef>
          </c:cat>
          <c:val>
            <c:numRef>
              <c:f>Tabelle1!$B$2:$B$60</c:f>
              <c:numCache>
                <c:formatCode>0.0</c:formatCode>
                <c:ptCount val="59"/>
                <c:pt idx="0">
                  <c:v>37.781732391211662</c:v>
                </c:pt>
                <c:pt idx="1">
                  <c:v>42.335468448083773</c:v>
                </c:pt>
                <c:pt idx="3">
                  <c:v>44.381615474692822</c:v>
                </c:pt>
                <c:pt idx="5">
                  <c:v>46.656576383178603</c:v>
                </c:pt>
                <c:pt idx="6">
                  <c:v>31.01795183925179</c:v>
                </c:pt>
                <c:pt idx="7">
                  <c:v>41.851157832747759</c:v>
                </c:pt>
                <c:pt idx="8">
                  <c:v>35.041006600472997</c:v>
                </c:pt>
                <c:pt idx="9">
                  <c:v>37.026886503512699</c:v>
                </c:pt>
                <c:pt idx="10">
                  <c:v>39.547486930741591</c:v>
                </c:pt>
                <c:pt idx="11">
                  <c:v>29.876609848318409</c:v>
                </c:pt>
                <c:pt idx="13">
                  <c:v>38.124811346507201</c:v>
                </c:pt>
                <c:pt idx="14">
                  <c:v>27.25826500890587</c:v>
                </c:pt>
                <c:pt idx="15">
                  <c:v>25.51161033401592</c:v>
                </c:pt>
                <c:pt idx="17">
                  <c:v>15.46016384172794</c:v>
                </c:pt>
                <c:pt idx="18">
                  <c:v>16.27349457077699</c:v>
                </c:pt>
                <c:pt idx="19">
                  <c:v>35.388592609455493</c:v>
                </c:pt>
                <c:pt idx="20">
                  <c:v>26.64804749837506</c:v>
                </c:pt>
                <c:pt idx="21">
                  <c:v>12.397059692019941</c:v>
                </c:pt>
                <c:pt idx="23">
                  <c:v>14.274447845935811</c:v>
                </c:pt>
                <c:pt idx="24" formatCode="0.00">
                  <c:v>13.746670564650614</c:v>
                </c:pt>
                <c:pt idx="25">
                  <c:v>14.497740672008421</c:v>
                </c:pt>
                <c:pt idx="30">
                  <c:v>11.808986783245279</c:v>
                </c:pt>
                <c:pt idx="31">
                  <c:v>9.5010233146269591</c:v>
                </c:pt>
                <c:pt idx="32">
                  <c:v>19.67176112280206</c:v>
                </c:pt>
                <c:pt idx="35">
                  <c:v>4.1420479246270601</c:v>
                </c:pt>
                <c:pt idx="36">
                  <c:v>8.5225812647921728</c:v>
                </c:pt>
                <c:pt idx="39">
                  <c:v>20.249988911418871</c:v>
                </c:pt>
                <c:pt idx="44">
                  <c:v>6.3870373088932944</c:v>
                </c:pt>
                <c:pt idx="45">
                  <c:v>5.5529623113193294</c:v>
                </c:pt>
                <c:pt idx="46">
                  <c:v>5.061497886443787</c:v>
                </c:pt>
                <c:pt idx="47">
                  <c:v>5.0041464527732673</c:v>
                </c:pt>
                <c:pt idx="50">
                  <c:v>7.1594842737936437</c:v>
                </c:pt>
                <c:pt idx="51">
                  <c:v>3.8432529972696758</c:v>
                </c:pt>
                <c:pt idx="54">
                  <c:v>2.8661986115173752</c:v>
                </c:pt>
                <c:pt idx="55">
                  <c:v>3.3092598184610429</c:v>
                </c:pt>
                <c:pt idx="56">
                  <c:v>3.7554276722623881</c:v>
                </c:pt>
                <c:pt idx="58">
                  <c:v>1.934650795775837</c:v>
                </c:pt>
              </c:numCache>
            </c:numRef>
          </c:val>
          <c:smooth val="0"/>
          <c:extLst xmlns:c16r2="http://schemas.microsoft.com/office/drawing/2015/06/chart">
            <c:ext xmlns:c16="http://schemas.microsoft.com/office/drawing/2014/chart" uri="{C3380CC4-5D6E-409C-BE32-E72D297353CC}">
              <c16:uniqueId val="{00000000-6977-4DB7-A845-E9D19141EA92}"/>
            </c:ext>
          </c:extLst>
        </c:ser>
        <c:ser>
          <c:idx val="1"/>
          <c:order val="1"/>
          <c:tx>
            <c:strRef>
              <c:f>Tabelle1!$C$1</c:f>
              <c:strCache>
                <c:ptCount val="1"/>
                <c:pt idx="0">
                  <c:v>PISA 2009_NS</c:v>
                </c:pt>
              </c:strCache>
            </c:strRef>
          </c:tx>
          <c:spPr>
            <a:ln w="28575" cap="rnd">
              <a:noFill/>
              <a:round/>
            </a:ln>
            <a:effectLst/>
          </c:spPr>
          <c:marker>
            <c:symbol val="diamond"/>
            <c:size val="7"/>
            <c:spPr>
              <a:solidFill>
                <a:schemeClr val="bg1">
                  <a:lumMod val="85000"/>
                </a:schemeClr>
              </a:solidFill>
              <a:ln w="9525">
                <a:noFill/>
              </a:ln>
              <a:effectLst/>
            </c:spPr>
          </c:marker>
          <c:cat>
            <c:strRef>
              <c:f>Tabelle1!$A$2:$A$60</c:f>
              <c:strCache>
                <c:ptCount val="59"/>
                <c:pt idx="0">
                  <c:v>Colombia</c:v>
                </c:pt>
                <c:pt idx="1">
                  <c:v>Brazil</c:v>
                </c:pt>
                <c:pt idx="2">
                  <c:v>Uruguay</c:v>
                </c:pt>
                <c:pt idx="3">
                  <c:v>Tunisia</c:v>
                </c:pt>
                <c:pt idx="4">
                  <c:v>Belgium</c:v>
                </c:pt>
                <c:pt idx="5">
                  <c:v>Macao (China)</c:v>
                </c:pt>
                <c:pt idx="6">
                  <c:v>Trinidad and Tobago</c:v>
                </c:pt>
                <c:pt idx="7">
                  <c:v>Costa Rica</c:v>
                </c:pt>
                <c:pt idx="8">
                  <c:v>Spain</c:v>
                </c:pt>
                <c:pt idx="9">
                  <c:v>Portugal</c:v>
                </c:pt>
                <c:pt idx="10">
                  <c:v>Luxembourg</c:v>
                </c:pt>
                <c:pt idx="11">
                  <c:v>Peru</c:v>
                </c:pt>
                <c:pt idx="12">
                  <c:v>Chile</c:v>
                </c:pt>
                <c:pt idx="13">
                  <c:v>France</c:v>
                </c:pt>
                <c:pt idx="14">
                  <c:v>Netherlands</c:v>
                </c:pt>
                <c:pt idx="15">
                  <c:v>Switzerland</c:v>
                </c:pt>
                <c:pt idx="16">
                  <c:v>Germany</c:v>
                </c:pt>
                <c:pt idx="17">
                  <c:v>Qatar</c:v>
                </c:pt>
                <c:pt idx="18">
                  <c:v>Hong Kong (China)</c:v>
                </c:pt>
                <c:pt idx="19">
                  <c:v>Indonesia</c:v>
                </c:pt>
                <c:pt idx="20">
                  <c:v>Mexico</c:v>
                </c:pt>
                <c:pt idx="21">
                  <c:v>Austria</c:v>
                </c:pt>
                <c:pt idx="22">
                  <c:v>Italy</c:v>
                </c:pt>
                <c:pt idx="23">
                  <c:v>United Arab Emirates</c:v>
                </c:pt>
                <c:pt idx="24">
                  <c:v>OECD average</c:v>
                </c:pt>
                <c:pt idx="25">
                  <c:v>United States</c:v>
                </c:pt>
                <c:pt idx="26">
                  <c:v>Turkey</c:v>
                </c:pt>
                <c:pt idx="27">
                  <c:v>Hungary</c:v>
                </c:pt>
                <c:pt idx="28">
                  <c:v>Israel</c:v>
                </c:pt>
                <c:pt idx="29">
                  <c:v>Jordan</c:v>
                </c:pt>
                <c:pt idx="30">
                  <c:v>Ireland</c:v>
                </c:pt>
                <c:pt idx="31">
                  <c:v>Australia</c:v>
                </c:pt>
                <c:pt idx="32">
                  <c:v>Malta</c:v>
                </c:pt>
                <c:pt idx="33">
                  <c:v>Slovak Republic</c:v>
                </c:pt>
                <c:pt idx="34">
                  <c:v>Thailand</c:v>
                </c:pt>
                <c:pt idx="35">
                  <c:v>Romania</c:v>
                </c:pt>
                <c:pt idx="36">
                  <c:v>Canada</c:v>
                </c:pt>
                <c:pt idx="37">
                  <c:v>Singapore</c:v>
                </c:pt>
                <c:pt idx="38">
                  <c:v>Poland</c:v>
                </c:pt>
                <c:pt idx="39">
                  <c:v>Latvia</c:v>
                </c:pt>
                <c:pt idx="40">
                  <c:v>Greece</c:v>
                </c:pt>
                <c:pt idx="41">
                  <c:v>New Zealand</c:v>
                </c:pt>
                <c:pt idx="42">
                  <c:v>Bulgaria</c:v>
                </c:pt>
                <c:pt idx="43">
                  <c:v>Czech Republic</c:v>
                </c:pt>
                <c:pt idx="44">
                  <c:v>Sweden</c:v>
                </c:pt>
                <c:pt idx="45">
                  <c:v>Estonia</c:v>
                </c:pt>
                <c:pt idx="46">
                  <c:v>Denmark</c:v>
                </c:pt>
                <c:pt idx="47">
                  <c:v>Moldova</c:v>
                </c:pt>
                <c:pt idx="48">
                  <c:v>Finland</c:v>
                </c:pt>
                <c:pt idx="49">
                  <c:v>United Kingdom</c:v>
                </c:pt>
                <c:pt idx="50">
                  <c:v>Albania</c:v>
                </c:pt>
                <c:pt idx="51">
                  <c:v>Lithuania</c:v>
                </c:pt>
                <c:pt idx="52">
                  <c:v>Slovenia</c:v>
                </c:pt>
                <c:pt idx="53">
                  <c:v>Montenegro</c:v>
                </c:pt>
                <c:pt idx="54">
                  <c:v>Croatia</c:v>
                </c:pt>
                <c:pt idx="55">
                  <c:v>Russia</c:v>
                </c:pt>
                <c:pt idx="56">
                  <c:v>Georgia</c:v>
                </c:pt>
                <c:pt idx="57">
                  <c:v>Iceland</c:v>
                </c:pt>
                <c:pt idx="58">
                  <c:v>Chinese Taipei</c:v>
                </c:pt>
              </c:strCache>
            </c:strRef>
          </c:cat>
          <c:val>
            <c:numRef>
              <c:f>Tabelle1!$C$2:$C$60</c:f>
              <c:numCache>
                <c:formatCode>General</c:formatCode>
                <c:ptCount val="59"/>
                <c:pt idx="2" formatCode="0.0">
                  <c:v>38.273262763272633</c:v>
                </c:pt>
                <c:pt idx="4" formatCode="0.0">
                  <c:v>33.987118347143678</c:v>
                </c:pt>
                <c:pt idx="12" formatCode="0.0">
                  <c:v>23.833512338609999</c:v>
                </c:pt>
                <c:pt idx="16" formatCode="0.0">
                  <c:v>19.17156447772647</c:v>
                </c:pt>
                <c:pt idx="22" formatCode="0.0">
                  <c:v>16.180026912327929</c:v>
                </c:pt>
                <c:pt idx="26" formatCode="0.0">
                  <c:v>12.91677342158331</c:v>
                </c:pt>
                <c:pt idx="27" formatCode="0.0">
                  <c:v>11.29997596047038</c:v>
                </c:pt>
                <c:pt idx="28" formatCode="0.0">
                  <c:v>7.849610256170271</c:v>
                </c:pt>
                <c:pt idx="29" formatCode="0.0">
                  <c:v>6.4214303821491558</c:v>
                </c:pt>
                <c:pt idx="33" formatCode="0.0">
                  <c:v>5.0299642571882321</c:v>
                </c:pt>
                <c:pt idx="34" formatCode="0.0">
                  <c:v>5.122748437038239</c:v>
                </c:pt>
                <c:pt idx="37" formatCode="0.0">
                  <c:v>5.4087586028427097</c:v>
                </c:pt>
                <c:pt idx="38" formatCode="0.0">
                  <c:v>5.2348287428628897</c:v>
                </c:pt>
                <c:pt idx="40" formatCode="0.0">
                  <c:v>5.8934473387751574</c:v>
                </c:pt>
                <c:pt idx="41" formatCode="0.0">
                  <c:v>5.3430393360125574</c:v>
                </c:pt>
                <c:pt idx="42" formatCode="0.0">
                  <c:v>6.0401340305580877</c:v>
                </c:pt>
                <c:pt idx="43" formatCode="0.0">
                  <c:v>3.884284483676173</c:v>
                </c:pt>
                <c:pt idx="48" formatCode="0.0">
                  <c:v>2.807051043379337</c:v>
                </c:pt>
                <c:pt idx="49" formatCode="0.0">
                  <c:v>2.233988893410114</c:v>
                </c:pt>
                <c:pt idx="52" formatCode="0.0">
                  <c:v>1.4451660529625361</c:v>
                </c:pt>
                <c:pt idx="53" formatCode="0.0">
                  <c:v>1.9397768879729429</c:v>
                </c:pt>
                <c:pt idx="57" formatCode="0.0">
                  <c:v>0.88612553317309584</c:v>
                </c:pt>
              </c:numCache>
            </c:numRef>
          </c:val>
          <c:smooth val="0"/>
          <c:extLst xmlns:c16r2="http://schemas.microsoft.com/office/drawing/2015/06/chart">
            <c:ext xmlns:c16="http://schemas.microsoft.com/office/drawing/2014/chart" uri="{C3380CC4-5D6E-409C-BE32-E72D297353CC}">
              <c16:uniqueId val="{00000001-6977-4DB7-A845-E9D19141EA92}"/>
            </c:ext>
          </c:extLst>
        </c:ser>
        <c:dLbls>
          <c:showLegendKey val="0"/>
          <c:showVal val="0"/>
          <c:showCatName val="0"/>
          <c:showSerName val="0"/>
          <c:showPercent val="0"/>
          <c:showBubbleSize val="0"/>
        </c:dLbls>
        <c:marker val="1"/>
        <c:smooth val="0"/>
        <c:axId val="150848640"/>
        <c:axId val="150850560"/>
      </c:lineChart>
      <c:catAx>
        <c:axId val="150848640"/>
        <c:scaling>
          <c:orientation val="minMax"/>
        </c:scaling>
        <c:delete val="0"/>
        <c:axPos val="b"/>
        <c:numFmt formatCode="General" sourceLinked="1"/>
        <c:majorTickMark val="none"/>
        <c:minorTickMark val="none"/>
        <c:tickLblPos val="low"/>
        <c:spPr>
          <a:noFill/>
          <a:ln w="15875" cap="flat" cmpd="sng" algn="ctr">
            <a:solidFill>
              <a:schemeClr val="tx1"/>
            </a:solidFill>
            <a:round/>
          </a:ln>
          <a:effectLst/>
        </c:spPr>
        <c:txPr>
          <a:bodyPr rot="-5400000" spcFirstLastPara="1" vertOverflow="ellipsis" wrap="square" anchor="ctr" anchorCtr="1"/>
          <a:lstStyle/>
          <a:p>
            <a:pPr>
              <a:defRPr sz="1000" b="0" i="0" u="none" strike="noStrike" kern="1200" baseline="0">
                <a:solidFill>
                  <a:schemeClr val="tx1"/>
                </a:solidFill>
                <a:latin typeface="HelveticaNeueLT Std"/>
                <a:ea typeface="+mn-ea"/>
                <a:cs typeface="+mn-cs"/>
              </a:defRPr>
            </a:pPr>
            <a:endParaRPr lang="en-US"/>
          </a:p>
        </c:txPr>
        <c:crossAx val="150850560"/>
        <c:crossesAt val="0"/>
        <c:auto val="1"/>
        <c:lblAlgn val="ctr"/>
        <c:lblOffset val="100"/>
        <c:tickLblSkip val="1"/>
        <c:noMultiLvlLbl val="0"/>
      </c:catAx>
      <c:valAx>
        <c:axId val="150850560"/>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0" spcFirstLastPara="1" vertOverflow="ellipsis" wrap="square" anchor="ctr" anchorCtr="1"/>
              <a:lstStyle/>
              <a:p>
                <a:pPr>
                  <a:defRPr sz="1000" b="0" i="0" u="none" strike="noStrike" kern="1200" baseline="0">
                    <a:solidFill>
                      <a:schemeClr val="tx1"/>
                    </a:solidFill>
                    <a:latin typeface="HelveticaNeueLT Std"/>
                    <a:ea typeface="+mn-ea"/>
                    <a:cs typeface="+mn-cs"/>
                  </a:defRPr>
                </a:pPr>
                <a:r>
                  <a:rPr lang="de-DE" dirty="0" smtClean="0"/>
                  <a:t>% </a:t>
                </a:r>
                <a:r>
                  <a:rPr lang="de-DE" dirty="0" err="1" smtClean="0"/>
                  <a:t>students</a:t>
                </a:r>
                <a:endParaRPr lang="de-DE" dirty="0"/>
              </a:p>
            </c:rich>
          </c:tx>
          <c:layout>
            <c:manualLayout>
              <c:xMode val="edge"/>
              <c:yMode val="edge"/>
              <c:x val="1.2687187350463515E-2"/>
              <c:y val="9.4335433629053819E-3"/>
            </c:manualLayout>
          </c:layout>
          <c:overlay val="0"/>
          <c:spPr>
            <a:noFill/>
            <a:ln>
              <a:noFill/>
            </a:ln>
            <a:effectLst/>
          </c:spPr>
        </c:title>
        <c:numFmt formatCode="0" sourceLinked="0"/>
        <c:majorTickMark val="none"/>
        <c:minorTickMark val="none"/>
        <c:tickLblPos val="low"/>
        <c:spPr>
          <a:noFill/>
          <a:ln>
            <a:solidFill>
              <a:schemeClr val="tx1"/>
            </a:solidFill>
          </a:ln>
          <a:effectLst/>
        </c:spPr>
        <c:txPr>
          <a:bodyPr rot="-60000000" spcFirstLastPara="1" vertOverflow="ellipsis" vert="horz" wrap="square" anchor="ctr" anchorCtr="1"/>
          <a:lstStyle/>
          <a:p>
            <a:pPr>
              <a:defRPr sz="1000" b="0" i="0" u="none" strike="noStrike" kern="1200" baseline="0">
                <a:solidFill>
                  <a:schemeClr val="tx1"/>
                </a:solidFill>
                <a:latin typeface="HelveticaNeueLT Std"/>
                <a:ea typeface="+mn-ea"/>
                <a:cs typeface="+mn-cs"/>
              </a:defRPr>
            </a:pPr>
            <a:endParaRPr lang="en-US"/>
          </a:p>
        </c:txPr>
        <c:crossAx val="150848640"/>
        <c:crossesAt val="1"/>
        <c:crossBetween val="between"/>
      </c:valAx>
      <c:spPr>
        <a:noFill/>
        <a:ln>
          <a:solidFill>
            <a:srgbClr val="0077A0"/>
          </a:solidFill>
        </a:ln>
        <a:effectLst/>
      </c:spPr>
    </c:plotArea>
    <c:legend>
      <c:legendPos val="t"/>
      <c:legendEntry>
        <c:idx val="1"/>
        <c:delete val="1"/>
      </c:legendEntry>
      <c:legendEntry>
        <c:idx val="3"/>
        <c:delete val="1"/>
      </c:legendEntry>
      <c:layout>
        <c:manualLayout>
          <c:xMode val="edge"/>
          <c:yMode val="edge"/>
          <c:x val="0.15906846963105814"/>
          <c:y val="6.5956123597620906E-3"/>
          <c:w val="0.71428576185672032"/>
          <c:h val="5.627121988966631E-2"/>
        </c:manualLayout>
      </c:layout>
      <c:overlay val="0"/>
      <c:spPr>
        <a:noFill/>
        <a:ln>
          <a:noFill/>
        </a:ln>
        <a:effectLst/>
      </c:spPr>
      <c:txPr>
        <a:bodyPr rot="0" spcFirstLastPara="1" vertOverflow="ellipsis" vert="horz" wrap="square" anchor="ctr" anchorCtr="1"/>
        <a:lstStyle/>
        <a:p>
          <a:pPr>
            <a:defRPr sz="1000" b="0" i="0" u="none" strike="noStrike" kern="1200" baseline="0">
              <a:solidFill>
                <a:schemeClr val="tx1"/>
              </a:solidFill>
              <a:latin typeface="HelveticaNeueLT Std"/>
              <a:ea typeface="+mn-ea"/>
              <a:cs typeface="+mn-cs"/>
            </a:defRPr>
          </a:pPr>
          <a:endParaRPr lang="en-US"/>
        </a:p>
      </c:txPr>
    </c:legend>
    <c:plotVisOnly val="1"/>
    <c:dispBlanksAs val="gap"/>
    <c:showDLblsOverMax val="0"/>
  </c:chart>
  <c:spPr>
    <a:noFill/>
    <a:ln>
      <a:noFill/>
    </a:ln>
    <a:effectLst/>
  </c:spPr>
  <c:txPr>
    <a:bodyPr/>
    <a:lstStyle/>
    <a:p>
      <a:pPr>
        <a:defRPr sz="1000">
          <a:solidFill>
            <a:schemeClr val="tx1"/>
          </a:solidFill>
          <a:latin typeface="HelveticaNeueLT Std"/>
        </a:defRPr>
      </a:pPr>
      <a:endParaRPr lang="en-US"/>
    </a:p>
  </c:txPr>
  <c:externalData r:id="rId1">
    <c:autoUpdate val="0"/>
  </c:externalData>
</c:chartSpace>
</file>

<file path=ppt/charts/chart27.xml><?xml version="1.0" encoding="utf-8"?>
<c:chartSpace xmlns:c="http://schemas.openxmlformats.org/drawingml/2006/chart" xmlns:a="http://schemas.openxmlformats.org/drawingml/2006/main" xmlns:r="http://schemas.openxmlformats.org/officeDocument/2006/relationships">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17953484981044E-2"/>
          <c:y val="4.6118121121533184E-2"/>
          <c:w val="0.90487131816856226"/>
          <c:h val="0.80162722251695573"/>
        </c:manualLayout>
      </c:layout>
      <c:scatterChart>
        <c:scatterStyle val="lineMarker"/>
        <c:varyColors val="0"/>
        <c:ser>
          <c:idx val="0"/>
          <c:order val="0"/>
          <c:tx>
            <c:strRef>
              <c:f>Sheet1!$B$1</c:f>
              <c:strCache>
                <c:ptCount val="1"/>
                <c:pt idx="0">
                  <c:v>Social inclusion</c:v>
                </c:pt>
              </c:strCache>
            </c:strRef>
          </c:tx>
          <c:spPr>
            <a:ln w="28575">
              <a:noFill/>
            </a:ln>
          </c:spPr>
          <c:dPt>
            <c:idx val="49"/>
            <c:marker>
              <c:spPr>
                <a:solidFill>
                  <a:schemeClr val="accent6">
                    <a:lumMod val="75000"/>
                  </a:schemeClr>
                </a:solidFill>
                <a:ln>
                  <a:solidFill>
                    <a:schemeClr val="accent6">
                      <a:lumMod val="75000"/>
                    </a:schemeClr>
                  </a:solidFill>
                </a:ln>
              </c:spPr>
            </c:marker>
            <c:bubble3D val="0"/>
          </c:dPt>
          <c:dLbls>
            <c:dLbl>
              <c:idx val="1"/>
              <c:layout>
                <c:manualLayout>
                  <c:x val="-0.13580246913580246"/>
                  <c:y val="2.4462270318818504E-2"/>
                </c:manualLayout>
              </c:layout>
              <c:tx>
                <c:rich>
                  <a:bodyPr/>
                  <a:lstStyle/>
                  <a:p>
                    <a:r>
                      <a:rPr lang="en-US" dirty="0" smtClean="0"/>
                      <a:t>CABA (Argentina)</a:t>
                    </a:r>
                    <a:endParaRPr lang="en-US" dirty="0"/>
                  </a:p>
                </c:rich>
              </c:tx>
              <c:showLegendKey val="0"/>
              <c:showVal val="1"/>
              <c:showCatName val="0"/>
              <c:showSerName val="0"/>
              <c:showPercent val="0"/>
              <c:showBubbleSize val="0"/>
            </c:dLbl>
            <c:dLbl>
              <c:idx val="2"/>
              <c:layout>
                <c:manualLayout>
                  <c:x val="-6.1728395061728392E-3"/>
                  <c:y val="0"/>
                </c:manualLayout>
              </c:layout>
              <c:tx>
                <c:rich>
                  <a:bodyPr/>
                  <a:lstStyle/>
                  <a:p>
                    <a:r>
                      <a:rPr lang="en-US" dirty="0" smtClean="0"/>
                      <a:t>Costa Rica</a:t>
                    </a:r>
                    <a:endParaRPr lang="en-US" dirty="0"/>
                  </a:p>
                </c:rich>
              </c:tx>
              <c:showLegendKey val="0"/>
              <c:showVal val="1"/>
              <c:showCatName val="0"/>
              <c:showSerName val="0"/>
              <c:showPercent val="0"/>
              <c:showBubbleSize val="0"/>
            </c:dLbl>
            <c:dLbl>
              <c:idx val="3"/>
              <c:layout>
                <c:manualLayout>
                  <c:x val="-1.0802469135802469E-2"/>
                  <c:y val="-2.0967660273273001E-2"/>
                </c:manualLayout>
              </c:layout>
              <c:tx>
                <c:rich>
                  <a:bodyPr/>
                  <a:lstStyle/>
                  <a:p>
                    <a:r>
                      <a:rPr lang="en-US" dirty="0" smtClean="0"/>
                      <a:t>Sweden</a:t>
                    </a:r>
                    <a:endParaRPr lang="en-US" dirty="0"/>
                  </a:p>
                </c:rich>
              </c:tx>
              <c:showLegendKey val="0"/>
              <c:showVal val="1"/>
              <c:showCatName val="0"/>
              <c:showSerName val="0"/>
              <c:showPercent val="0"/>
              <c:showBubbleSize val="0"/>
            </c:dLbl>
            <c:dLbl>
              <c:idx val="4"/>
              <c:layout>
                <c:manualLayout>
                  <c:x val="-8.1790244969378825E-2"/>
                  <c:y val="-3.4946100455455005E-3"/>
                </c:manualLayout>
              </c:layout>
              <c:tx>
                <c:rich>
                  <a:bodyPr/>
                  <a:lstStyle/>
                  <a:p>
                    <a:r>
                      <a:rPr lang="en-US" dirty="0" smtClean="0"/>
                      <a:t>Bulgaria</a:t>
                    </a:r>
                    <a:endParaRPr lang="en-US" dirty="0"/>
                  </a:p>
                </c:rich>
              </c:tx>
              <c:showLegendKey val="0"/>
              <c:showVal val="1"/>
              <c:showCatName val="0"/>
              <c:showSerName val="0"/>
              <c:showPercent val="0"/>
              <c:showBubbleSize val="0"/>
            </c:dLbl>
            <c:dLbl>
              <c:idx val="5"/>
              <c:layout>
                <c:manualLayout>
                  <c:x val="-8.1790123456790126E-2"/>
                  <c:y val="-1.04838301366365E-2"/>
                </c:manualLayout>
              </c:layout>
              <c:tx>
                <c:rich>
                  <a:bodyPr/>
                  <a:lstStyle/>
                  <a:p>
                    <a:r>
                      <a:rPr lang="en-US" dirty="0" smtClean="0"/>
                      <a:t>Romania</a:t>
                    </a:r>
                    <a:endParaRPr lang="en-US" dirty="0"/>
                  </a:p>
                </c:rich>
              </c:tx>
              <c:showLegendKey val="0"/>
              <c:showVal val="1"/>
              <c:showCatName val="0"/>
              <c:showSerName val="0"/>
              <c:showPercent val="0"/>
              <c:showBubbleSize val="0"/>
            </c:dLbl>
            <c:dLbl>
              <c:idx val="8"/>
              <c:layout>
                <c:manualLayout>
                  <c:x val="-3.8580246913580245E-2"/>
                  <c:y val="5.2419150683182571E-2"/>
                </c:manualLayout>
              </c:layout>
              <c:tx>
                <c:rich>
                  <a:bodyPr/>
                  <a:lstStyle/>
                  <a:p>
                    <a:r>
                      <a:rPr lang="en-US" dirty="0" smtClean="0"/>
                      <a:t>Viet</a:t>
                    </a:r>
                  </a:p>
                  <a:p>
                    <a:r>
                      <a:rPr lang="en-US" dirty="0" smtClean="0"/>
                      <a:t>Nam</a:t>
                    </a:r>
                    <a:endParaRPr lang="en-US" dirty="0"/>
                  </a:p>
                </c:rich>
              </c:tx>
              <c:showLegendKey val="0"/>
              <c:showVal val="1"/>
              <c:showCatName val="0"/>
              <c:showSerName val="0"/>
              <c:showPercent val="0"/>
              <c:showBubbleSize val="0"/>
            </c:dLbl>
            <c:dLbl>
              <c:idx val="9"/>
              <c:layout>
                <c:manualLayout>
                  <c:x val="-1.3888888888888833E-2"/>
                  <c:y val="-2.4462270318818504E-2"/>
                </c:manualLayout>
              </c:layout>
              <c:tx>
                <c:rich>
                  <a:bodyPr/>
                  <a:lstStyle/>
                  <a:p>
                    <a:r>
                      <a:rPr lang="en-US" dirty="0" smtClean="0"/>
                      <a:t>Uruguay</a:t>
                    </a:r>
                    <a:endParaRPr lang="en-US" dirty="0"/>
                  </a:p>
                </c:rich>
              </c:tx>
              <c:showLegendKey val="0"/>
              <c:showVal val="1"/>
              <c:showCatName val="0"/>
              <c:showSerName val="0"/>
              <c:showPercent val="0"/>
              <c:showBubbleSize val="0"/>
            </c:dLbl>
            <c:dLbl>
              <c:idx val="11"/>
              <c:layout>
                <c:manualLayout>
                  <c:x val="-9.2592592592592587E-3"/>
                  <c:y val="-1.04838301366365E-2"/>
                </c:manualLayout>
              </c:layout>
              <c:tx>
                <c:rich>
                  <a:bodyPr/>
                  <a:lstStyle/>
                  <a:p>
                    <a:r>
                      <a:rPr lang="en-US" dirty="0" smtClean="0"/>
                      <a:t>United States</a:t>
                    </a:r>
                    <a:endParaRPr lang="en-US" dirty="0"/>
                  </a:p>
                </c:rich>
              </c:tx>
              <c:showLegendKey val="0"/>
              <c:showVal val="1"/>
              <c:showCatName val="0"/>
              <c:showSerName val="0"/>
              <c:showPercent val="0"/>
              <c:showBubbleSize val="0"/>
            </c:dLbl>
            <c:dLbl>
              <c:idx val="12"/>
              <c:layout>
                <c:manualLayout>
                  <c:x val="-4.7839506172839504E-2"/>
                  <c:y val="-3.8440710501000501E-2"/>
                </c:manualLayout>
              </c:layout>
              <c:tx>
                <c:rich>
                  <a:bodyPr/>
                  <a:lstStyle/>
                  <a:p>
                    <a:r>
                      <a:rPr lang="en-US" dirty="0" smtClean="0"/>
                      <a:t>Norway</a:t>
                    </a:r>
                    <a:endParaRPr lang="en-US" dirty="0"/>
                  </a:p>
                </c:rich>
              </c:tx>
              <c:showLegendKey val="0"/>
              <c:showVal val="1"/>
              <c:showCatName val="0"/>
              <c:showSerName val="0"/>
              <c:showPercent val="0"/>
              <c:showBubbleSize val="0"/>
            </c:dLbl>
            <c:dLbl>
              <c:idx val="13"/>
              <c:layout>
                <c:manualLayout>
                  <c:x val="-6.1728395061728964E-3"/>
                  <c:y val="0"/>
                </c:manualLayout>
              </c:layout>
              <c:tx>
                <c:rich>
                  <a:bodyPr/>
                  <a:lstStyle/>
                  <a:p>
                    <a:r>
                      <a:rPr lang="en-US" dirty="0" smtClean="0"/>
                      <a:t>Chile</a:t>
                    </a:r>
                    <a:endParaRPr lang="en-US" dirty="0"/>
                  </a:p>
                </c:rich>
              </c:tx>
              <c:showLegendKey val="0"/>
              <c:showVal val="1"/>
              <c:showCatName val="0"/>
              <c:showSerName val="0"/>
              <c:showPercent val="0"/>
              <c:showBubbleSize val="0"/>
            </c:dLbl>
            <c:dLbl>
              <c:idx val="15"/>
              <c:layout>
                <c:manualLayout>
                  <c:x val="-8.1790123456790126E-2"/>
                  <c:y val="-2.7516614531854335E-7"/>
                </c:manualLayout>
              </c:layout>
              <c:tx>
                <c:rich>
                  <a:bodyPr/>
                  <a:lstStyle/>
                  <a:p>
                    <a:r>
                      <a:rPr lang="en-US" dirty="0" smtClean="0"/>
                      <a:t>Hungary</a:t>
                    </a:r>
                    <a:endParaRPr lang="en-US" dirty="0"/>
                  </a:p>
                </c:rich>
              </c:tx>
              <c:showLegendKey val="0"/>
              <c:showVal val="1"/>
              <c:showCatName val="0"/>
              <c:showSerName val="0"/>
              <c:showPercent val="0"/>
              <c:showBubbleSize val="0"/>
            </c:dLbl>
            <c:dLbl>
              <c:idx val="19"/>
              <c:layout>
                <c:manualLayout>
                  <c:x val="-7.2530985710119567E-2"/>
                  <c:y val="3.8440710501000501E-2"/>
                </c:manualLayout>
              </c:layout>
              <c:tx>
                <c:rich>
                  <a:bodyPr/>
                  <a:lstStyle/>
                  <a:p>
                    <a:r>
                      <a:rPr lang="en-US" dirty="0" smtClean="0"/>
                      <a:t>B-S-J-G</a:t>
                    </a:r>
                  </a:p>
                  <a:p>
                    <a:r>
                      <a:rPr lang="en-US" dirty="0" smtClean="0"/>
                      <a:t>(China)</a:t>
                    </a:r>
                    <a:endParaRPr lang="en-US" dirty="0"/>
                  </a:p>
                </c:rich>
              </c:tx>
              <c:showLegendKey val="0"/>
              <c:showVal val="1"/>
              <c:showCatName val="0"/>
              <c:showSerName val="0"/>
              <c:showPercent val="0"/>
              <c:showBubbleSize val="0"/>
            </c:dLbl>
            <c:dLbl>
              <c:idx val="20"/>
              <c:layout>
                <c:manualLayout>
                  <c:x val="-7.098765432098765E-2"/>
                  <c:y val="0"/>
                </c:manualLayout>
              </c:layout>
              <c:tx>
                <c:rich>
                  <a:bodyPr/>
                  <a:lstStyle/>
                  <a:p>
                    <a:r>
                      <a:rPr lang="en-US" dirty="0" smtClean="0"/>
                      <a:t>Turkey</a:t>
                    </a:r>
                    <a:endParaRPr lang="en-US" dirty="0"/>
                  </a:p>
                </c:rich>
              </c:tx>
              <c:showLegendKey val="0"/>
              <c:showVal val="1"/>
              <c:showCatName val="0"/>
              <c:showSerName val="0"/>
              <c:showPercent val="0"/>
              <c:showBubbleSize val="0"/>
            </c:dLbl>
            <c:dLbl>
              <c:idx val="23"/>
              <c:layout>
                <c:manualLayout>
                  <c:x val="-1.0802469135802469E-2"/>
                  <c:y val="2.4462270318818504E-2"/>
                </c:manualLayout>
              </c:layout>
              <c:tx>
                <c:rich>
                  <a:bodyPr/>
                  <a:lstStyle/>
                  <a:p>
                    <a:r>
                      <a:rPr lang="en-US" dirty="0" smtClean="0"/>
                      <a:t>Mexico</a:t>
                    </a:r>
                    <a:endParaRPr lang="en-US" dirty="0"/>
                  </a:p>
                </c:rich>
              </c:tx>
              <c:showLegendKey val="0"/>
              <c:showVal val="1"/>
              <c:showCatName val="0"/>
              <c:showSerName val="0"/>
              <c:showPercent val="0"/>
              <c:showBubbleSize val="0"/>
            </c:dLbl>
            <c:dLbl>
              <c:idx val="24"/>
              <c:layout>
                <c:manualLayout>
                  <c:x val="-8.1790123456790126E-2"/>
                  <c:y val="6.989220091091001E-3"/>
                </c:manualLayout>
              </c:layout>
              <c:tx>
                <c:rich>
                  <a:bodyPr/>
                  <a:lstStyle/>
                  <a:p>
                    <a:r>
                      <a:rPr lang="en-US" dirty="0" smtClean="0"/>
                      <a:t>Portugal</a:t>
                    </a:r>
                    <a:endParaRPr lang="en-US" dirty="0"/>
                  </a:p>
                </c:rich>
              </c:tx>
              <c:showLegendKey val="0"/>
              <c:showVal val="1"/>
              <c:showCatName val="0"/>
              <c:showSerName val="0"/>
              <c:showPercent val="0"/>
              <c:showBubbleSize val="0"/>
            </c:dLbl>
            <c:dLbl>
              <c:idx val="25"/>
              <c:layout>
                <c:manualLayout>
                  <c:x val="-1.8518518518518517E-2"/>
                  <c:y val="-3.4946100455455022E-2"/>
                </c:manualLayout>
              </c:layout>
              <c:tx>
                <c:rich>
                  <a:bodyPr/>
                  <a:lstStyle/>
                  <a:p>
                    <a:r>
                      <a:rPr lang="en-US" dirty="0" smtClean="0"/>
                      <a:t>Iceland</a:t>
                    </a:r>
                    <a:endParaRPr lang="en-US" dirty="0"/>
                  </a:p>
                </c:rich>
              </c:tx>
              <c:showLegendKey val="0"/>
              <c:showVal val="1"/>
              <c:showCatName val="0"/>
              <c:showSerName val="0"/>
              <c:showPercent val="0"/>
              <c:showBubbleSize val="0"/>
            </c:dLbl>
            <c:dLbl>
              <c:idx val="27"/>
              <c:layout>
                <c:manualLayout>
                  <c:x val="-4.0123456790123455E-2"/>
                  <c:y val="-3.1451490409909501E-2"/>
                </c:manualLayout>
              </c:layout>
              <c:tx>
                <c:rich>
                  <a:bodyPr/>
                  <a:lstStyle/>
                  <a:p>
                    <a:r>
                      <a:rPr lang="en-US" dirty="0" smtClean="0"/>
                      <a:t>Korea</a:t>
                    </a:r>
                    <a:endParaRPr lang="en-US" dirty="0"/>
                  </a:p>
                </c:rich>
              </c:tx>
              <c:showLegendKey val="0"/>
              <c:showVal val="1"/>
              <c:showCatName val="0"/>
              <c:showSerName val="0"/>
              <c:showPercent val="0"/>
              <c:showBubbleSize val="0"/>
            </c:dLbl>
            <c:dLbl>
              <c:idx val="28"/>
              <c:layout>
                <c:manualLayout>
                  <c:x val="-4.1666666666666664E-2"/>
                  <c:y val="-3.1451490409909501E-2"/>
                </c:manualLayout>
              </c:layout>
              <c:tx>
                <c:rich>
                  <a:bodyPr/>
                  <a:lstStyle/>
                  <a:p>
                    <a:r>
                      <a:rPr lang="en-US" dirty="0" smtClean="0"/>
                      <a:t>Albania</a:t>
                    </a:r>
                    <a:endParaRPr lang="en-US" dirty="0"/>
                  </a:p>
                </c:rich>
              </c:tx>
              <c:showLegendKey val="0"/>
              <c:showVal val="1"/>
              <c:showCatName val="0"/>
              <c:showSerName val="0"/>
              <c:showPercent val="0"/>
              <c:showBubbleSize val="0"/>
            </c:dLbl>
            <c:dLbl>
              <c:idx val="31"/>
              <c:layout>
                <c:manualLayout>
                  <c:x val="-5.5555555555555552E-2"/>
                  <c:y val="-2.7956880364364004E-2"/>
                </c:manualLayout>
              </c:layout>
              <c:tx>
                <c:rich>
                  <a:bodyPr/>
                  <a:lstStyle/>
                  <a:p>
                    <a:r>
                      <a:rPr lang="en-US" dirty="0" smtClean="0"/>
                      <a:t>Japan</a:t>
                    </a:r>
                    <a:endParaRPr lang="en-US" dirty="0"/>
                  </a:p>
                </c:rich>
              </c:tx>
              <c:showLegendKey val="0"/>
              <c:showVal val="1"/>
              <c:showCatName val="0"/>
              <c:showSerName val="0"/>
              <c:showPercent val="0"/>
              <c:showBubbleSize val="0"/>
            </c:dLbl>
            <c:dLbl>
              <c:idx val="34"/>
              <c:layout>
                <c:manualLayout>
                  <c:x val="-8.7963084475551664E-2"/>
                  <c:y val="-3.1451490409909501E-2"/>
                </c:manualLayout>
              </c:layout>
              <c:tx>
                <c:rich>
                  <a:bodyPr/>
                  <a:lstStyle/>
                  <a:p>
                    <a:r>
                      <a:rPr lang="en-US" sz="1100" dirty="0" smtClean="0"/>
                      <a:t>Trinidad</a:t>
                    </a:r>
                    <a:r>
                      <a:rPr lang="en-US" sz="1100" baseline="0" dirty="0" smtClean="0"/>
                      <a:t> and Tobago</a:t>
                    </a:r>
                    <a:endParaRPr lang="en-US" dirty="0"/>
                  </a:p>
                </c:rich>
              </c:tx>
              <c:showLegendKey val="0"/>
              <c:showVal val="1"/>
              <c:showCatName val="0"/>
              <c:showSerName val="0"/>
              <c:showPercent val="0"/>
              <c:showBubbleSize val="0"/>
            </c:dLbl>
            <c:dLbl>
              <c:idx val="38"/>
              <c:layout>
                <c:manualLayout>
                  <c:x val="-4.1666666666666664E-2"/>
                  <c:y val="-3.1451490409909501E-2"/>
                </c:manualLayout>
              </c:layout>
              <c:tx>
                <c:rich>
                  <a:bodyPr/>
                  <a:lstStyle/>
                  <a:p>
                    <a:r>
                      <a:rPr lang="en-US" dirty="0" smtClean="0"/>
                      <a:t>UAE</a:t>
                    </a:r>
                    <a:endParaRPr lang="en-US" dirty="0"/>
                  </a:p>
                </c:rich>
              </c:tx>
              <c:showLegendKey val="0"/>
              <c:showVal val="1"/>
              <c:showCatName val="0"/>
              <c:showSerName val="0"/>
              <c:showPercent val="0"/>
              <c:showBubbleSize val="0"/>
            </c:dLbl>
            <c:dLbl>
              <c:idx val="40"/>
              <c:layout>
                <c:manualLayout>
                  <c:x val="-6.6358024691358028E-2"/>
                  <c:y val="-2.4462270318818504E-2"/>
                </c:manualLayout>
              </c:layout>
              <c:tx>
                <c:rich>
                  <a:bodyPr/>
                  <a:lstStyle/>
                  <a:p>
                    <a:r>
                      <a:rPr lang="en-US" dirty="0" smtClean="0"/>
                      <a:t>Algeria</a:t>
                    </a:r>
                    <a:endParaRPr lang="en-US" dirty="0"/>
                  </a:p>
                </c:rich>
              </c:tx>
              <c:showLegendKey val="0"/>
              <c:showVal val="1"/>
              <c:showCatName val="0"/>
              <c:showSerName val="0"/>
              <c:showPercent val="0"/>
              <c:showBubbleSize val="0"/>
            </c:dLbl>
            <c:dLbl>
              <c:idx val="41"/>
              <c:layout>
                <c:manualLayout>
                  <c:x val="-7.716049382716049E-3"/>
                  <c:y val="-6.989220091090969E-3"/>
                </c:manualLayout>
              </c:layout>
              <c:tx>
                <c:rich>
                  <a:bodyPr/>
                  <a:lstStyle/>
                  <a:p>
                    <a:r>
                      <a:rPr lang="en-US" dirty="0" smtClean="0"/>
                      <a:t>Ireland</a:t>
                    </a:r>
                    <a:endParaRPr lang="en-US" dirty="0"/>
                  </a:p>
                </c:rich>
              </c:tx>
              <c:showLegendKey val="0"/>
              <c:showVal val="1"/>
              <c:showCatName val="0"/>
              <c:showSerName val="0"/>
              <c:showPercent val="0"/>
              <c:showBubbleSize val="0"/>
            </c:dLbl>
            <c:dLbl>
              <c:idx val="42"/>
              <c:layout>
                <c:manualLayout>
                  <c:x val="-9.2592592592592587E-2"/>
                  <c:y val="0"/>
                </c:manualLayout>
              </c:layout>
              <c:tx>
                <c:rich>
                  <a:bodyPr/>
                  <a:lstStyle/>
                  <a:p>
                    <a:r>
                      <a:rPr lang="en-US" dirty="0" smtClean="0"/>
                      <a:t>Indonesia</a:t>
                    </a:r>
                    <a:endParaRPr lang="en-US" dirty="0"/>
                  </a:p>
                </c:rich>
              </c:tx>
              <c:showLegendKey val="0"/>
              <c:showVal val="1"/>
              <c:showCatName val="0"/>
              <c:showSerName val="0"/>
              <c:showPercent val="0"/>
              <c:showBubbleSize val="0"/>
            </c:dLbl>
            <c:dLbl>
              <c:idx val="44"/>
              <c:layout>
                <c:manualLayout>
                  <c:x val="-5.5555555555555552E-2"/>
                  <c:y val="-5.5913760728728008E-2"/>
                </c:manualLayout>
              </c:layout>
              <c:tx>
                <c:rich>
                  <a:bodyPr/>
                  <a:lstStyle/>
                  <a:p>
                    <a:r>
                      <a:rPr lang="en-US" dirty="0" smtClean="0"/>
                      <a:t>New</a:t>
                    </a:r>
                  </a:p>
                  <a:p>
                    <a:r>
                      <a:rPr lang="en-US" dirty="0" smtClean="0"/>
                      <a:t>Zealand</a:t>
                    </a:r>
                    <a:endParaRPr lang="en-US" dirty="0"/>
                  </a:p>
                </c:rich>
              </c:tx>
              <c:showLegendKey val="0"/>
              <c:showVal val="1"/>
              <c:showCatName val="0"/>
              <c:showSerName val="0"/>
              <c:showPercent val="0"/>
              <c:showBubbleSize val="0"/>
            </c:dLbl>
            <c:dLbl>
              <c:idx val="45"/>
              <c:layout>
                <c:manualLayout>
                  <c:x val="-4.4753086419753028E-2"/>
                  <c:y val="2.7956880364364004E-2"/>
                </c:manualLayout>
              </c:layout>
              <c:tx>
                <c:rich>
                  <a:bodyPr/>
                  <a:lstStyle/>
                  <a:p>
                    <a:r>
                      <a:rPr lang="en-US" dirty="0" smtClean="0"/>
                      <a:t>Colombia</a:t>
                    </a:r>
                    <a:endParaRPr lang="en-US" dirty="0"/>
                  </a:p>
                </c:rich>
              </c:tx>
              <c:showLegendKey val="0"/>
              <c:showVal val="1"/>
              <c:showCatName val="0"/>
              <c:showSerName val="0"/>
              <c:showPercent val="0"/>
              <c:showBubbleSize val="0"/>
            </c:dLbl>
            <c:dLbl>
              <c:idx val="47"/>
              <c:layout>
                <c:manualLayout>
                  <c:x val="-5.7098765432098762E-2"/>
                  <c:y val="3.4946100455455005E-3"/>
                </c:manualLayout>
              </c:layout>
              <c:tx>
                <c:rich>
                  <a:bodyPr/>
                  <a:lstStyle/>
                  <a:p>
                    <a:r>
                      <a:rPr lang="en-US" dirty="0" smtClean="0"/>
                      <a:t>Peru</a:t>
                    </a:r>
                    <a:endParaRPr lang="en-US" dirty="0"/>
                  </a:p>
                </c:rich>
              </c:tx>
              <c:showLegendKey val="0"/>
              <c:showVal val="1"/>
              <c:showCatName val="0"/>
              <c:showSerName val="0"/>
              <c:showPercent val="0"/>
              <c:showBubbleSize val="0"/>
            </c:dLbl>
            <c:dLbl>
              <c:idx val="48"/>
              <c:layout>
                <c:manualLayout>
                  <c:x val="-5.5555555555555552E-2"/>
                  <c:y val="3.145149040990957E-2"/>
                </c:manualLayout>
              </c:layout>
              <c:tx>
                <c:rich>
                  <a:bodyPr/>
                  <a:lstStyle/>
                  <a:p>
                    <a:r>
                      <a:rPr lang="en-US" dirty="0" smtClean="0"/>
                      <a:t>Macao</a:t>
                    </a:r>
                    <a:r>
                      <a:rPr lang="en-US" baseline="0" dirty="0" smtClean="0"/>
                      <a:t> (China)</a:t>
                    </a:r>
                    <a:endParaRPr lang="en-US" dirty="0"/>
                  </a:p>
                </c:rich>
              </c:tx>
              <c:showLegendKey val="0"/>
              <c:showVal val="1"/>
              <c:showCatName val="0"/>
              <c:showSerName val="0"/>
              <c:showPercent val="0"/>
              <c:showBubbleSize val="0"/>
            </c:dLbl>
            <c:dLbl>
              <c:idx val="49"/>
              <c:layout>
                <c:manualLayout>
                  <c:x val="-4.6296296296296294E-3"/>
                  <c:y val="6.989220091091001E-3"/>
                </c:manualLayout>
              </c:layout>
              <c:tx>
                <c:rich>
                  <a:bodyPr/>
                  <a:lstStyle/>
                  <a:p>
                    <a:r>
                      <a:rPr lang="en-US" dirty="0" smtClean="0"/>
                      <a:t>Spain</a:t>
                    </a:r>
                    <a:endParaRPr lang="en-US" dirty="0"/>
                  </a:p>
                </c:rich>
              </c:tx>
              <c:showLegendKey val="0"/>
              <c:showVal val="1"/>
              <c:showCatName val="0"/>
              <c:showSerName val="0"/>
              <c:showPercent val="0"/>
              <c:showBubbleSize val="0"/>
            </c:dLbl>
            <c:dLbl>
              <c:idx val="50"/>
              <c:layout>
                <c:manualLayout>
                  <c:x val="-6.6358024691358028E-2"/>
                  <c:y val="-3.8440710501000473E-2"/>
                </c:manualLayout>
              </c:layout>
              <c:tx>
                <c:rich>
                  <a:bodyPr/>
                  <a:lstStyle/>
                  <a:p>
                    <a:r>
                      <a:rPr lang="en-US" dirty="0" smtClean="0"/>
                      <a:t>Switzerland</a:t>
                    </a:r>
                    <a:endParaRPr lang="en-US" dirty="0"/>
                  </a:p>
                </c:rich>
              </c:tx>
              <c:showLegendKey val="0"/>
              <c:showVal val="1"/>
              <c:showCatName val="0"/>
              <c:showSerName val="0"/>
              <c:showPercent val="0"/>
              <c:showBubbleSize val="0"/>
            </c:dLbl>
            <c:dLbl>
              <c:idx val="53"/>
              <c:layout>
                <c:manualLayout>
                  <c:x val="-8.3333333333333329E-2"/>
                  <c:y val="-6.989220091091001E-3"/>
                </c:manualLayout>
              </c:layout>
              <c:tx>
                <c:rich>
                  <a:bodyPr/>
                  <a:lstStyle/>
                  <a:p>
                    <a:r>
                      <a:rPr lang="en-US" dirty="0" smtClean="0"/>
                      <a:t>Lebanon</a:t>
                    </a:r>
                    <a:endParaRPr lang="en-US" dirty="0"/>
                  </a:p>
                </c:rich>
              </c:tx>
              <c:showLegendKey val="0"/>
              <c:showVal val="1"/>
              <c:showCatName val="0"/>
              <c:showSerName val="0"/>
              <c:showPercent val="0"/>
              <c:showBubbleSize val="0"/>
            </c:dLbl>
            <c:dLbl>
              <c:idx val="55"/>
              <c:layout>
                <c:manualLayout>
                  <c:x val="-6.1728395061728253E-3"/>
                  <c:y val="0"/>
                </c:manualLayout>
              </c:layout>
              <c:tx>
                <c:rich>
                  <a:bodyPr/>
                  <a:lstStyle/>
                  <a:p>
                    <a:r>
                      <a:rPr lang="en-US" sz="1100" dirty="0" smtClean="0"/>
                      <a:t>Netherlands</a:t>
                    </a:r>
                    <a:endParaRPr lang="en-US" sz="1200" dirty="0"/>
                  </a:p>
                </c:rich>
              </c:tx>
              <c:showLegendKey val="0"/>
              <c:showVal val="1"/>
              <c:showCatName val="0"/>
              <c:showSerName val="0"/>
              <c:showPercent val="0"/>
              <c:showBubbleSize val="0"/>
            </c:dLbl>
            <c:dLbl>
              <c:idx val="58"/>
              <c:layout>
                <c:manualLayout>
                  <c:x val="-4.3209876543209874E-2"/>
                  <c:y val="5.2419150683182508E-2"/>
                </c:manualLayout>
              </c:layout>
              <c:tx>
                <c:rich>
                  <a:bodyPr/>
                  <a:lstStyle/>
                  <a:p>
                    <a:r>
                      <a:rPr lang="en-US" dirty="0" smtClean="0"/>
                      <a:t>Slovak</a:t>
                    </a:r>
                  </a:p>
                  <a:p>
                    <a:r>
                      <a:rPr lang="en-US" dirty="0" smtClean="0"/>
                      <a:t>Republic</a:t>
                    </a:r>
                    <a:endParaRPr lang="en-US" dirty="0"/>
                  </a:p>
                </c:rich>
              </c:tx>
              <c:showLegendKey val="0"/>
              <c:showVal val="1"/>
              <c:showCatName val="0"/>
              <c:showSerName val="0"/>
              <c:showPercent val="0"/>
              <c:showBubbleSize val="0"/>
            </c:dLbl>
            <c:dLbl>
              <c:idx val="61"/>
              <c:layout>
                <c:manualLayout>
                  <c:x val="-2.6234567901234566E-2"/>
                  <c:y val="-3.4946100455455001E-2"/>
                </c:manualLayout>
              </c:layout>
              <c:tx>
                <c:rich>
                  <a:bodyPr/>
                  <a:lstStyle/>
                  <a:p>
                    <a:r>
                      <a:rPr lang="en-US" dirty="0" smtClean="0"/>
                      <a:t>UK</a:t>
                    </a:r>
                    <a:endParaRPr lang="en-US" dirty="0"/>
                  </a:p>
                </c:rich>
              </c:tx>
              <c:showLegendKey val="0"/>
              <c:showVal val="1"/>
              <c:showCatName val="0"/>
              <c:showSerName val="0"/>
              <c:showPercent val="0"/>
              <c:showBubbleSize val="0"/>
            </c:dLbl>
            <c:dLbl>
              <c:idx val="62"/>
              <c:layout>
                <c:manualLayout>
                  <c:x val="-4.320999805579858E-2"/>
                  <c:y val="-3.8440710501000501E-2"/>
                </c:manualLayout>
              </c:layout>
              <c:tx>
                <c:rich>
                  <a:bodyPr/>
                  <a:lstStyle/>
                  <a:p>
                    <a:r>
                      <a:rPr lang="en-US" dirty="0" smtClean="0"/>
                      <a:t>Slovenia</a:t>
                    </a:r>
                    <a:endParaRPr lang="en-US" dirty="0"/>
                  </a:p>
                </c:rich>
              </c:tx>
              <c:showLegendKey val="0"/>
              <c:showVal val="1"/>
              <c:showCatName val="0"/>
              <c:showSerName val="0"/>
              <c:showPercent val="0"/>
              <c:showBubbleSize val="0"/>
            </c:dLbl>
            <c:dLbl>
              <c:idx val="63"/>
              <c:layout>
                <c:manualLayout>
                  <c:x val="-1.3888888888888888E-2"/>
                  <c:y val="2.4462270318818567E-2"/>
                </c:manualLayout>
              </c:layout>
              <c:tx>
                <c:rich>
                  <a:bodyPr/>
                  <a:lstStyle/>
                  <a:p>
                    <a:r>
                      <a:rPr lang="en-US" dirty="0" smtClean="0"/>
                      <a:t>Brazil</a:t>
                    </a:r>
                    <a:endParaRPr lang="en-US" dirty="0"/>
                  </a:p>
                </c:rich>
              </c:tx>
              <c:showLegendKey val="0"/>
              <c:showVal val="1"/>
              <c:showCatName val="0"/>
              <c:showSerName val="0"/>
              <c:showPercent val="0"/>
              <c:showBubbleSize val="0"/>
            </c:dLbl>
            <c:dLbl>
              <c:idx val="64"/>
              <c:layout>
                <c:manualLayout>
                  <c:x val="-4.0123456790123455E-2"/>
                  <c:y val="-3.4946100455455001E-2"/>
                </c:manualLayout>
              </c:layout>
              <c:tx>
                <c:rich>
                  <a:bodyPr/>
                  <a:lstStyle/>
                  <a:p>
                    <a:r>
                      <a:rPr lang="en-US" dirty="0" smtClean="0"/>
                      <a:t>Kosovo</a:t>
                    </a:r>
                    <a:endParaRPr lang="en-US" dirty="0"/>
                  </a:p>
                </c:rich>
              </c:tx>
              <c:showLegendKey val="0"/>
              <c:showVal val="1"/>
              <c:showCatName val="0"/>
              <c:showSerName val="0"/>
              <c:showPercent val="0"/>
              <c:showBubbleSize val="0"/>
            </c:dLbl>
            <c:dLbl>
              <c:idx val="65"/>
              <c:layout>
                <c:manualLayout>
                  <c:x val="-1.3888888888888888E-2"/>
                  <c:y val="2.4462270318818504E-2"/>
                </c:manualLayout>
              </c:layout>
              <c:tx>
                <c:rich>
                  <a:bodyPr/>
                  <a:lstStyle/>
                  <a:p>
                    <a:r>
                      <a:rPr lang="en-US" dirty="0" smtClean="0"/>
                      <a:t>Finland</a:t>
                    </a:r>
                    <a:endParaRPr lang="en-US" dirty="0"/>
                  </a:p>
                </c:rich>
              </c:tx>
              <c:showLegendKey val="0"/>
              <c:showVal val="1"/>
              <c:showCatName val="0"/>
              <c:showSerName val="0"/>
              <c:showPercent val="0"/>
              <c:showBubbleSize val="0"/>
            </c:dLbl>
            <c:dLbl>
              <c:idx val="66"/>
              <c:layout>
                <c:manualLayout>
                  <c:x val="-1.2345679012345678E-2"/>
                  <c:y val="-2.4462270318818504E-2"/>
                </c:manualLayout>
              </c:layout>
              <c:tx>
                <c:rich>
                  <a:bodyPr/>
                  <a:lstStyle/>
                  <a:p>
                    <a:r>
                      <a:rPr lang="en-US" dirty="0" smtClean="0"/>
                      <a:t>Thailand</a:t>
                    </a:r>
                    <a:endParaRPr lang="en-US" dirty="0"/>
                  </a:p>
                </c:rich>
              </c:tx>
              <c:showLegendKey val="0"/>
              <c:showVal val="1"/>
              <c:showCatName val="0"/>
              <c:showSerName val="0"/>
              <c:showPercent val="0"/>
              <c:showBubbleSize val="0"/>
            </c:dLbl>
            <c:dLbl>
              <c:idx val="67"/>
              <c:layout>
                <c:manualLayout>
                  <c:x val="-4.6296296296296294E-3"/>
                  <c:y val="0"/>
                </c:manualLayout>
              </c:layout>
              <c:tx>
                <c:rich>
                  <a:bodyPr/>
                  <a:lstStyle/>
                  <a:p>
                    <a:r>
                      <a:rPr lang="en-US" dirty="0" smtClean="0"/>
                      <a:t>Latvia</a:t>
                    </a:r>
                    <a:endParaRPr lang="en-US" dirty="0"/>
                  </a:p>
                </c:rich>
              </c:tx>
              <c:showLegendKey val="0"/>
              <c:showVal val="1"/>
              <c:showCatName val="0"/>
              <c:showSerName val="0"/>
              <c:showPercent val="0"/>
              <c:showBubbleSize val="0"/>
            </c:dLbl>
            <c:txPr>
              <a:bodyPr/>
              <a:lstStyle/>
              <a:p>
                <a:pPr>
                  <a:defRPr sz="1100"/>
                </a:pPr>
                <a:endParaRPr lang="en-US"/>
              </a:p>
            </c:txPr>
            <c:showLegendKey val="0"/>
            <c:showVal val="0"/>
            <c:showCatName val="0"/>
            <c:showSerName val="0"/>
            <c:showPercent val="0"/>
            <c:showBubbleSize val="0"/>
          </c:dLbls>
          <c:trendline>
            <c:trendlineType val="linear"/>
            <c:dispRSqr val="1"/>
            <c:dispEq val="0"/>
            <c:trendlineLbl>
              <c:layout>
                <c:manualLayout>
                  <c:x val="6.4952245552639259E-2"/>
                  <c:y val="3.7050571134851225E-2"/>
                </c:manualLayout>
              </c:layout>
              <c:numFmt formatCode="#,##0.00" sourceLinked="0"/>
              <c:txPr>
                <a:bodyPr/>
                <a:lstStyle/>
                <a:p>
                  <a:pPr>
                    <a:defRPr sz="1400"/>
                  </a:pPr>
                  <a:endParaRPr lang="en-US"/>
                </a:p>
              </c:txPr>
            </c:trendlineLbl>
          </c:trendline>
          <c:xVal>
            <c:numRef>
              <c:f>Sheet1!$A$2:$A$70</c:f>
              <c:numCache>
                <c:formatCode>General</c:formatCode>
                <c:ptCount val="69"/>
                <c:pt idx="0">
                  <c:v>69.923492431640625</c:v>
                </c:pt>
                <c:pt idx="1">
                  <c:v>64.736763000488281</c:v>
                </c:pt>
                <c:pt idx="2">
                  <c:v>71.274429321289063</c:v>
                </c:pt>
                <c:pt idx="3">
                  <c:v>84.465293884277344</c:v>
                </c:pt>
                <c:pt idx="4">
                  <c:v>48.730560302734375</c:v>
                </c:pt>
                <c:pt idx="5">
                  <c:v>61.298347473144531</c:v>
                </c:pt>
                <c:pt idx="6">
                  <c:v>73.02838134765625</c:v>
                </c:pt>
                <c:pt idx="7">
                  <c:v>66.086715698242188</c:v>
                </c:pt>
                <c:pt idx="8">
                  <c:v>59.829830169677734</c:v>
                </c:pt>
                <c:pt idx="9">
                  <c:v>64.4608154296875</c:v>
                </c:pt>
                <c:pt idx="10">
                  <c:v>85.744636535644531</c:v>
                </c:pt>
                <c:pt idx="11">
                  <c:v>80.831001281738281</c:v>
                </c:pt>
                <c:pt idx="12">
                  <c:v>92.091835021972656</c:v>
                </c:pt>
                <c:pt idx="13">
                  <c:v>61.471935272216797</c:v>
                </c:pt>
                <c:pt idx="14">
                  <c:v>86.129646301269531</c:v>
                </c:pt>
                <c:pt idx="15">
                  <c:v>44.583621978759766</c:v>
                </c:pt>
                <c:pt idx="16">
                  <c:v>56.684757232666016</c:v>
                </c:pt>
                <c:pt idx="17">
                  <c:v>55.642810821533203</c:v>
                </c:pt>
                <c:pt idx="18">
                  <c:v>78.870735168457031</c:v>
                </c:pt>
                <c:pt idx="19">
                  <c:v>47.039600372314453</c:v>
                </c:pt>
                <c:pt idx="20">
                  <c:v>46.702007293701172</c:v>
                </c:pt>
                <c:pt idx="21">
                  <c:v>77.136131286621094</c:v>
                </c:pt>
                <c:pt idx="22">
                  <c:v>63.654342651367188</c:v>
                </c:pt>
                <c:pt idx="23">
                  <c:v>69.969711303710938</c:v>
                </c:pt>
                <c:pt idx="24">
                  <c:v>76.771034240722656</c:v>
                </c:pt>
                <c:pt idx="25">
                  <c:v>96.158744812011719</c:v>
                </c:pt>
                <c:pt idx="26">
                  <c:v>81.154647827148438</c:v>
                </c:pt>
                <c:pt idx="27">
                  <c:v>75.177947998046875</c:v>
                </c:pt>
                <c:pt idx="28">
                  <c:v>75.970695495605469</c:v>
                </c:pt>
                <c:pt idx="29">
                  <c:v>69.180099487304688</c:v>
                </c:pt>
                <c:pt idx="30">
                  <c:v>60.593086242675781</c:v>
                </c:pt>
                <c:pt idx="31">
                  <c:v>56.089073181152344</c:v>
                </c:pt>
                <c:pt idx="32">
                  <c:v>55.606346130371094</c:v>
                </c:pt>
                <c:pt idx="33">
                  <c:v>63.074535369873047</c:v>
                </c:pt>
                <c:pt idx="34">
                  <c:v>46.539989471435547</c:v>
                </c:pt>
                <c:pt idx="35">
                  <c:v>62.628475189208984</c:v>
                </c:pt>
                <c:pt idx="36">
                  <c:v>66.427032470703125</c:v>
                </c:pt>
                <c:pt idx="37">
                  <c:v>71.783920288085938</c:v>
                </c:pt>
                <c:pt idx="38">
                  <c:v>58.251293182373047</c:v>
                </c:pt>
                <c:pt idx="39">
                  <c:v>74.479110717773437</c:v>
                </c:pt>
                <c:pt idx="40">
                  <c:v>68.77001953125</c:v>
                </c:pt>
                <c:pt idx="41">
                  <c:v>86.843879699707031</c:v>
                </c:pt>
                <c:pt idx="42">
                  <c:v>58.286361694335938</c:v>
                </c:pt>
                <c:pt idx="43">
                  <c:v>64.513687133789062</c:v>
                </c:pt>
                <c:pt idx="44">
                  <c:v>82.594627380371094</c:v>
                </c:pt>
                <c:pt idx="45">
                  <c:v>67.400619506835938</c:v>
                </c:pt>
                <c:pt idx="46">
                  <c:v>62.440998077392578</c:v>
                </c:pt>
                <c:pt idx="47">
                  <c:v>63.520858764648438</c:v>
                </c:pt>
                <c:pt idx="48">
                  <c:v>76.734046936035156</c:v>
                </c:pt>
                <c:pt idx="49">
                  <c:v>86.580528259277344</c:v>
                </c:pt>
                <c:pt idx="50">
                  <c:v>62.276981353759766</c:v>
                </c:pt>
                <c:pt idx="51">
                  <c:v>70.010978698730469</c:v>
                </c:pt>
                <c:pt idx="52">
                  <c:v>81.072952270507813</c:v>
                </c:pt>
                <c:pt idx="53">
                  <c:v>52.304660797119141</c:v>
                </c:pt>
                <c:pt idx="54">
                  <c:v>63.189495086669922</c:v>
                </c:pt>
                <c:pt idx="55">
                  <c:v>42.338382720947266</c:v>
                </c:pt>
                <c:pt idx="56">
                  <c:v>56.303241729736328</c:v>
                </c:pt>
                <c:pt idx="57">
                  <c:v>65.237213134765625</c:v>
                </c:pt>
                <c:pt idx="58">
                  <c:v>55.587657928466797</c:v>
                </c:pt>
                <c:pt idx="59">
                  <c:v>56.167282104492188</c:v>
                </c:pt>
                <c:pt idx="60">
                  <c:v>84.693222045898438</c:v>
                </c:pt>
                <c:pt idx="61">
                  <c:v>77.936805725097656</c:v>
                </c:pt>
                <c:pt idx="62">
                  <c:v>51.597698211669922</c:v>
                </c:pt>
                <c:pt idx="63">
                  <c:v>60.665462493896484</c:v>
                </c:pt>
                <c:pt idx="64">
                  <c:v>70.366493225097656</c:v>
                </c:pt>
                <c:pt idx="65">
                  <c:v>92.116485595703125</c:v>
                </c:pt>
                <c:pt idx="66">
                  <c:v>66.262969970703125</c:v>
                </c:pt>
                <c:pt idx="67">
                  <c:v>83.389167785644531</c:v>
                </c:pt>
                <c:pt idx="68">
                  <c:v>80.679702758789063</c:v>
                </c:pt>
              </c:numCache>
            </c:numRef>
          </c:xVal>
          <c:yVal>
            <c:numRef>
              <c:f>Sheet1!$B$2:$B$70</c:f>
              <c:numCache>
                <c:formatCode>General</c:formatCode>
                <c:ptCount val="69"/>
                <c:pt idx="0">
                  <c:v>76.512107849121094</c:v>
                </c:pt>
                <c:pt idx="1">
                  <c:v>46.933628082275391</c:v>
                </c:pt>
                <c:pt idx="2">
                  <c:v>62.765499114990234</c:v>
                </c:pt>
                <c:pt idx="3">
                  <c:v>86.666778564453125</c:v>
                </c:pt>
                <c:pt idx="4">
                  <c:v>68.394363403320313</c:v>
                </c:pt>
                <c:pt idx="5">
                  <c:v>67.979362487792969</c:v>
                </c:pt>
                <c:pt idx="6">
                  <c:v>76.000228881835938</c:v>
                </c:pt>
                <c:pt idx="7">
                  <c:v>73.892234802246094</c:v>
                </c:pt>
                <c:pt idx="8">
                  <c:v>65.54107666015625</c:v>
                </c:pt>
                <c:pt idx="9">
                  <c:v>66.059738159179688</c:v>
                </c:pt>
                <c:pt idx="10">
                  <c:v>82.003326416015625</c:v>
                </c:pt>
                <c:pt idx="11">
                  <c:v>72.950286865234375</c:v>
                </c:pt>
                <c:pt idx="12">
                  <c:v>90.256454467773438</c:v>
                </c:pt>
                <c:pt idx="13">
                  <c:v>54.932952880859375</c:v>
                </c:pt>
                <c:pt idx="14">
                  <c:v>83.959236145019531</c:v>
                </c:pt>
                <c:pt idx="15">
                  <c:v>62.61053466796875</c:v>
                </c:pt>
                <c:pt idx="16">
                  <c:v>76.279205322265625</c:v>
                </c:pt>
                <c:pt idx="17">
                  <c:v>72.144599914550781</c:v>
                </c:pt>
                <c:pt idx="18">
                  <c:v>74.661827087402344</c:v>
                </c:pt>
                <c:pt idx="19">
                  <c:v>58.168754577636719</c:v>
                </c:pt>
                <c:pt idx="20">
                  <c:v>73.236595153808594</c:v>
                </c:pt>
                <c:pt idx="21">
                  <c:v>71.534683227539063</c:v>
                </c:pt>
                <c:pt idx="22">
                  <c:v>78.19622802734375</c:v>
                </c:pt>
                <c:pt idx="23">
                  <c:v>60.291393280029297</c:v>
                </c:pt>
                <c:pt idx="24">
                  <c:v>73.891036987304688</c:v>
                </c:pt>
                <c:pt idx="25">
                  <c:v>89.165664672851563</c:v>
                </c:pt>
                <c:pt idx="26">
                  <c:v>79.527534484863281</c:v>
                </c:pt>
                <c:pt idx="27">
                  <c:v>78.882431030273437</c:v>
                </c:pt>
                <c:pt idx="28">
                  <c:v>86.722068786621094</c:v>
                </c:pt>
                <c:pt idx="29">
                  <c:v>76.112083435058594</c:v>
                </c:pt>
                <c:pt idx="30">
                  <c:v>77.732795715332031</c:v>
                </c:pt>
                <c:pt idx="31">
                  <c:v>78.010238647460938</c:v>
                </c:pt>
                <c:pt idx="32">
                  <c:v>72.923179626464844</c:v>
                </c:pt>
                <c:pt idx="33">
                  <c:v>78.221771240234375</c:v>
                </c:pt>
                <c:pt idx="34">
                  <c:v>82.838638305664062</c:v>
                </c:pt>
                <c:pt idx="35">
                  <c:v>78.833938598632813</c:v>
                </c:pt>
                <c:pt idx="36">
                  <c:v>75.672866821289063</c:v>
                </c:pt>
                <c:pt idx="37">
                  <c:v>83.157463073730469</c:v>
                </c:pt>
                <c:pt idx="38">
                  <c:v>79.14794921875</c:v>
                </c:pt>
                <c:pt idx="39">
                  <c:v>85.2545166015625</c:v>
                </c:pt>
                <c:pt idx="40">
                  <c:v>81.58837890625</c:v>
                </c:pt>
                <c:pt idx="41">
                  <c:v>82.301422119140625</c:v>
                </c:pt>
                <c:pt idx="42">
                  <c:v>54.363513946533203</c:v>
                </c:pt>
                <c:pt idx="43">
                  <c:v>76.738899230957031</c:v>
                </c:pt>
                <c:pt idx="44">
                  <c:v>82.981986999511719</c:v>
                </c:pt>
                <c:pt idx="45">
                  <c:v>58.746986389160156</c:v>
                </c:pt>
                <c:pt idx="46">
                  <c:v>69.622550964355469</c:v>
                </c:pt>
                <c:pt idx="47">
                  <c:v>49.075614929199219</c:v>
                </c:pt>
                <c:pt idx="48">
                  <c:v>69.844680786132813</c:v>
                </c:pt>
                <c:pt idx="49">
                  <c:v>68.958709716796875</c:v>
                </c:pt>
                <c:pt idx="50">
                  <c:v>81.523025512695313</c:v>
                </c:pt>
                <c:pt idx="51">
                  <c:v>76.889068603515625</c:v>
                </c:pt>
                <c:pt idx="52">
                  <c:v>79.06988525390625</c:v>
                </c:pt>
                <c:pt idx="53">
                  <c:v>63.050067901611328</c:v>
                </c:pt>
                <c:pt idx="54">
                  <c:v>70.13446044921875</c:v>
                </c:pt>
                <c:pt idx="55">
                  <c:v>77.899642944335938</c:v>
                </c:pt>
                <c:pt idx="56">
                  <c:v>77.235588073730469</c:v>
                </c:pt>
                <c:pt idx="57">
                  <c:v>74.809806823730469</c:v>
                </c:pt>
                <c:pt idx="58">
                  <c:v>68.109733581542969</c:v>
                </c:pt>
                <c:pt idx="59">
                  <c:v>73.0057373046875</c:v>
                </c:pt>
                <c:pt idx="60">
                  <c:v>83.030120849609375</c:v>
                </c:pt>
                <c:pt idx="61">
                  <c:v>80.209304809570313</c:v>
                </c:pt>
                <c:pt idx="62">
                  <c:v>74.076393127441406</c:v>
                </c:pt>
                <c:pt idx="63">
                  <c:v>66.071083068847656</c:v>
                </c:pt>
                <c:pt idx="64">
                  <c:v>87.598907470703125</c:v>
                </c:pt>
                <c:pt idx="65">
                  <c:v>87.163734436035156</c:v>
                </c:pt>
                <c:pt idx="66">
                  <c:v>63.271862030029297</c:v>
                </c:pt>
                <c:pt idx="67">
                  <c:v>78.123649597167969</c:v>
                </c:pt>
                <c:pt idx="68">
                  <c:v>72.0224609375</c:v>
                </c:pt>
              </c:numCache>
            </c:numRef>
          </c:yVal>
          <c:smooth val="0"/>
        </c:ser>
        <c:dLbls>
          <c:showLegendKey val="0"/>
          <c:showVal val="0"/>
          <c:showCatName val="0"/>
          <c:showSerName val="0"/>
          <c:showPercent val="0"/>
          <c:showBubbleSize val="0"/>
        </c:dLbls>
        <c:axId val="151140224"/>
        <c:axId val="151240704"/>
      </c:scatterChart>
      <c:valAx>
        <c:axId val="151140224"/>
        <c:scaling>
          <c:orientation val="minMax"/>
          <c:max val="100"/>
          <c:min val="40"/>
        </c:scaling>
        <c:delete val="0"/>
        <c:axPos val="b"/>
        <c:title>
          <c:tx>
            <c:rich>
              <a:bodyPr/>
              <a:lstStyle/>
              <a:p>
                <a:pPr>
                  <a:defRPr sz="1200"/>
                </a:pPr>
                <a:r>
                  <a:rPr lang="en-GB" sz="1200" dirty="0" smtClean="0"/>
                  <a:t>Academic inclusion across schools (%)</a:t>
                </a:r>
                <a:endParaRPr lang="en-GB" sz="1200" dirty="0"/>
              </a:p>
            </c:rich>
          </c:tx>
          <c:layout/>
          <c:overlay val="0"/>
        </c:title>
        <c:numFmt formatCode="General" sourceLinked="1"/>
        <c:majorTickMark val="out"/>
        <c:minorTickMark val="none"/>
        <c:tickLblPos val="nextTo"/>
        <c:txPr>
          <a:bodyPr/>
          <a:lstStyle/>
          <a:p>
            <a:pPr>
              <a:defRPr sz="1200"/>
            </a:pPr>
            <a:endParaRPr lang="en-US"/>
          </a:p>
        </c:txPr>
        <c:crossAx val="151240704"/>
        <c:crosses val="autoZero"/>
        <c:crossBetween val="midCat"/>
      </c:valAx>
      <c:valAx>
        <c:axId val="151240704"/>
        <c:scaling>
          <c:orientation val="minMax"/>
          <c:min val="40"/>
        </c:scaling>
        <c:delete val="0"/>
        <c:axPos val="l"/>
        <c:majorGridlines/>
        <c:title>
          <c:tx>
            <c:rich>
              <a:bodyPr rot="-5400000" vert="horz"/>
              <a:lstStyle/>
              <a:p>
                <a:pPr>
                  <a:defRPr sz="1200"/>
                </a:pPr>
                <a:r>
                  <a:rPr lang="en-GB" sz="1200" dirty="0" smtClean="0"/>
                  <a:t>Socio-economic inclusion across schools</a:t>
                </a:r>
                <a:endParaRPr lang="en-GB" sz="1200" dirty="0"/>
              </a:p>
            </c:rich>
          </c:tx>
          <c:layout>
            <c:manualLayout>
              <c:xMode val="edge"/>
              <c:yMode val="edge"/>
              <c:x val="1.5432098765432098E-3"/>
              <c:y val="3.863438492078107E-2"/>
            </c:manualLayout>
          </c:layout>
          <c:overlay val="0"/>
        </c:title>
        <c:numFmt formatCode="General" sourceLinked="1"/>
        <c:majorTickMark val="out"/>
        <c:minorTickMark val="none"/>
        <c:tickLblPos val="nextTo"/>
        <c:txPr>
          <a:bodyPr/>
          <a:lstStyle/>
          <a:p>
            <a:pPr>
              <a:defRPr sz="1200"/>
            </a:pPr>
            <a:endParaRPr lang="en-US"/>
          </a:p>
        </c:txPr>
        <c:crossAx val="151140224"/>
        <c:crosses val="autoZero"/>
        <c:crossBetween val="midCat"/>
      </c:valAx>
      <c:spPr>
        <a:ln>
          <a:solidFill>
            <a:schemeClr val="tx1"/>
          </a:solidFill>
        </a:ln>
      </c:spPr>
    </c:plotArea>
    <c:plotVisOnly val="1"/>
    <c:dispBlanksAs val="gap"/>
    <c:showDLblsOverMax val="0"/>
  </c:chart>
  <c:txPr>
    <a:bodyPr/>
    <a:lstStyle/>
    <a:p>
      <a:pPr>
        <a:defRPr sz="1800"/>
      </a:pPr>
      <a:endParaRPr lang="en-US"/>
    </a:p>
  </c:txPr>
  <c:externalData r:id="rId1">
    <c:autoUpdate val="0"/>
  </c:externalData>
  <c:userShapes r:id="rId2"/>
</c:chartSpace>
</file>

<file path=ppt/charts/chart28.xml><?xml version="1.0" encoding="utf-8"?>
<c:chartSpace xmlns:c="http://schemas.openxmlformats.org/drawingml/2006/chart" xmlns:a="http://schemas.openxmlformats.org/drawingml/2006/main" xmlns:r="http://schemas.openxmlformats.org/officeDocument/2006/relationships">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6.9669641403253976E-2"/>
          <c:y val="1.7786436930098234E-2"/>
          <c:w val="0.90678913261929162"/>
          <c:h val="0.47560728321268259"/>
        </c:manualLayout>
      </c:layout>
      <c:barChart>
        <c:barDir val="col"/>
        <c:grouping val="clustered"/>
        <c:varyColors val="0"/>
        <c:ser>
          <c:idx val="0"/>
          <c:order val="0"/>
          <c:tx>
            <c:strRef>
              <c:f>Tabelle1!$A$2</c:f>
              <c:strCache>
                <c:ptCount val="1"/>
                <c:pt idx="0">
                  <c:v>Standardised coefficient</c:v>
                </c:pt>
              </c:strCache>
            </c:strRef>
          </c:tx>
          <c:spPr>
            <a:solidFill>
              <a:srgbClr val="005681"/>
            </a:solidFill>
            <a:ln>
              <a:noFill/>
            </a:ln>
            <a:effectLst/>
          </c:spPr>
          <c:invertIfNegative val="0"/>
          <c:dPt>
            <c:idx val="2"/>
            <c:invertIfNegative val="0"/>
            <c:bubble3D val="0"/>
            <c:spPr>
              <a:solidFill>
                <a:schemeClr val="accent1">
                  <a:lumMod val="40000"/>
                  <a:lumOff val="60000"/>
                </a:schemeClr>
              </a:solidFill>
              <a:ln>
                <a:noFill/>
              </a:ln>
              <a:effectLst/>
            </c:spPr>
            <c:extLst xmlns:c16r2="http://schemas.microsoft.com/office/drawing/2015/06/chart">
              <c:ext xmlns:c16="http://schemas.microsoft.com/office/drawing/2014/chart" uri="{C3380CC4-5D6E-409C-BE32-E72D297353CC}">
                <c16:uniqueId val="{00000007-D2BC-43FB-AA38-DCF2FF9A8638}"/>
              </c:ext>
            </c:extLst>
          </c:dPt>
          <c:dPt>
            <c:idx val="3"/>
            <c:invertIfNegative val="0"/>
            <c:bubble3D val="0"/>
            <c:spPr>
              <a:solidFill>
                <a:schemeClr val="accent1">
                  <a:lumMod val="40000"/>
                  <a:lumOff val="60000"/>
                </a:schemeClr>
              </a:solidFill>
              <a:ln>
                <a:noFill/>
              </a:ln>
              <a:effectLst/>
            </c:spPr>
            <c:extLst xmlns:c16r2="http://schemas.microsoft.com/office/drawing/2015/06/chart">
              <c:ext xmlns:c16="http://schemas.microsoft.com/office/drawing/2014/chart" uri="{C3380CC4-5D6E-409C-BE32-E72D297353CC}">
                <c16:uniqueId val="{00000008-D2BC-43FB-AA38-DCF2FF9A8638}"/>
              </c:ext>
            </c:extLst>
          </c:dPt>
          <c:dPt>
            <c:idx val="4"/>
            <c:invertIfNegative val="0"/>
            <c:bubble3D val="0"/>
            <c:spPr>
              <a:solidFill>
                <a:schemeClr val="accent1">
                  <a:lumMod val="40000"/>
                  <a:lumOff val="60000"/>
                </a:schemeClr>
              </a:solidFill>
              <a:ln>
                <a:noFill/>
              </a:ln>
              <a:effectLst/>
            </c:spPr>
            <c:extLst xmlns:c16r2="http://schemas.microsoft.com/office/drawing/2015/06/chart">
              <c:ext xmlns:c16="http://schemas.microsoft.com/office/drawing/2014/chart" uri="{C3380CC4-5D6E-409C-BE32-E72D297353CC}">
                <c16:uniqueId val="{00000009-D2BC-43FB-AA38-DCF2FF9A8638}"/>
              </c:ext>
            </c:extLst>
          </c:dPt>
          <c:dPt>
            <c:idx val="5"/>
            <c:invertIfNegative val="0"/>
            <c:bubble3D val="0"/>
            <c:spPr>
              <a:solidFill>
                <a:schemeClr val="accent1">
                  <a:lumMod val="40000"/>
                  <a:lumOff val="60000"/>
                </a:schemeClr>
              </a:solidFill>
              <a:ln>
                <a:noFill/>
              </a:ln>
              <a:effectLst/>
            </c:spPr>
            <c:extLst xmlns:c16r2="http://schemas.microsoft.com/office/drawing/2015/06/chart">
              <c:ext xmlns:c16="http://schemas.microsoft.com/office/drawing/2014/chart" uri="{C3380CC4-5D6E-409C-BE32-E72D297353CC}">
                <c16:uniqueId val="{0000000A-D2BC-43FB-AA38-DCF2FF9A8638}"/>
              </c:ext>
            </c:extLst>
          </c:dPt>
          <c:dPt>
            <c:idx val="6"/>
            <c:invertIfNegative val="0"/>
            <c:bubble3D val="0"/>
            <c:spPr>
              <a:solidFill>
                <a:schemeClr val="accent1">
                  <a:lumMod val="40000"/>
                  <a:lumOff val="60000"/>
                </a:schemeClr>
              </a:solidFill>
              <a:ln>
                <a:noFill/>
              </a:ln>
              <a:effectLst/>
            </c:spPr>
            <c:extLst xmlns:c16r2="http://schemas.microsoft.com/office/drawing/2015/06/chart">
              <c:ext xmlns:c16="http://schemas.microsoft.com/office/drawing/2014/chart" uri="{C3380CC4-5D6E-409C-BE32-E72D297353CC}">
                <c16:uniqueId val="{0000000B-D2BC-43FB-AA38-DCF2FF9A8638}"/>
              </c:ext>
            </c:extLst>
          </c:dPt>
          <c:dPt>
            <c:idx val="7"/>
            <c:invertIfNegative val="0"/>
            <c:bubble3D val="0"/>
            <c:spPr>
              <a:solidFill>
                <a:schemeClr val="accent1">
                  <a:lumMod val="40000"/>
                  <a:lumOff val="60000"/>
                </a:schemeClr>
              </a:solidFill>
              <a:ln>
                <a:noFill/>
              </a:ln>
              <a:effectLst/>
            </c:spPr>
            <c:extLst xmlns:c16r2="http://schemas.microsoft.com/office/drawing/2015/06/chart">
              <c:ext xmlns:c16="http://schemas.microsoft.com/office/drawing/2014/chart" uri="{C3380CC4-5D6E-409C-BE32-E72D297353CC}">
                <c16:uniqueId val="{0000000C-D2BC-43FB-AA38-DCF2FF9A8638}"/>
              </c:ext>
            </c:extLst>
          </c:dPt>
          <c:cat>
            <c:strRef>
              <c:f>Tabelle1!$B$1:$J$1</c:f>
              <c:strCache>
                <c:ptCount val="9"/>
                <c:pt idx="0">
                  <c:v>First age at selection in the education system</c:v>
                </c:pt>
                <c:pt idx="1">
                  <c:v>Recommendation of feeder schools always considered for school admissions</c:v>
                </c:pt>
                <c:pt idx="2">
                  <c:v>Student’s record of academic performance always considered for school admission</c:v>
                </c:pt>
                <c:pt idx="3">
                  <c:v>Percentage of students in vocational or pre-vocational programmes</c:v>
                </c:pt>
                <c:pt idx="4">
                  <c:v>Mean score in science</c:v>
                </c:pt>
                <c:pt idx="5">
                  <c:v>Number of school types or educational programmes</c:v>
                </c:pt>
                <c:pt idx="6">
                  <c:v>Ability grouping between classes for all subjects</c:v>
                </c:pt>
                <c:pt idx="7">
                  <c:v>Variation in science performance</c:v>
                </c:pt>
                <c:pt idx="8">
                  <c:v>Grade repetition (at least once)</c:v>
                </c:pt>
              </c:strCache>
            </c:strRef>
          </c:cat>
          <c:val>
            <c:numRef>
              <c:f>Tabelle1!$B$2:$J$2</c:f>
              <c:numCache>
                <c:formatCode>0.00</c:formatCode>
                <c:ptCount val="9"/>
                <c:pt idx="0">
                  <c:v>0.43048900000000001</c:v>
                </c:pt>
                <c:pt idx="1">
                  <c:v>0.30893300000000001</c:v>
                </c:pt>
                <c:pt idx="2">
                  <c:v>0.10752589999999999</c:v>
                </c:pt>
                <c:pt idx="3">
                  <c:v>3.8207999999999999E-2</c:v>
                </c:pt>
                <c:pt idx="4">
                  <c:v>2.8331499999999999E-2</c:v>
                </c:pt>
                <c:pt idx="5">
                  <c:v>2.0253E-2</c:v>
                </c:pt>
                <c:pt idx="6">
                  <c:v>-3.27572E-2</c:v>
                </c:pt>
                <c:pt idx="7">
                  <c:v>-0.19890289999999999</c:v>
                </c:pt>
                <c:pt idx="8">
                  <c:v>-0.3468099</c:v>
                </c:pt>
              </c:numCache>
            </c:numRef>
          </c:val>
          <c:extLst xmlns:c16r2="http://schemas.microsoft.com/office/drawing/2015/06/chart">
            <c:ext xmlns:c16="http://schemas.microsoft.com/office/drawing/2014/chart" uri="{C3380CC4-5D6E-409C-BE32-E72D297353CC}">
              <c16:uniqueId val="{00000000-6977-4DB7-A845-E9D19141EA92}"/>
            </c:ext>
          </c:extLst>
        </c:ser>
        <c:dLbls>
          <c:showLegendKey val="0"/>
          <c:showVal val="0"/>
          <c:showCatName val="0"/>
          <c:showSerName val="0"/>
          <c:showPercent val="0"/>
          <c:showBubbleSize val="0"/>
        </c:dLbls>
        <c:gapWidth val="60"/>
        <c:overlap val="100"/>
        <c:axId val="150937984"/>
        <c:axId val="150935808"/>
      </c:barChart>
      <c:valAx>
        <c:axId val="150935808"/>
        <c:scaling>
          <c:orientation val="minMax"/>
        </c:scaling>
        <c:delete val="0"/>
        <c:axPos val="r"/>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marL="0" marR="0" lvl="0" indent="0" algn="ctr" defTabSz="914400" rtl="0" eaLnBrk="1" fontAlgn="auto" latinLnBrk="0" hangingPunct="1">
                  <a:lnSpc>
                    <a:spcPct val="100000"/>
                  </a:lnSpc>
                  <a:spcBef>
                    <a:spcPts val="0"/>
                  </a:spcBef>
                  <a:spcAft>
                    <a:spcPts val="0"/>
                  </a:spcAft>
                  <a:buClrTx/>
                  <a:buSzTx/>
                  <a:buFontTx/>
                  <a:buNone/>
                  <a:tabLst/>
                  <a:defRPr sz="1000" b="0" i="0" u="none" strike="noStrike" kern="1200" baseline="0">
                    <a:solidFill>
                      <a:prstClr val="black"/>
                    </a:solidFill>
                    <a:latin typeface="HelveticaNeueLT Std"/>
                    <a:ea typeface="+mn-ea"/>
                    <a:cs typeface="+mn-cs"/>
                  </a:defRPr>
                </a:pPr>
                <a:r>
                  <a:rPr lang="en-GB" sz="1000" b="0" i="0" baseline="0" dirty="0">
                    <a:effectLst/>
                  </a:rPr>
                  <a:t>Standardised regression coefficients</a:t>
                </a:r>
                <a:endParaRPr lang="de-DE" sz="1000" b="0" dirty="0">
                  <a:effectLst/>
                </a:endParaRPr>
              </a:p>
              <a:p>
                <a:pPr marL="0" marR="0" lvl="0" indent="0" algn="ctr" defTabSz="914400" rtl="0" eaLnBrk="1" fontAlgn="auto" latinLnBrk="0" hangingPunct="1">
                  <a:lnSpc>
                    <a:spcPct val="100000"/>
                  </a:lnSpc>
                  <a:spcBef>
                    <a:spcPts val="0"/>
                  </a:spcBef>
                  <a:spcAft>
                    <a:spcPts val="0"/>
                  </a:spcAft>
                  <a:buClrTx/>
                  <a:buSzTx/>
                  <a:buFontTx/>
                  <a:buNone/>
                  <a:tabLst/>
                  <a:defRPr sz="1000" b="0" i="0" u="none" strike="noStrike" kern="1200" baseline="0">
                    <a:solidFill>
                      <a:prstClr val="black"/>
                    </a:solidFill>
                    <a:latin typeface="HelveticaNeueLT Std"/>
                    <a:ea typeface="+mn-ea"/>
                    <a:cs typeface="+mn-cs"/>
                  </a:defRPr>
                </a:pPr>
                <a:endParaRPr lang="de-DE" sz="1000" b="0" dirty="0"/>
              </a:p>
            </c:rich>
          </c:tx>
          <c:layout>
            <c:manualLayout>
              <c:xMode val="edge"/>
              <c:yMode val="edge"/>
              <c:x val="8.0818382413582585E-4"/>
              <c:y val="2.0500529434013051E-2"/>
            </c:manualLayout>
          </c:layout>
          <c:overlay val="0"/>
          <c:spPr>
            <a:noFill/>
            <a:ln>
              <a:noFill/>
            </a:ln>
            <a:effectLst/>
          </c:spPr>
        </c:title>
        <c:numFmt formatCode="0.0" sourceLinked="0"/>
        <c:majorTickMark val="none"/>
        <c:minorTickMark val="none"/>
        <c:tickLblPos val="low"/>
        <c:spPr>
          <a:noFill/>
          <a:ln>
            <a:solidFill>
              <a:schemeClr val="tx1">
                <a:lumMod val="75000"/>
                <a:lumOff val="25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HelveticaNeueLT Std"/>
                <a:ea typeface="+mn-ea"/>
                <a:cs typeface="+mn-cs"/>
              </a:defRPr>
            </a:pPr>
            <a:endParaRPr lang="en-US"/>
          </a:p>
        </c:txPr>
        <c:crossAx val="150937984"/>
        <c:crosses val="max"/>
        <c:crossBetween val="between"/>
      </c:valAx>
      <c:catAx>
        <c:axId val="150937984"/>
        <c:scaling>
          <c:orientation val="minMax"/>
        </c:scaling>
        <c:delete val="0"/>
        <c:axPos val="b"/>
        <c:numFmt formatCode="General" sourceLinked="1"/>
        <c:majorTickMark val="none"/>
        <c:minorTickMark val="none"/>
        <c:tickLblPos val="low"/>
        <c:spPr>
          <a:noFill/>
          <a:ln w="12700" cap="flat" cmpd="sng" algn="ctr">
            <a:solidFill>
              <a:schemeClr val="tx1"/>
            </a:solidFill>
            <a:round/>
          </a:ln>
          <a:effectLst/>
        </c:spPr>
        <c:txPr>
          <a:bodyPr rot="-5400000" spcFirstLastPara="1" vertOverflow="ellipsis" wrap="square" anchor="ctr" anchorCtr="0"/>
          <a:lstStyle/>
          <a:p>
            <a:pPr>
              <a:defRPr sz="1000" b="0" i="0" u="none" strike="noStrike" kern="1200" baseline="0">
                <a:solidFill>
                  <a:schemeClr val="tx1"/>
                </a:solidFill>
                <a:latin typeface="HelveticaNeueLT Std"/>
                <a:ea typeface="+mn-ea"/>
                <a:cs typeface="+mn-cs"/>
              </a:defRPr>
            </a:pPr>
            <a:endParaRPr lang="en-US"/>
          </a:p>
        </c:txPr>
        <c:crossAx val="150935808"/>
        <c:crossesAt val="0"/>
        <c:auto val="1"/>
        <c:lblAlgn val="ctr"/>
        <c:lblOffset val="100"/>
        <c:tickLblSkip val="1"/>
        <c:noMultiLvlLbl val="0"/>
      </c:catAx>
      <c:spPr>
        <a:noFill/>
        <a:ln>
          <a:solidFill>
            <a:srgbClr val="0077A0"/>
          </a:solidFill>
        </a:ln>
        <a:effectLst/>
      </c:spPr>
    </c:plotArea>
    <c:plotVisOnly val="1"/>
    <c:dispBlanksAs val="gap"/>
    <c:showDLblsOverMax val="0"/>
  </c:chart>
  <c:spPr>
    <a:noFill/>
    <a:ln>
      <a:noFill/>
    </a:ln>
    <a:effectLst/>
  </c:spPr>
  <c:txPr>
    <a:bodyPr/>
    <a:lstStyle/>
    <a:p>
      <a:pPr>
        <a:defRPr sz="1000">
          <a:solidFill>
            <a:schemeClr val="tx1"/>
          </a:solidFill>
          <a:latin typeface="HelveticaNeueLT Std"/>
        </a:defRPr>
      </a:pPr>
      <a:endParaRPr lang="en-US"/>
    </a:p>
  </c:txPr>
  <c:externalData r:id="rId1">
    <c:autoUpdate val="0"/>
  </c:externalData>
</c:chartSpace>
</file>

<file path=ppt/charts/chart29.xml><?xml version="1.0" encoding="utf-8"?>
<c:chartSpace xmlns:c="http://schemas.openxmlformats.org/drawingml/2006/chart" xmlns:a="http://schemas.openxmlformats.org/drawingml/2006/main" xmlns:r="http://schemas.openxmlformats.org/officeDocument/2006/relationships">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6.9405803441236508E-2"/>
          <c:y val="3.8513908064680268E-2"/>
          <c:w val="0.90889666569456606"/>
          <c:h val="0.84941696221723606"/>
        </c:manualLayout>
      </c:layout>
      <c:scatterChart>
        <c:scatterStyle val="lineMarker"/>
        <c:varyColors val="0"/>
        <c:ser>
          <c:idx val="0"/>
          <c:order val="0"/>
          <c:tx>
            <c:strRef>
              <c:f>Sheet1!$B$1</c:f>
              <c:strCache>
                <c:ptCount val="1"/>
                <c:pt idx="0">
                  <c:v>Y-Values</c:v>
                </c:pt>
              </c:strCache>
            </c:strRef>
          </c:tx>
          <c:spPr>
            <a:ln w="28575">
              <a:noFill/>
            </a:ln>
          </c:spPr>
          <c:dPt>
            <c:idx val="22"/>
            <c:marker>
              <c:spPr>
                <a:solidFill>
                  <a:schemeClr val="accent6">
                    <a:lumMod val="75000"/>
                  </a:schemeClr>
                </a:solidFill>
                <a:ln>
                  <a:solidFill>
                    <a:schemeClr val="accent6">
                      <a:lumMod val="75000"/>
                    </a:schemeClr>
                  </a:solidFill>
                </a:ln>
              </c:spPr>
            </c:marker>
            <c:bubble3D val="0"/>
          </c:dPt>
          <c:dLbls>
            <c:dLbl>
              <c:idx val="1"/>
              <c:layout>
                <c:manualLayout>
                  <c:x val="-0.10339506172839506"/>
                  <c:y val="2.7645792098201335E-2"/>
                </c:manualLayout>
              </c:layout>
              <c:tx>
                <c:rich>
                  <a:bodyPr/>
                  <a:lstStyle/>
                  <a:p>
                    <a:r>
                      <a:rPr lang="en-US" dirty="0" smtClean="0"/>
                      <a:t>Luxembourg</a:t>
                    </a:r>
                    <a:endParaRPr lang="en-US" dirty="0"/>
                  </a:p>
                </c:rich>
              </c:tx>
              <c:showLegendKey val="0"/>
              <c:showVal val="1"/>
              <c:showCatName val="0"/>
              <c:showSerName val="0"/>
              <c:showPercent val="0"/>
              <c:showBubbleSize val="0"/>
            </c:dLbl>
            <c:dLbl>
              <c:idx val="5"/>
              <c:layout/>
              <c:tx>
                <c:rich>
                  <a:bodyPr/>
                  <a:lstStyle/>
                  <a:p>
                    <a:r>
                      <a:rPr lang="en-US" dirty="0" smtClean="0"/>
                      <a:t>Chile</a:t>
                    </a:r>
                    <a:endParaRPr lang="en-US" dirty="0"/>
                  </a:p>
                </c:rich>
              </c:tx>
              <c:showLegendKey val="0"/>
              <c:showVal val="1"/>
              <c:showCatName val="0"/>
              <c:showSerName val="0"/>
              <c:showPercent val="0"/>
              <c:showBubbleSize val="0"/>
            </c:dLbl>
            <c:dLbl>
              <c:idx val="10"/>
              <c:layout>
                <c:manualLayout>
                  <c:x val="-6.4814814814814811E-2"/>
                  <c:y val="-3.4557240122751673E-2"/>
                </c:manualLayout>
              </c:layout>
              <c:tx>
                <c:rich>
                  <a:bodyPr/>
                  <a:lstStyle/>
                  <a:p>
                    <a:r>
                      <a:rPr lang="en-US" dirty="0" smtClean="0"/>
                      <a:t>Australia</a:t>
                    </a:r>
                    <a:endParaRPr lang="en-US" dirty="0"/>
                  </a:p>
                </c:rich>
              </c:tx>
              <c:showLegendKey val="0"/>
              <c:showVal val="1"/>
              <c:showCatName val="0"/>
              <c:showSerName val="0"/>
              <c:showPercent val="0"/>
              <c:showBubbleSize val="0"/>
            </c:dLbl>
            <c:dLbl>
              <c:idx val="11"/>
              <c:layout/>
              <c:tx>
                <c:rich>
                  <a:bodyPr/>
                  <a:lstStyle/>
                  <a:p>
                    <a:r>
                      <a:rPr lang="en-US" dirty="0" smtClean="0"/>
                      <a:t>Turkey</a:t>
                    </a:r>
                    <a:endParaRPr lang="en-US" dirty="0"/>
                  </a:p>
                </c:rich>
              </c:tx>
              <c:showLegendKey val="0"/>
              <c:showVal val="1"/>
              <c:showCatName val="0"/>
              <c:showSerName val="0"/>
              <c:showPercent val="0"/>
              <c:showBubbleSize val="0"/>
            </c:dLbl>
            <c:dLbl>
              <c:idx val="12"/>
              <c:layout/>
              <c:tx>
                <c:rich>
                  <a:bodyPr/>
                  <a:lstStyle/>
                  <a:p>
                    <a:r>
                      <a:rPr lang="en-US" dirty="0" smtClean="0"/>
                      <a:t>Mexico</a:t>
                    </a:r>
                    <a:endParaRPr lang="en-US" dirty="0"/>
                  </a:p>
                </c:rich>
              </c:tx>
              <c:showLegendKey val="0"/>
              <c:showVal val="1"/>
              <c:showCatName val="0"/>
              <c:showSerName val="0"/>
              <c:showPercent val="0"/>
              <c:showBubbleSize val="0"/>
            </c:dLbl>
            <c:dLbl>
              <c:idx val="13"/>
              <c:layout>
                <c:manualLayout>
                  <c:x val="-6.1728395061728392E-2"/>
                  <c:y val="-4.1468688147302007E-2"/>
                </c:manualLayout>
              </c:layout>
              <c:tx>
                <c:rich>
                  <a:bodyPr/>
                  <a:lstStyle/>
                  <a:p>
                    <a:r>
                      <a:rPr lang="en-US" dirty="0" smtClean="0"/>
                      <a:t>Portugal</a:t>
                    </a:r>
                    <a:endParaRPr lang="en-US" dirty="0"/>
                  </a:p>
                </c:rich>
              </c:tx>
              <c:showLegendKey val="0"/>
              <c:showVal val="1"/>
              <c:showCatName val="0"/>
              <c:showSerName val="0"/>
              <c:showPercent val="0"/>
              <c:showBubbleSize val="0"/>
            </c:dLbl>
            <c:dLbl>
              <c:idx val="14"/>
              <c:layout>
                <c:manualLayout>
                  <c:x val="-6.1728395061727264E-3"/>
                  <c:y val="-3.4557240122751669E-3"/>
                </c:manualLayout>
              </c:layout>
              <c:tx>
                <c:rich>
                  <a:bodyPr/>
                  <a:lstStyle/>
                  <a:p>
                    <a:r>
                      <a:rPr lang="en-US" dirty="0" smtClean="0"/>
                      <a:t>Iceland</a:t>
                    </a:r>
                    <a:endParaRPr lang="en-US" dirty="0"/>
                  </a:p>
                </c:rich>
              </c:tx>
              <c:showLegendKey val="0"/>
              <c:showVal val="1"/>
              <c:showCatName val="0"/>
              <c:showSerName val="0"/>
              <c:showPercent val="0"/>
              <c:showBubbleSize val="0"/>
            </c:dLbl>
            <c:dLbl>
              <c:idx val="16"/>
              <c:layout>
                <c:manualLayout>
                  <c:x val="-7.098765432098765E-2"/>
                  <c:y val="-6.9114480245503337E-3"/>
                </c:manualLayout>
              </c:layout>
              <c:tx>
                <c:rich>
                  <a:bodyPr/>
                  <a:lstStyle/>
                  <a:p>
                    <a:r>
                      <a:rPr lang="en-US" dirty="0" smtClean="0"/>
                      <a:t>Japan</a:t>
                    </a:r>
                    <a:endParaRPr lang="en-US" dirty="0"/>
                  </a:p>
                </c:rich>
              </c:tx>
              <c:showLegendKey val="0"/>
              <c:showVal val="1"/>
              <c:showCatName val="0"/>
              <c:showSerName val="0"/>
              <c:showPercent val="0"/>
              <c:showBubbleSize val="0"/>
            </c:dLbl>
            <c:dLbl>
              <c:idx val="20"/>
              <c:layout>
                <c:manualLayout>
                  <c:x val="-4.3209876543209874E-2"/>
                  <c:y val="3.4557240122751673E-2"/>
                </c:manualLayout>
              </c:layout>
              <c:tx>
                <c:rich>
                  <a:bodyPr/>
                  <a:lstStyle/>
                  <a:p>
                    <a:r>
                      <a:rPr lang="en-US" dirty="0" smtClean="0"/>
                      <a:t>Greece</a:t>
                    </a:r>
                    <a:endParaRPr lang="en-US" dirty="0"/>
                  </a:p>
                </c:rich>
              </c:tx>
              <c:showLegendKey val="0"/>
              <c:showVal val="1"/>
              <c:showCatName val="0"/>
              <c:showSerName val="0"/>
              <c:showPercent val="0"/>
              <c:showBubbleSize val="0"/>
            </c:dLbl>
            <c:dLbl>
              <c:idx val="21"/>
              <c:layout>
                <c:manualLayout>
                  <c:x val="-7.5617283950617287E-2"/>
                  <c:y val="-5.1835860184127509E-2"/>
                </c:manualLayout>
              </c:layout>
              <c:tx>
                <c:rich>
                  <a:bodyPr/>
                  <a:lstStyle/>
                  <a:p>
                    <a:r>
                      <a:rPr lang="en-US" dirty="0" smtClean="0"/>
                      <a:t>New</a:t>
                    </a:r>
                    <a:endParaRPr lang="en-US" baseline="0" dirty="0" smtClean="0"/>
                  </a:p>
                  <a:p>
                    <a:r>
                      <a:rPr lang="en-US" baseline="0" dirty="0" smtClean="0"/>
                      <a:t>Zealand</a:t>
                    </a:r>
                    <a:endParaRPr lang="en-US" dirty="0"/>
                  </a:p>
                </c:rich>
              </c:tx>
              <c:showLegendKey val="0"/>
              <c:showVal val="1"/>
              <c:showCatName val="0"/>
              <c:showSerName val="0"/>
              <c:showPercent val="0"/>
              <c:showBubbleSize val="0"/>
            </c:dLbl>
            <c:dLbl>
              <c:idx val="22"/>
              <c:layout>
                <c:manualLayout>
                  <c:x val="-2.9320987654320986E-2"/>
                  <c:y val="2.7645792098201335E-2"/>
                </c:manualLayout>
              </c:layout>
              <c:tx>
                <c:rich>
                  <a:bodyPr/>
                  <a:lstStyle/>
                  <a:p>
                    <a:r>
                      <a:rPr lang="en-US" dirty="0" smtClean="0"/>
                      <a:t>Spain</a:t>
                    </a:r>
                    <a:endParaRPr lang="en-US" dirty="0"/>
                  </a:p>
                </c:rich>
              </c:tx>
              <c:showLegendKey val="0"/>
              <c:showVal val="1"/>
              <c:showCatName val="0"/>
              <c:showSerName val="0"/>
              <c:showPercent val="0"/>
              <c:showBubbleSize val="0"/>
            </c:dLbl>
            <c:dLbl>
              <c:idx val="23"/>
              <c:layout>
                <c:manualLayout>
                  <c:x val="-2.3148148148148147E-2"/>
                  <c:y val="2.7645792098201335E-2"/>
                </c:manualLayout>
              </c:layout>
              <c:tx>
                <c:rich>
                  <a:bodyPr/>
                  <a:lstStyle/>
                  <a:p>
                    <a:r>
                      <a:rPr lang="en-US" dirty="0" smtClean="0"/>
                      <a:t>Latvia</a:t>
                    </a:r>
                    <a:endParaRPr lang="en-US" dirty="0"/>
                  </a:p>
                </c:rich>
              </c:tx>
              <c:showLegendKey val="0"/>
              <c:showVal val="1"/>
              <c:showCatName val="0"/>
              <c:showSerName val="0"/>
              <c:showPercent val="0"/>
              <c:showBubbleSize val="0"/>
            </c:dLbl>
            <c:dLbl>
              <c:idx val="25"/>
              <c:layout>
                <c:manualLayout>
                  <c:x val="-1.3888888888888888E-2"/>
                  <c:y val="-3.1101516110476502E-2"/>
                </c:manualLayout>
              </c:layout>
              <c:tx>
                <c:rich>
                  <a:bodyPr/>
                  <a:lstStyle/>
                  <a:p>
                    <a:r>
                      <a:rPr lang="en-US" dirty="0" smtClean="0"/>
                      <a:t>Estonia</a:t>
                    </a:r>
                    <a:endParaRPr lang="en-US" dirty="0"/>
                  </a:p>
                </c:rich>
              </c:tx>
              <c:showLegendKey val="0"/>
              <c:showVal val="1"/>
              <c:showCatName val="0"/>
              <c:showSerName val="0"/>
              <c:showPercent val="0"/>
              <c:showBubbleSize val="0"/>
            </c:dLbl>
            <c:dLbl>
              <c:idx val="28"/>
              <c:layout>
                <c:manualLayout>
                  <c:x val="-9.2592592592593732E-3"/>
                  <c:y val="1.0367172036825502E-2"/>
                </c:manualLayout>
              </c:layout>
              <c:tx>
                <c:rich>
                  <a:bodyPr/>
                  <a:lstStyle/>
                  <a:p>
                    <a:r>
                      <a:rPr lang="en-US" dirty="0" smtClean="0"/>
                      <a:t>Slovak</a:t>
                    </a:r>
                  </a:p>
                  <a:p>
                    <a:r>
                      <a:rPr lang="en-US" dirty="0" smtClean="0"/>
                      <a:t>Republic</a:t>
                    </a:r>
                    <a:endParaRPr lang="en-US" dirty="0"/>
                  </a:p>
                </c:rich>
              </c:tx>
              <c:showLegendKey val="0"/>
              <c:showVal val="1"/>
              <c:showCatName val="0"/>
              <c:showSerName val="0"/>
              <c:showPercent val="0"/>
              <c:showBubbleSize val="0"/>
            </c:dLbl>
            <c:dLbl>
              <c:idx val="30"/>
              <c:layout>
                <c:manualLayout>
                  <c:x val="-8.1790123456790126E-2"/>
                  <c:y val="1.0367172036825502E-2"/>
                </c:manualLayout>
              </c:layout>
              <c:tx>
                <c:rich>
                  <a:bodyPr/>
                  <a:lstStyle/>
                  <a:p>
                    <a:r>
                      <a:rPr lang="en-US" dirty="0" smtClean="0"/>
                      <a:t>Canada</a:t>
                    </a:r>
                    <a:endParaRPr lang="en-US" dirty="0"/>
                  </a:p>
                </c:rich>
              </c:tx>
              <c:showLegendKey val="0"/>
              <c:showVal val="1"/>
              <c:showCatName val="0"/>
              <c:showSerName val="0"/>
              <c:showPercent val="0"/>
              <c:showBubbleSize val="0"/>
            </c:dLbl>
            <c:dLbl>
              <c:idx val="31"/>
              <c:layout>
                <c:manualLayout>
                  <c:x val="-1.2345679012345678E-2"/>
                  <c:y val="-5.1835860184127509E-2"/>
                </c:manualLayout>
              </c:layout>
              <c:tx>
                <c:rich>
                  <a:bodyPr/>
                  <a:lstStyle/>
                  <a:p>
                    <a:r>
                      <a:rPr lang="en-US" dirty="0" smtClean="0"/>
                      <a:t>United</a:t>
                    </a:r>
                  </a:p>
                  <a:p>
                    <a:r>
                      <a:rPr lang="en-US" dirty="0" smtClean="0"/>
                      <a:t>Kingdom</a:t>
                    </a:r>
                    <a:endParaRPr lang="en-US" dirty="0"/>
                  </a:p>
                </c:rich>
              </c:tx>
              <c:showLegendKey val="0"/>
              <c:showVal val="1"/>
              <c:showCatName val="0"/>
              <c:showSerName val="0"/>
              <c:showPercent val="0"/>
              <c:showBubbleSize val="0"/>
            </c:dLbl>
            <c:dLbl>
              <c:idx val="34"/>
              <c:layout>
                <c:manualLayout>
                  <c:x val="-7.407407407407407E-2"/>
                  <c:y val="-2.4190068085926171E-2"/>
                </c:manualLayout>
              </c:layout>
              <c:tx>
                <c:rich>
                  <a:bodyPr/>
                  <a:lstStyle/>
                  <a:p>
                    <a:r>
                      <a:rPr lang="en-US" dirty="0" smtClean="0"/>
                      <a:t>Finland</a:t>
                    </a:r>
                    <a:endParaRPr lang="en-US" dirty="0"/>
                  </a:p>
                </c:rich>
              </c:tx>
              <c:showLegendKey val="0"/>
              <c:showVal val="1"/>
              <c:showCatName val="0"/>
              <c:showSerName val="0"/>
              <c:showPercent val="0"/>
              <c:showBubbleSize val="0"/>
            </c:dLbl>
            <c:showLegendKey val="0"/>
            <c:showVal val="0"/>
            <c:showCatName val="0"/>
            <c:showSerName val="0"/>
            <c:showPercent val="0"/>
            <c:showBubbleSize val="0"/>
          </c:dLbls>
          <c:trendline>
            <c:spPr>
              <a:ln w="25400">
                <a:solidFill>
                  <a:schemeClr val="tx2"/>
                </a:solidFill>
              </a:ln>
            </c:spPr>
            <c:trendlineType val="linear"/>
            <c:dispRSqr val="1"/>
            <c:dispEq val="0"/>
            <c:trendlineLbl>
              <c:layout>
                <c:manualLayout>
                  <c:x val="-0.68015079712258186"/>
                  <c:y val="0.30341284038201261"/>
                </c:manualLayout>
              </c:layout>
              <c:numFmt formatCode="#,##0.00" sourceLinked="0"/>
            </c:trendlineLbl>
          </c:trendline>
          <c:xVal>
            <c:numRef>
              <c:f>Sheet1!$A$2:$A$36</c:f>
              <c:numCache>
                <c:formatCode>General</c:formatCode>
                <c:ptCount val="35"/>
                <c:pt idx="0">
                  <c:v>-2.4940938949584961</c:v>
                </c:pt>
                <c:pt idx="1">
                  <c:v>-3.741757869720459</c:v>
                </c:pt>
                <c:pt idx="2">
                  <c:v>0.18078859150409698</c:v>
                </c:pt>
                <c:pt idx="3">
                  <c:v>-0.52801382541656494</c:v>
                </c:pt>
                <c:pt idx="4">
                  <c:v>-2.7814409732818604</c:v>
                </c:pt>
                <c:pt idx="5">
                  <c:v>-11.113229751586914</c:v>
                </c:pt>
                <c:pt idx="6">
                  <c:v>-0.22191034257411957</c:v>
                </c:pt>
                <c:pt idx="7">
                  <c:v>-0.95281171798706055</c:v>
                </c:pt>
                <c:pt idx="8">
                  <c:v>-1.8291549682617187</c:v>
                </c:pt>
                <c:pt idx="9">
                  <c:v>-1.2103681564331055</c:v>
                </c:pt>
                <c:pt idx="10">
                  <c:v>-7.7782320976257324</c:v>
                </c:pt>
                <c:pt idx="11">
                  <c:v>-10.794219017028809</c:v>
                </c:pt>
                <c:pt idx="12">
                  <c:v>-26.631450653076172</c:v>
                </c:pt>
                <c:pt idx="13">
                  <c:v>-5.1498222351074219</c:v>
                </c:pt>
                <c:pt idx="14">
                  <c:v>1.2727110385894775</c:v>
                </c:pt>
                <c:pt idx="15">
                  <c:v>-0.21070265769958496</c:v>
                </c:pt>
                <c:pt idx="16">
                  <c:v>-6.3962006568908691</c:v>
                </c:pt>
                <c:pt idx="17">
                  <c:v>-3.2261073589324951</c:v>
                </c:pt>
                <c:pt idx="18">
                  <c:v>-0.47177445888519287</c:v>
                </c:pt>
                <c:pt idx="19">
                  <c:v>-2.5681438446044922</c:v>
                </c:pt>
                <c:pt idx="20">
                  <c:v>-1.8826174736022949</c:v>
                </c:pt>
                <c:pt idx="21">
                  <c:v>-3.4784858226776123</c:v>
                </c:pt>
                <c:pt idx="22">
                  <c:v>-9.376805305480957</c:v>
                </c:pt>
                <c:pt idx="23">
                  <c:v>4.0869488716125488</c:v>
                </c:pt>
                <c:pt idx="24">
                  <c:v>-1.3453184626996517E-2</c:v>
                </c:pt>
                <c:pt idx="25">
                  <c:v>0.96734660863876343</c:v>
                </c:pt>
                <c:pt idx="26">
                  <c:v>-3.7244603037834167E-2</c:v>
                </c:pt>
                <c:pt idx="27">
                  <c:v>-5.1886819303035736E-2</c:v>
                </c:pt>
                <c:pt idx="28">
                  <c:v>0.26567524671554565</c:v>
                </c:pt>
                <c:pt idx="29">
                  <c:v>-5.0893654115498066E-3</c:v>
                </c:pt>
                <c:pt idx="30">
                  <c:v>-0.26267489790916443</c:v>
                </c:pt>
                <c:pt idx="31">
                  <c:v>0.88939237594604492</c:v>
                </c:pt>
                <c:pt idx="32">
                  <c:v>-3.3949575424194336</c:v>
                </c:pt>
                <c:pt idx="33">
                  <c:v>-0.17425638437271118</c:v>
                </c:pt>
                <c:pt idx="34">
                  <c:v>3.9106365293264389E-3</c:v>
                </c:pt>
              </c:numCache>
            </c:numRef>
          </c:xVal>
          <c:yVal>
            <c:numRef>
              <c:f>Sheet1!$B$2:$B$36</c:f>
              <c:numCache>
                <c:formatCode>0.0</c:formatCode>
                <c:ptCount val="35"/>
                <c:pt idx="0">
                  <c:v>493.42239999999998</c:v>
                </c:pt>
                <c:pt idx="1">
                  <c:v>482.8064</c:v>
                </c:pt>
                <c:pt idx="2">
                  <c:v>501.43529999999998</c:v>
                </c:pt>
                <c:pt idx="3">
                  <c:v>496.24239999999998</c:v>
                </c:pt>
                <c:pt idx="4">
                  <c:v>498.48110000000003</c:v>
                </c:pt>
                <c:pt idx="5">
                  <c:v>446.95609999999999</c:v>
                </c:pt>
                <c:pt idx="6">
                  <c:v>501.93689999999998</c:v>
                </c:pt>
                <c:pt idx="7">
                  <c:v>476.7475</c:v>
                </c:pt>
                <c:pt idx="8">
                  <c:v>480.54680000000002</c:v>
                </c:pt>
                <c:pt idx="9">
                  <c:v>492.83</c:v>
                </c:pt>
                <c:pt idx="10">
                  <c:v>509.9939</c:v>
                </c:pt>
                <c:pt idx="11">
                  <c:v>425.48950000000002</c:v>
                </c:pt>
                <c:pt idx="12">
                  <c:v>415.7099</c:v>
                </c:pt>
                <c:pt idx="13">
                  <c:v>501.1001</c:v>
                </c:pt>
                <c:pt idx="14">
                  <c:v>473.23009999999999</c:v>
                </c:pt>
                <c:pt idx="15">
                  <c:v>515.80989999999997</c:v>
                </c:pt>
                <c:pt idx="16">
                  <c:v>538.39480000000003</c:v>
                </c:pt>
                <c:pt idx="17">
                  <c:v>501.99970000000002</c:v>
                </c:pt>
                <c:pt idx="18">
                  <c:v>466.55279999999999</c:v>
                </c:pt>
                <c:pt idx="19">
                  <c:v>502.57510000000002</c:v>
                </c:pt>
                <c:pt idx="20">
                  <c:v>454.8288</c:v>
                </c:pt>
                <c:pt idx="21">
                  <c:v>513.30349999999999</c:v>
                </c:pt>
                <c:pt idx="22">
                  <c:v>492.78609999999998</c:v>
                </c:pt>
                <c:pt idx="23">
                  <c:v>490.22500000000002</c:v>
                </c:pt>
                <c:pt idx="24">
                  <c:v>505.50580000000002</c:v>
                </c:pt>
                <c:pt idx="25">
                  <c:v>534.19370000000004</c:v>
                </c:pt>
                <c:pt idx="26">
                  <c:v>508.57479999999998</c:v>
                </c:pt>
                <c:pt idx="27">
                  <c:v>509.14060000000001</c:v>
                </c:pt>
                <c:pt idx="28">
                  <c:v>460.7749</c:v>
                </c:pt>
                <c:pt idx="29">
                  <c:v>495.03750000000002</c:v>
                </c:pt>
                <c:pt idx="30">
                  <c:v>527.7047</c:v>
                </c:pt>
                <c:pt idx="31">
                  <c:v>509.22149999999999</c:v>
                </c:pt>
                <c:pt idx="32">
                  <c:v>512.86360000000002</c:v>
                </c:pt>
                <c:pt idx="33">
                  <c:v>494.9776</c:v>
                </c:pt>
                <c:pt idx="34">
                  <c:v>530.66120000000001</c:v>
                </c:pt>
              </c:numCache>
            </c:numRef>
          </c:yVal>
          <c:smooth val="0"/>
        </c:ser>
        <c:dLbls>
          <c:showLegendKey val="0"/>
          <c:showVal val="0"/>
          <c:showCatName val="0"/>
          <c:showSerName val="0"/>
          <c:showPercent val="0"/>
          <c:showBubbleSize val="0"/>
        </c:dLbls>
        <c:axId val="151786240"/>
        <c:axId val="151788160"/>
      </c:scatterChart>
      <c:valAx>
        <c:axId val="151786240"/>
        <c:scaling>
          <c:orientation val="minMax"/>
          <c:max val="5"/>
        </c:scaling>
        <c:delete val="0"/>
        <c:axPos val="b"/>
        <c:majorGridlines>
          <c:spPr>
            <a:ln>
              <a:solidFill>
                <a:schemeClr val="bg1">
                  <a:lumMod val="75000"/>
                </a:schemeClr>
              </a:solidFill>
            </a:ln>
          </c:spPr>
        </c:majorGridlines>
        <c:title>
          <c:tx>
            <c:rich>
              <a:bodyPr/>
              <a:lstStyle/>
              <a:p>
                <a:pPr>
                  <a:defRPr/>
                </a:pPr>
                <a:r>
                  <a:rPr lang="en-GB" dirty="0" smtClean="0"/>
                  <a:t>Equity in resource allocation</a:t>
                </a:r>
                <a:endParaRPr lang="en-GB" dirty="0"/>
              </a:p>
            </c:rich>
          </c:tx>
          <c:layout>
            <c:manualLayout>
              <c:xMode val="edge"/>
              <c:yMode val="edge"/>
              <c:x val="0.73189037134247104"/>
              <c:y val="0.94591791920789359"/>
            </c:manualLayout>
          </c:layout>
          <c:overlay val="0"/>
        </c:title>
        <c:numFmt formatCode="General" sourceLinked="1"/>
        <c:majorTickMark val="out"/>
        <c:minorTickMark val="none"/>
        <c:tickLblPos val="nextTo"/>
        <c:crossAx val="151788160"/>
        <c:crosses val="autoZero"/>
        <c:crossBetween val="midCat"/>
      </c:valAx>
      <c:valAx>
        <c:axId val="151788160"/>
        <c:scaling>
          <c:orientation val="minMax"/>
          <c:min val="350"/>
        </c:scaling>
        <c:delete val="0"/>
        <c:axPos val="l"/>
        <c:majorGridlines/>
        <c:title>
          <c:tx>
            <c:rich>
              <a:bodyPr rot="-5400000" vert="horz"/>
              <a:lstStyle/>
              <a:p>
                <a:pPr>
                  <a:defRPr/>
                </a:pPr>
                <a:r>
                  <a:rPr lang="en-GB" dirty="0" smtClean="0"/>
                  <a:t>PISA science score</a:t>
                </a:r>
                <a:endParaRPr lang="en-GB" dirty="0"/>
              </a:p>
            </c:rich>
          </c:tx>
          <c:layout/>
          <c:overlay val="0"/>
        </c:title>
        <c:numFmt formatCode="0" sourceLinked="0"/>
        <c:majorTickMark val="out"/>
        <c:minorTickMark val="none"/>
        <c:tickLblPos val="low"/>
        <c:crossAx val="151786240"/>
        <c:crosses val="autoZero"/>
        <c:crossBetween val="midCat"/>
        <c:majorUnit val="50"/>
      </c:valAx>
    </c:plotArea>
    <c:plotVisOnly val="1"/>
    <c:dispBlanksAs val="gap"/>
    <c:showDLblsOverMax val="0"/>
  </c:chart>
  <c:spPr>
    <a:ln>
      <a:noFill/>
    </a:ln>
  </c:spPr>
  <c:txPr>
    <a:bodyPr/>
    <a:lstStyle/>
    <a:p>
      <a:pPr>
        <a:defRPr sz="1100">
          <a:latin typeface="Helvetica" pitchFamily="34" charset="0"/>
        </a:defRPr>
      </a:pPr>
      <a:endParaRPr lang="en-US"/>
    </a:p>
  </c:txPr>
  <c:externalData r:id="rId1">
    <c:autoUpdate val="0"/>
  </c:externalData>
  <c:userShapes r:id="rId2"/>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6.8870079447161614E-2"/>
          <c:y val="6.1092090728291346E-2"/>
          <c:w val="0.91544061947694766"/>
          <c:h val="0.53200776474141109"/>
        </c:manualLayout>
      </c:layout>
      <c:lineChart>
        <c:grouping val="standard"/>
        <c:varyColors val="0"/>
        <c:ser>
          <c:idx val="0"/>
          <c:order val="0"/>
          <c:tx>
            <c:strRef>
              <c:f>Tabelle1!$B$1</c:f>
              <c:strCache>
                <c:ptCount val="1"/>
                <c:pt idx="0">
                  <c:v>Bottom decile</c:v>
                </c:pt>
              </c:strCache>
            </c:strRef>
          </c:tx>
          <c:spPr>
            <a:ln w="28575" cap="rnd">
              <a:noFill/>
              <a:round/>
            </a:ln>
            <a:effectLst/>
          </c:spPr>
          <c:marker>
            <c:symbol val="dash"/>
            <c:size val="7"/>
            <c:spPr>
              <a:solidFill>
                <a:srgbClr val="D04432"/>
              </a:solidFill>
              <a:ln w="9525">
                <a:noFill/>
              </a:ln>
              <a:effectLst/>
            </c:spPr>
          </c:marker>
          <c:cat>
            <c:strRef>
              <c:f>Tabelle1!$A$2:$A$70</c:f>
              <c:strCache>
                <c:ptCount val="69"/>
                <c:pt idx="0">
                  <c:v>Viet Nam  76</c:v>
                </c:pt>
                <c:pt idx="1">
                  <c:v>Macao (China)  22</c:v>
                </c:pt>
                <c:pt idx="2">
                  <c:v>B-S-J-G (China)  52</c:v>
                </c:pt>
                <c:pt idx="3">
                  <c:v>Japan  8</c:v>
                </c:pt>
                <c:pt idx="4">
                  <c:v>Singapore  11</c:v>
                </c:pt>
                <c:pt idx="5">
                  <c:v>Hong Kong (China)  26</c:v>
                </c:pt>
                <c:pt idx="6">
                  <c:v>Chinese Taipei  12</c:v>
                </c:pt>
                <c:pt idx="7">
                  <c:v>Estonia  5</c:v>
                </c:pt>
                <c:pt idx="8">
                  <c:v>Finland  2</c:v>
                </c:pt>
                <c:pt idx="9">
                  <c:v>Korea  6</c:v>
                </c:pt>
                <c:pt idx="10">
                  <c:v>Portugal  28</c:v>
                </c:pt>
                <c:pt idx="11">
                  <c:v>Germany  7</c:v>
                </c:pt>
                <c:pt idx="12">
                  <c:v>Canada  2</c:v>
                </c:pt>
                <c:pt idx="13">
                  <c:v>Poland  16</c:v>
                </c:pt>
                <c:pt idx="14">
                  <c:v>Spain  31</c:v>
                </c:pt>
                <c:pt idx="15">
                  <c:v>United Kingdom  5</c:v>
                </c:pt>
                <c:pt idx="16">
                  <c:v>Latvia  25</c:v>
                </c:pt>
                <c:pt idx="17">
                  <c:v>Slovenia  5</c:v>
                </c:pt>
                <c:pt idx="18">
                  <c:v>Switzerland  8</c:v>
                </c:pt>
                <c:pt idx="19">
                  <c:v>Australia  4</c:v>
                </c:pt>
                <c:pt idx="20">
                  <c:v>New Zealand  5</c:v>
                </c:pt>
                <c:pt idx="21">
                  <c:v>Ireland  5</c:v>
                </c:pt>
                <c:pt idx="22">
                  <c:v>Czech Republic  9</c:v>
                </c:pt>
                <c:pt idx="23">
                  <c:v>Denmark  3</c:v>
                </c:pt>
                <c:pt idx="24">
                  <c:v>Hungary  16</c:v>
                </c:pt>
                <c:pt idx="25">
                  <c:v>OECD average  12</c:v>
                </c:pt>
                <c:pt idx="26">
                  <c:v>Netherlands  4</c:v>
                </c:pt>
                <c:pt idx="27">
                  <c:v>France  9</c:v>
                </c:pt>
                <c:pt idx="28">
                  <c:v>Italy  15</c:v>
                </c:pt>
                <c:pt idx="29">
                  <c:v>Belgium  7</c:v>
                </c:pt>
                <c:pt idx="30">
                  <c:v>Norway  1</c:v>
                </c:pt>
                <c:pt idx="31">
                  <c:v>Sweden  3</c:v>
                </c:pt>
                <c:pt idx="32">
                  <c:v>Austria  5</c:v>
                </c:pt>
                <c:pt idx="33">
                  <c:v>Russia  5</c:v>
                </c:pt>
                <c:pt idx="34">
                  <c:v>United States  11</c:v>
                </c:pt>
                <c:pt idx="35">
                  <c:v>Croatia  10</c:v>
                </c:pt>
                <c:pt idx="36">
                  <c:v>Lithuania  12</c:v>
                </c:pt>
                <c:pt idx="37">
                  <c:v>CABA (Argentina)  18</c:v>
                </c:pt>
                <c:pt idx="38">
                  <c:v>Slovak Republic  8</c:v>
                </c:pt>
                <c:pt idx="39">
                  <c:v>Chile  27</c:v>
                </c:pt>
                <c:pt idx="40">
                  <c:v>Luxembourg  14</c:v>
                </c:pt>
                <c:pt idx="41">
                  <c:v>Iceland  1</c:v>
                </c:pt>
                <c:pt idx="42">
                  <c:v>Malta  13</c:v>
                </c:pt>
                <c:pt idx="43">
                  <c:v>Uruguay  39</c:v>
                </c:pt>
                <c:pt idx="44">
                  <c:v>Greece  13</c:v>
                </c:pt>
                <c:pt idx="45">
                  <c:v>Romania  20</c:v>
                </c:pt>
                <c:pt idx="46">
                  <c:v>Israel  6</c:v>
                </c:pt>
                <c:pt idx="47">
                  <c:v>Turkey  59</c:v>
                </c:pt>
                <c:pt idx="48">
                  <c:v>Indonesia  74</c:v>
                </c:pt>
                <c:pt idx="49">
                  <c:v>Moldova  28</c:v>
                </c:pt>
                <c:pt idx="50">
                  <c:v>Mexico  53</c:v>
                </c:pt>
                <c:pt idx="51">
                  <c:v>Thailand  55</c:v>
                </c:pt>
                <c:pt idx="52">
                  <c:v>Bulgaria  13</c:v>
                </c:pt>
                <c:pt idx="53">
                  <c:v>Colombia  43</c:v>
                </c:pt>
                <c:pt idx="54">
                  <c:v>Costa Rica  38</c:v>
                </c:pt>
                <c:pt idx="55">
                  <c:v>Trinidad and Tobago  14</c:v>
                </c:pt>
                <c:pt idx="56">
                  <c:v>Peru  50</c:v>
                </c:pt>
                <c:pt idx="57">
                  <c:v>Jordan  21</c:v>
                </c:pt>
                <c:pt idx="58">
                  <c:v>Montenegro  11</c:v>
                </c:pt>
                <c:pt idx="59">
                  <c:v>United Arab Emirates  3</c:v>
                </c:pt>
                <c:pt idx="60">
                  <c:v>Brazil  43</c:v>
                </c:pt>
                <c:pt idx="61">
                  <c:v>Georgia  19</c:v>
                </c:pt>
                <c:pt idx="62">
                  <c:v>Tunisia  39</c:v>
                </c:pt>
                <c:pt idx="63">
                  <c:v>Lebanon  27</c:v>
                </c:pt>
                <c:pt idx="64">
                  <c:v>FYROM  13</c:v>
                </c:pt>
                <c:pt idx="65">
                  <c:v>Algeria  52</c:v>
                </c:pt>
                <c:pt idx="66">
                  <c:v>Qatar  3</c:v>
                </c:pt>
                <c:pt idx="67">
                  <c:v>Kosovo  10</c:v>
                </c:pt>
                <c:pt idx="68">
                  <c:v>Dominican Republic  40</c:v>
                </c:pt>
              </c:strCache>
            </c:strRef>
          </c:cat>
          <c:val>
            <c:numRef>
              <c:f>Tabelle1!$B$2:$B$70</c:f>
              <c:numCache>
                <c:formatCode>0</c:formatCode>
                <c:ptCount val="69"/>
                <c:pt idx="0">
                  <c:v>503.66082094631747</c:v>
                </c:pt>
                <c:pt idx="1">
                  <c:v>515.58714350584751</c:v>
                </c:pt>
                <c:pt idx="2">
                  <c:v>444.64484057982747</c:v>
                </c:pt>
                <c:pt idx="4">
                  <c:v>455.65419063036643</c:v>
                </c:pt>
                <c:pt idx="5">
                  <c:v>470.25994825942831</c:v>
                </c:pt>
                <c:pt idx="6">
                  <c:v>433.75800859341973</c:v>
                </c:pt>
                <c:pt idx="10">
                  <c:v>434.601342471115</c:v>
                </c:pt>
                <c:pt idx="14">
                  <c:v>416.08126985831126</c:v>
                </c:pt>
                <c:pt idx="19">
                  <c:v>399.58598584510469</c:v>
                </c:pt>
                <c:pt idx="23">
                  <c:v>377.34608504535458</c:v>
                </c:pt>
                <c:pt idx="24">
                  <c:v>344.96226988911258</c:v>
                </c:pt>
                <c:pt idx="25">
                  <c:v>388.0103875623613</c:v>
                </c:pt>
                <c:pt idx="29">
                  <c:v>367.52207599059568</c:v>
                </c:pt>
                <c:pt idx="34">
                  <c:v>430.22739933687666</c:v>
                </c:pt>
                <c:pt idx="37">
                  <c:v>378.6374908034814</c:v>
                </c:pt>
                <c:pt idx="38">
                  <c:v>330.26904995011034</c:v>
                </c:pt>
                <c:pt idx="39">
                  <c:v>371.36932389970832</c:v>
                </c:pt>
                <c:pt idx="40">
                  <c:v>413.17596472994938</c:v>
                </c:pt>
                <c:pt idx="43">
                  <c:v>389.19311357760688</c:v>
                </c:pt>
                <c:pt idx="45">
                  <c:v>387.96478665899059</c:v>
                </c:pt>
                <c:pt idx="46">
                  <c:v>378.69129451752184</c:v>
                </c:pt>
                <c:pt idx="47">
                  <c:v>398.05170675629995</c:v>
                </c:pt>
                <c:pt idx="48">
                  <c:v>381.66611417585887</c:v>
                </c:pt>
                <c:pt idx="49">
                  <c:v>359.16694787729324</c:v>
                </c:pt>
                <c:pt idx="50">
                  <c:v>382.2512700206359</c:v>
                </c:pt>
                <c:pt idx="51">
                  <c:v>399.92911338557974</c:v>
                </c:pt>
                <c:pt idx="52">
                  <c:v>341.5729816664541</c:v>
                </c:pt>
                <c:pt idx="53">
                  <c:v>381.66561395135204</c:v>
                </c:pt>
                <c:pt idx="54">
                  <c:v>376.39159431643162</c:v>
                </c:pt>
                <c:pt idx="55">
                  <c:v>364.51858424927519</c:v>
                </c:pt>
                <c:pt idx="56">
                  <c:v>342.79752291362513</c:v>
                </c:pt>
                <c:pt idx="57">
                  <c:v>348.35646907066996</c:v>
                </c:pt>
                <c:pt idx="60">
                  <c:v>359.96942577512607</c:v>
                </c:pt>
                <c:pt idx="61">
                  <c:v>347.98584998844325</c:v>
                </c:pt>
                <c:pt idx="62">
                  <c:v>366.96891575581554</c:v>
                </c:pt>
                <c:pt idx="63">
                  <c:v>345.51011062882463</c:v>
                </c:pt>
                <c:pt idx="64">
                  <c:v>295.49105931916944</c:v>
                </c:pt>
                <c:pt idx="65">
                  <c:v>370.69467711466422</c:v>
                </c:pt>
                <c:pt idx="67">
                  <c:v>342.06864133980184</c:v>
                </c:pt>
                <c:pt idx="68">
                  <c:v>295.67930240636701</c:v>
                </c:pt>
              </c:numCache>
            </c:numRef>
          </c:val>
          <c:smooth val="0"/>
          <c:extLst xmlns:c16r2="http://schemas.microsoft.com/office/drawing/2015/06/chart">
            <c:ext xmlns:c16="http://schemas.microsoft.com/office/drawing/2014/chart" uri="{C3380CC4-5D6E-409C-BE32-E72D297353CC}">
              <c16:uniqueId val="{00000000-268C-49EF-8500-2127337FE725}"/>
            </c:ext>
          </c:extLst>
        </c:ser>
        <c:ser>
          <c:idx val="1"/>
          <c:order val="1"/>
          <c:tx>
            <c:strRef>
              <c:f>Tabelle1!$C$1</c:f>
              <c:strCache>
                <c:ptCount val="1"/>
                <c:pt idx="0">
                  <c:v>Second decile</c:v>
                </c:pt>
              </c:strCache>
            </c:strRef>
          </c:tx>
          <c:spPr>
            <a:ln w="28575" cap="rnd">
              <a:noFill/>
              <a:round/>
            </a:ln>
            <a:effectLst/>
          </c:spPr>
          <c:marker>
            <c:symbol val="square"/>
            <c:size val="7"/>
            <c:spPr>
              <a:solidFill>
                <a:schemeClr val="accent3">
                  <a:lumMod val="60000"/>
                  <a:lumOff val="40000"/>
                </a:schemeClr>
              </a:solidFill>
              <a:ln w="9525">
                <a:noFill/>
              </a:ln>
              <a:effectLst/>
            </c:spPr>
          </c:marker>
          <c:cat>
            <c:strRef>
              <c:f>Tabelle1!$A$2:$A$70</c:f>
              <c:strCache>
                <c:ptCount val="69"/>
                <c:pt idx="0">
                  <c:v>Viet Nam  76</c:v>
                </c:pt>
                <c:pt idx="1">
                  <c:v>Macao (China)  22</c:v>
                </c:pt>
                <c:pt idx="2">
                  <c:v>B-S-J-G (China)  52</c:v>
                </c:pt>
                <c:pt idx="3">
                  <c:v>Japan  8</c:v>
                </c:pt>
                <c:pt idx="4">
                  <c:v>Singapore  11</c:v>
                </c:pt>
                <c:pt idx="5">
                  <c:v>Hong Kong (China)  26</c:v>
                </c:pt>
                <c:pt idx="6">
                  <c:v>Chinese Taipei  12</c:v>
                </c:pt>
                <c:pt idx="7">
                  <c:v>Estonia  5</c:v>
                </c:pt>
                <c:pt idx="8">
                  <c:v>Finland  2</c:v>
                </c:pt>
                <c:pt idx="9">
                  <c:v>Korea  6</c:v>
                </c:pt>
                <c:pt idx="10">
                  <c:v>Portugal  28</c:v>
                </c:pt>
                <c:pt idx="11">
                  <c:v>Germany  7</c:v>
                </c:pt>
                <c:pt idx="12">
                  <c:v>Canada  2</c:v>
                </c:pt>
                <c:pt idx="13">
                  <c:v>Poland  16</c:v>
                </c:pt>
                <c:pt idx="14">
                  <c:v>Spain  31</c:v>
                </c:pt>
                <c:pt idx="15">
                  <c:v>United Kingdom  5</c:v>
                </c:pt>
                <c:pt idx="16">
                  <c:v>Latvia  25</c:v>
                </c:pt>
                <c:pt idx="17">
                  <c:v>Slovenia  5</c:v>
                </c:pt>
                <c:pt idx="18">
                  <c:v>Switzerland  8</c:v>
                </c:pt>
                <c:pt idx="19">
                  <c:v>Australia  4</c:v>
                </c:pt>
                <c:pt idx="20">
                  <c:v>New Zealand  5</c:v>
                </c:pt>
                <c:pt idx="21">
                  <c:v>Ireland  5</c:v>
                </c:pt>
                <c:pt idx="22">
                  <c:v>Czech Republic  9</c:v>
                </c:pt>
                <c:pt idx="23">
                  <c:v>Denmark  3</c:v>
                </c:pt>
                <c:pt idx="24">
                  <c:v>Hungary  16</c:v>
                </c:pt>
                <c:pt idx="25">
                  <c:v>OECD average  12</c:v>
                </c:pt>
                <c:pt idx="26">
                  <c:v>Netherlands  4</c:v>
                </c:pt>
                <c:pt idx="27">
                  <c:v>France  9</c:v>
                </c:pt>
                <c:pt idx="28">
                  <c:v>Italy  15</c:v>
                </c:pt>
                <c:pt idx="29">
                  <c:v>Belgium  7</c:v>
                </c:pt>
                <c:pt idx="30">
                  <c:v>Norway  1</c:v>
                </c:pt>
                <c:pt idx="31">
                  <c:v>Sweden  3</c:v>
                </c:pt>
                <c:pt idx="32">
                  <c:v>Austria  5</c:v>
                </c:pt>
                <c:pt idx="33">
                  <c:v>Russia  5</c:v>
                </c:pt>
                <c:pt idx="34">
                  <c:v>United States  11</c:v>
                </c:pt>
                <c:pt idx="35">
                  <c:v>Croatia  10</c:v>
                </c:pt>
                <c:pt idx="36">
                  <c:v>Lithuania  12</c:v>
                </c:pt>
                <c:pt idx="37">
                  <c:v>CABA (Argentina)  18</c:v>
                </c:pt>
                <c:pt idx="38">
                  <c:v>Slovak Republic  8</c:v>
                </c:pt>
                <c:pt idx="39">
                  <c:v>Chile  27</c:v>
                </c:pt>
                <c:pt idx="40">
                  <c:v>Luxembourg  14</c:v>
                </c:pt>
                <c:pt idx="41">
                  <c:v>Iceland  1</c:v>
                </c:pt>
                <c:pt idx="42">
                  <c:v>Malta  13</c:v>
                </c:pt>
                <c:pt idx="43">
                  <c:v>Uruguay  39</c:v>
                </c:pt>
                <c:pt idx="44">
                  <c:v>Greece  13</c:v>
                </c:pt>
                <c:pt idx="45">
                  <c:v>Romania  20</c:v>
                </c:pt>
                <c:pt idx="46">
                  <c:v>Israel  6</c:v>
                </c:pt>
                <c:pt idx="47">
                  <c:v>Turkey  59</c:v>
                </c:pt>
                <c:pt idx="48">
                  <c:v>Indonesia  74</c:v>
                </c:pt>
                <c:pt idx="49">
                  <c:v>Moldova  28</c:v>
                </c:pt>
                <c:pt idx="50">
                  <c:v>Mexico  53</c:v>
                </c:pt>
                <c:pt idx="51">
                  <c:v>Thailand  55</c:v>
                </c:pt>
                <c:pt idx="52">
                  <c:v>Bulgaria  13</c:v>
                </c:pt>
                <c:pt idx="53">
                  <c:v>Colombia  43</c:v>
                </c:pt>
                <c:pt idx="54">
                  <c:v>Costa Rica  38</c:v>
                </c:pt>
                <c:pt idx="55">
                  <c:v>Trinidad and Tobago  14</c:v>
                </c:pt>
                <c:pt idx="56">
                  <c:v>Peru  50</c:v>
                </c:pt>
                <c:pt idx="57">
                  <c:v>Jordan  21</c:v>
                </c:pt>
                <c:pt idx="58">
                  <c:v>Montenegro  11</c:v>
                </c:pt>
                <c:pt idx="59">
                  <c:v>United Arab Emirates  3</c:v>
                </c:pt>
                <c:pt idx="60">
                  <c:v>Brazil  43</c:v>
                </c:pt>
                <c:pt idx="61">
                  <c:v>Georgia  19</c:v>
                </c:pt>
                <c:pt idx="62">
                  <c:v>Tunisia  39</c:v>
                </c:pt>
                <c:pt idx="63">
                  <c:v>Lebanon  27</c:v>
                </c:pt>
                <c:pt idx="64">
                  <c:v>FYROM  13</c:v>
                </c:pt>
                <c:pt idx="65">
                  <c:v>Algeria  52</c:v>
                </c:pt>
                <c:pt idx="66">
                  <c:v>Qatar  3</c:v>
                </c:pt>
                <c:pt idx="67">
                  <c:v>Kosovo  10</c:v>
                </c:pt>
                <c:pt idx="68">
                  <c:v>Dominican Republic  40</c:v>
                </c:pt>
              </c:strCache>
            </c:strRef>
          </c:cat>
          <c:val>
            <c:numRef>
              <c:f>Tabelle1!$C$2:$C$70</c:f>
              <c:numCache>
                <c:formatCode>0</c:formatCode>
                <c:ptCount val="69"/>
                <c:pt idx="0">
                  <c:v>514.68298808467841</c:v>
                </c:pt>
                <c:pt idx="1">
                  <c:v>507.15021819699052</c:v>
                </c:pt>
                <c:pt idx="2">
                  <c:v>472.34765724588698</c:v>
                </c:pt>
                <c:pt idx="3">
                  <c:v>469.26513919344779</c:v>
                </c:pt>
                <c:pt idx="4">
                  <c:v>474.45004160373736</c:v>
                </c:pt>
                <c:pt idx="5">
                  <c:v>498.55528007985652</c:v>
                </c:pt>
                <c:pt idx="6">
                  <c:v>459.26738030798168</c:v>
                </c:pt>
                <c:pt idx="9">
                  <c:v>425.07155461931637</c:v>
                </c:pt>
                <c:pt idx="10">
                  <c:v>454.35658370586771</c:v>
                </c:pt>
                <c:pt idx="11">
                  <c:v>411.6971461039447</c:v>
                </c:pt>
                <c:pt idx="12">
                  <c:v>441.59595233549567</c:v>
                </c:pt>
                <c:pt idx="13">
                  <c:v>421.66096948275708</c:v>
                </c:pt>
                <c:pt idx="14">
                  <c:v>457.36594026106008</c:v>
                </c:pt>
                <c:pt idx="15">
                  <c:v>410.47641697860342</c:v>
                </c:pt>
                <c:pt idx="16">
                  <c:v>443.12944239093281</c:v>
                </c:pt>
                <c:pt idx="17">
                  <c:v>402.158469592654</c:v>
                </c:pt>
                <c:pt idx="18">
                  <c:v>426.87763080048632</c:v>
                </c:pt>
                <c:pt idx="19">
                  <c:v>422.94713723193519</c:v>
                </c:pt>
                <c:pt idx="21">
                  <c:v>430.24623047129387</c:v>
                </c:pt>
                <c:pt idx="22">
                  <c:v>399.26608387932748</c:v>
                </c:pt>
                <c:pt idx="23">
                  <c:v>393.47181245670976</c:v>
                </c:pt>
                <c:pt idx="24">
                  <c:v>360.04725179220179</c:v>
                </c:pt>
                <c:pt idx="25">
                  <c:v>412.22730786547754</c:v>
                </c:pt>
                <c:pt idx="26">
                  <c:v>430.03558632207125</c:v>
                </c:pt>
                <c:pt idx="27">
                  <c:v>402.45575310681602</c:v>
                </c:pt>
                <c:pt idx="28">
                  <c:v>413.97853064955569</c:v>
                </c:pt>
                <c:pt idx="29">
                  <c:v>396.93351607659503</c:v>
                </c:pt>
                <c:pt idx="31">
                  <c:v>393.05278502932748</c:v>
                </c:pt>
                <c:pt idx="32">
                  <c:v>389.82731072452924</c:v>
                </c:pt>
                <c:pt idx="34">
                  <c:v>436.58393696276624</c:v>
                </c:pt>
                <c:pt idx="35">
                  <c:v>414.39399887279421</c:v>
                </c:pt>
                <c:pt idx="36">
                  <c:v>391.3392518049763</c:v>
                </c:pt>
                <c:pt idx="37">
                  <c:v>400.68772467170248</c:v>
                </c:pt>
                <c:pt idx="38">
                  <c:v>342.5193990124319</c:v>
                </c:pt>
                <c:pt idx="39">
                  <c:v>398.76623345697624</c:v>
                </c:pt>
                <c:pt idx="40">
                  <c:v>413.4293322074451</c:v>
                </c:pt>
                <c:pt idx="42">
                  <c:v>354.05892022442686</c:v>
                </c:pt>
                <c:pt idx="43">
                  <c:v>396.32988578586082</c:v>
                </c:pt>
                <c:pt idx="44">
                  <c:v>382.6289542784877</c:v>
                </c:pt>
                <c:pt idx="45">
                  <c:v>384.21829084499041</c:v>
                </c:pt>
                <c:pt idx="46">
                  <c:v>381.44801523244377</c:v>
                </c:pt>
                <c:pt idx="47">
                  <c:v>416.09721948191321</c:v>
                </c:pt>
                <c:pt idx="48">
                  <c:v>395.6948030693564</c:v>
                </c:pt>
                <c:pt idx="49">
                  <c:v>378.63749209255127</c:v>
                </c:pt>
                <c:pt idx="50">
                  <c:v>399.4289021269368</c:v>
                </c:pt>
                <c:pt idx="51">
                  <c:v>407.28425345149606</c:v>
                </c:pt>
                <c:pt idx="52">
                  <c:v>343.709662082894</c:v>
                </c:pt>
                <c:pt idx="53">
                  <c:v>385.49756087425658</c:v>
                </c:pt>
                <c:pt idx="54">
                  <c:v>396.26712669663465</c:v>
                </c:pt>
                <c:pt idx="55">
                  <c:v>377.63778853811641</c:v>
                </c:pt>
                <c:pt idx="56">
                  <c:v>362.66762158572243</c:v>
                </c:pt>
                <c:pt idx="57">
                  <c:v>365.51002529997265</c:v>
                </c:pt>
                <c:pt idx="58">
                  <c:v>363.24125641188459</c:v>
                </c:pt>
                <c:pt idx="59">
                  <c:v>370.48259565857865</c:v>
                </c:pt>
                <c:pt idx="60">
                  <c:v>373.51861012410507</c:v>
                </c:pt>
                <c:pt idx="61">
                  <c:v>349.2279718741172</c:v>
                </c:pt>
                <c:pt idx="62">
                  <c:v>361.99648113515161</c:v>
                </c:pt>
                <c:pt idx="63">
                  <c:v>352.92044062411765</c:v>
                </c:pt>
                <c:pt idx="64">
                  <c:v>342.38772541286056</c:v>
                </c:pt>
                <c:pt idx="65">
                  <c:v>367.0082281492264</c:v>
                </c:pt>
                <c:pt idx="66">
                  <c:v>357.71330625030953</c:v>
                </c:pt>
                <c:pt idx="67">
                  <c:v>352.4623715514046</c:v>
                </c:pt>
                <c:pt idx="68">
                  <c:v>310.14619443809306</c:v>
                </c:pt>
              </c:numCache>
            </c:numRef>
          </c:val>
          <c:smooth val="0"/>
          <c:extLst xmlns:c16r2="http://schemas.microsoft.com/office/drawing/2015/06/chart">
            <c:ext xmlns:c16="http://schemas.microsoft.com/office/drawing/2014/chart" uri="{C3380CC4-5D6E-409C-BE32-E72D297353CC}">
              <c16:uniqueId val="{00000001-268C-49EF-8500-2127337FE725}"/>
            </c:ext>
          </c:extLst>
        </c:ser>
        <c:ser>
          <c:idx val="2"/>
          <c:order val="2"/>
          <c:tx>
            <c:strRef>
              <c:f>Tabelle1!$D$1</c:f>
              <c:strCache>
                <c:ptCount val="1"/>
                <c:pt idx="0">
                  <c:v>Middle decile</c:v>
                </c:pt>
              </c:strCache>
            </c:strRef>
          </c:tx>
          <c:spPr>
            <a:ln w="28575" cap="rnd">
              <a:noFill/>
              <a:round/>
            </a:ln>
            <a:effectLst/>
          </c:spPr>
          <c:marker>
            <c:symbol val="diamond"/>
            <c:size val="7"/>
            <c:spPr>
              <a:solidFill>
                <a:srgbClr val="E4B921"/>
              </a:solidFill>
              <a:ln w="9525">
                <a:noFill/>
              </a:ln>
              <a:effectLst/>
            </c:spPr>
          </c:marker>
          <c:cat>
            <c:strRef>
              <c:f>Tabelle1!$A$2:$A$70</c:f>
              <c:strCache>
                <c:ptCount val="69"/>
                <c:pt idx="0">
                  <c:v>Viet Nam  76</c:v>
                </c:pt>
                <c:pt idx="1">
                  <c:v>Macao (China)  22</c:v>
                </c:pt>
                <c:pt idx="2">
                  <c:v>B-S-J-G (China)  52</c:v>
                </c:pt>
                <c:pt idx="3">
                  <c:v>Japan  8</c:v>
                </c:pt>
                <c:pt idx="4">
                  <c:v>Singapore  11</c:v>
                </c:pt>
                <c:pt idx="5">
                  <c:v>Hong Kong (China)  26</c:v>
                </c:pt>
                <c:pt idx="6">
                  <c:v>Chinese Taipei  12</c:v>
                </c:pt>
                <c:pt idx="7">
                  <c:v>Estonia  5</c:v>
                </c:pt>
                <c:pt idx="8">
                  <c:v>Finland  2</c:v>
                </c:pt>
                <c:pt idx="9">
                  <c:v>Korea  6</c:v>
                </c:pt>
                <c:pt idx="10">
                  <c:v>Portugal  28</c:v>
                </c:pt>
                <c:pt idx="11">
                  <c:v>Germany  7</c:v>
                </c:pt>
                <c:pt idx="12">
                  <c:v>Canada  2</c:v>
                </c:pt>
                <c:pt idx="13">
                  <c:v>Poland  16</c:v>
                </c:pt>
                <c:pt idx="14">
                  <c:v>Spain  31</c:v>
                </c:pt>
                <c:pt idx="15">
                  <c:v>United Kingdom  5</c:v>
                </c:pt>
                <c:pt idx="16">
                  <c:v>Latvia  25</c:v>
                </c:pt>
                <c:pt idx="17">
                  <c:v>Slovenia  5</c:v>
                </c:pt>
                <c:pt idx="18">
                  <c:v>Switzerland  8</c:v>
                </c:pt>
                <c:pt idx="19">
                  <c:v>Australia  4</c:v>
                </c:pt>
                <c:pt idx="20">
                  <c:v>New Zealand  5</c:v>
                </c:pt>
                <c:pt idx="21">
                  <c:v>Ireland  5</c:v>
                </c:pt>
                <c:pt idx="22">
                  <c:v>Czech Republic  9</c:v>
                </c:pt>
                <c:pt idx="23">
                  <c:v>Denmark  3</c:v>
                </c:pt>
                <c:pt idx="24">
                  <c:v>Hungary  16</c:v>
                </c:pt>
                <c:pt idx="25">
                  <c:v>OECD average  12</c:v>
                </c:pt>
                <c:pt idx="26">
                  <c:v>Netherlands  4</c:v>
                </c:pt>
                <c:pt idx="27">
                  <c:v>France  9</c:v>
                </c:pt>
                <c:pt idx="28">
                  <c:v>Italy  15</c:v>
                </c:pt>
                <c:pt idx="29">
                  <c:v>Belgium  7</c:v>
                </c:pt>
                <c:pt idx="30">
                  <c:v>Norway  1</c:v>
                </c:pt>
                <c:pt idx="31">
                  <c:v>Sweden  3</c:v>
                </c:pt>
                <c:pt idx="32">
                  <c:v>Austria  5</c:v>
                </c:pt>
                <c:pt idx="33">
                  <c:v>Russia  5</c:v>
                </c:pt>
                <c:pt idx="34">
                  <c:v>United States  11</c:v>
                </c:pt>
                <c:pt idx="35">
                  <c:v>Croatia  10</c:v>
                </c:pt>
                <c:pt idx="36">
                  <c:v>Lithuania  12</c:v>
                </c:pt>
                <c:pt idx="37">
                  <c:v>CABA (Argentina)  18</c:v>
                </c:pt>
                <c:pt idx="38">
                  <c:v>Slovak Republic  8</c:v>
                </c:pt>
                <c:pt idx="39">
                  <c:v>Chile  27</c:v>
                </c:pt>
                <c:pt idx="40">
                  <c:v>Luxembourg  14</c:v>
                </c:pt>
                <c:pt idx="41">
                  <c:v>Iceland  1</c:v>
                </c:pt>
                <c:pt idx="42">
                  <c:v>Malta  13</c:v>
                </c:pt>
                <c:pt idx="43">
                  <c:v>Uruguay  39</c:v>
                </c:pt>
                <c:pt idx="44">
                  <c:v>Greece  13</c:v>
                </c:pt>
                <c:pt idx="45">
                  <c:v>Romania  20</c:v>
                </c:pt>
                <c:pt idx="46">
                  <c:v>Israel  6</c:v>
                </c:pt>
                <c:pt idx="47">
                  <c:v>Turkey  59</c:v>
                </c:pt>
                <c:pt idx="48">
                  <c:v>Indonesia  74</c:v>
                </c:pt>
                <c:pt idx="49">
                  <c:v>Moldova  28</c:v>
                </c:pt>
                <c:pt idx="50">
                  <c:v>Mexico  53</c:v>
                </c:pt>
                <c:pt idx="51">
                  <c:v>Thailand  55</c:v>
                </c:pt>
                <c:pt idx="52">
                  <c:v>Bulgaria  13</c:v>
                </c:pt>
                <c:pt idx="53">
                  <c:v>Colombia  43</c:v>
                </c:pt>
                <c:pt idx="54">
                  <c:v>Costa Rica  38</c:v>
                </c:pt>
                <c:pt idx="55">
                  <c:v>Trinidad and Tobago  14</c:v>
                </c:pt>
                <c:pt idx="56">
                  <c:v>Peru  50</c:v>
                </c:pt>
                <c:pt idx="57">
                  <c:v>Jordan  21</c:v>
                </c:pt>
                <c:pt idx="58">
                  <c:v>Montenegro  11</c:v>
                </c:pt>
                <c:pt idx="59">
                  <c:v>United Arab Emirates  3</c:v>
                </c:pt>
                <c:pt idx="60">
                  <c:v>Brazil  43</c:v>
                </c:pt>
                <c:pt idx="61">
                  <c:v>Georgia  19</c:v>
                </c:pt>
                <c:pt idx="62">
                  <c:v>Tunisia  39</c:v>
                </c:pt>
                <c:pt idx="63">
                  <c:v>Lebanon  27</c:v>
                </c:pt>
                <c:pt idx="64">
                  <c:v>FYROM  13</c:v>
                </c:pt>
                <c:pt idx="65">
                  <c:v>Algeria  52</c:v>
                </c:pt>
                <c:pt idx="66">
                  <c:v>Qatar  3</c:v>
                </c:pt>
                <c:pt idx="67">
                  <c:v>Kosovo  10</c:v>
                </c:pt>
                <c:pt idx="68">
                  <c:v>Dominican Republic  40</c:v>
                </c:pt>
              </c:strCache>
            </c:strRef>
          </c:cat>
          <c:val>
            <c:numRef>
              <c:f>Tabelle1!$D$2:$D$70</c:f>
              <c:numCache>
                <c:formatCode>0</c:formatCode>
                <c:ptCount val="69"/>
                <c:pt idx="0">
                  <c:v>548.33039213405789</c:v>
                </c:pt>
                <c:pt idx="1">
                  <c:v>529.18831290819264</c:v>
                </c:pt>
                <c:pt idx="2">
                  <c:v>528.0375286062075</c:v>
                </c:pt>
                <c:pt idx="3">
                  <c:v>525.02554410565449</c:v>
                </c:pt>
                <c:pt idx="4">
                  <c:v>519.71819407015983</c:v>
                </c:pt>
                <c:pt idx="5">
                  <c:v>517.98131845339094</c:v>
                </c:pt>
                <c:pt idx="6">
                  <c:v>515.67163245752749</c:v>
                </c:pt>
                <c:pt idx="7">
                  <c:v>508.67860703918888</c:v>
                </c:pt>
                <c:pt idx="8">
                  <c:v>507.24184844319205</c:v>
                </c:pt>
                <c:pt idx="9">
                  <c:v>497.51733036976731</c:v>
                </c:pt>
                <c:pt idx="10">
                  <c:v>496.52801848104315</c:v>
                </c:pt>
                <c:pt idx="11">
                  <c:v>495.31032295418413</c:v>
                </c:pt>
                <c:pt idx="12">
                  <c:v>493.38877593164773</c:v>
                </c:pt>
                <c:pt idx="13">
                  <c:v>490.09810588411591</c:v>
                </c:pt>
                <c:pt idx="14">
                  <c:v>486.78179665835705</c:v>
                </c:pt>
                <c:pt idx="15">
                  <c:v>484.10647608931311</c:v>
                </c:pt>
                <c:pt idx="16">
                  <c:v>483.50264682746774</c:v>
                </c:pt>
                <c:pt idx="17">
                  <c:v>482.16808535580878</c:v>
                </c:pt>
                <c:pt idx="18">
                  <c:v>478.85130631482281</c:v>
                </c:pt>
                <c:pt idx="19">
                  <c:v>478.84348776518857</c:v>
                </c:pt>
                <c:pt idx="20">
                  <c:v>475.97086005659116</c:v>
                </c:pt>
                <c:pt idx="21">
                  <c:v>474.50504098002818</c:v>
                </c:pt>
                <c:pt idx="22">
                  <c:v>473.46418168471172</c:v>
                </c:pt>
                <c:pt idx="23">
                  <c:v>471.95546483642238</c:v>
                </c:pt>
                <c:pt idx="24">
                  <c:v>471.88269856834489</c:v>
                </c:pt>
                <c:pt idx="25">
                  <c:v>471.83312507113129</c:v>
                </c:pt>
                <c:pt idx="26">
                  <c:v>470.53460443942197</c:v>
                </c:pt>
                <c:pt idx="27">
                  <c:v>470.52503009895167</c:v>
                </c:pt>
                <c:pt idx="28">
                  <c:v>470.49151424627263</c:v>
                </c:pt>
                <c:pt idx="29">
                  <c:v>466.97642471122396</c:v>
                </c:pt>
                <c:pt idx="30">
                  <c:v>465.04600150427166</c:v>
                </c:pt>
                <c:pt idx="31">
                  <c:v>464.75512599049796</c:v>
                </c:pt>
                <c:pt idx="32">
                  <c:v>464.53813676904207</c:v>
                </c:pt>
                <c:pt idx="33">
                  <c:v>464.4598824586883</c:v>
                </c:pt>
                <c:pt idx="34">
                  <c:v>463.45797828127508</c:v>
                </c:pt>
                <c:pt idx="35">
                  <c:v>459.79077178694064</c:v>
                </c:pt>
                <c:pt idx="36">
                  <c:v>454.38570400509565</c:v>
                </c:pt>
                <c:pt idx="37">
                  <c:v>454.11820224001161</c:v>
                </c:pt>
                <c:pt idx="38">
                  <c:v>449.06854654910575</c:v>
                </c:pt>
                <c:pt idx="39">
                  <c:v>448.95433599207917</c:v>
                </c:pt>
                <c:pt idx="40">
                  <c:v>443.47030446058261</c:v>
                </c:pt>
                <c:pt idx="41">
                  <c:v>441.38449714941498</c:v>
                </c:pt>
                <c:pt idx="42">
                  <c:v>438.09908180847833</c:v>
                </c:pt>
                <c:pt idx="43">
                  <c:v>434.51383345995083</c:v>
                </c:pt>
                <c:pt idx="44">
                  <c:v>433.83297461215284</c:v>
                </c:pt>
                <c:pt idx="45">
                  <c:v>431.84275239805561</c:v>
                </c:pt>
                <c:pt idx="46">
                  <c:v>430.74157386985428</c:v>
                </c:pt>
                <c:pt idx="47">
                  <c:v>429.40339339412759</c:v>
                </c:pt>
                <c:pt idx="48">
                  <c:v>427.04086903690518</c:v>
                </c:pt>
                <c:pt idx="49">
                  <c:v>425.91644422046249</c:v>
                </c:pt>
                <c:pt idx="50">
                  <c:v>425.15833707547353</c:v>
                </c:pt>
                <c:pt idx="51">
                  <c:v>423.94616288253229</c:v>
                </c:pt>
                <c:pt idx="52">
                  <c:v>420.63521674805122</c:v>
                </c:pt>
                <c:pt idx="53">
                  <c:v>418.56848730322548</c:v>
                </c:pt>
                <c:pt idx="54">
                  <c:v>416.63048163094408</c:v>
                </c:pt>
                <c:pt idx="55">
                  <c:v>413.16013259083451</c:v>
                </c:pt>
                <c:pt idx="56">
                  <c:v>405.12314190265124</c:v>
                </c:pt>
                <c:pt idx="57">
                  <c:v>405.04918376627234</c:v>
                </c:pt>
                <c:pt idx="58">
                  <c:v>404.09817643036774</c:v>
                </c:pt>
                <c:pt idx="59">
                  <c:v>402.30941669131272</c:v>
                </c:pt>
                <c:pt idx="60">
                  <c:v>401.94953938057131</c:v>
                </c:pt>
                <c:pt idx="61">
                  <c:v>395.24901859457373</c:v>
                </c:pt>
                <c:pt idx="62">
                  <c:v>385.489913216768</c:v>
                </c:pt>
                <c:pt idx="63">
                  <c:v>383.19488370075362</c:v>
                </c:pt>
                <c:pt idx="64">
                  <c:v>377.89752295323069</c:v>
                </c:pt>
                <c:pt idx="65">
                  <c:v>375.45706655477335</c:v>
                </c:pt>
                <c:pt idx="66">
                  <c:v>372.30862782155776</c:v>
                </c:pt>
                <c:pt idx="67">
                  <c:v>370.58959367978315</c:v>
                </c:pt>
                <c:pt idx="68">
                  <c:v>332.16356077572732</c:v>
                </c:pt>
              </c:numCache>
            </c:numRef>
          </c:val>
          <c:smooth val="0"/>
          <c:extLst xmlns:c16r2="http://schemas.microsoft.com/office/drawing/2015/06/chart">
            <c:ext xmlns:c16="http://schemas.microsoft.com/office/drawing/2014/chart" uri="{C3380CC4-5D6E-409C-BE32-E72D297353CC}">
              <c16:uniqueId val="{00000002-268C-49EF-8500-2127337FE725}"/>
            </c:ext>
          </c:extLst>
        </c:ser>
        <c:ser>
          <c:idx val="3"/>
          <c:order val="3"/>
          <c:tx>
            <c:strRef>
              <c:f>Tabelle1!$E$1</c:f>
              <c:strCache>
                <c:ptCount val="1"/>
                <c:pt idx="0">
                  <c:v>Ninth decile</c:v>
                </c:pt>
              </c:strCache>
            </c:strRef>
          </c:tx>
          <c:spPr>
            <a:ln w="28575" cap="rnd">
              <a:noFill/>
              <a:round/>
            </a:ln>
            <a:effectLst/>
          </c:spPr>
          <c:marker>
            <c:symbol val="circle"/>
            <c:size val="7"/>
            <c:spPr>
              <a:solidFill>
                <a:srgbClr val="00AE88"/>
              </a:solidFill>
              <a:ln w="9525">
                <a:noFill/>
              </a:ln>
              <a:effectLst/>
            </c:spPr>
          </c:marker>
          <c:cat>
            <c:strRef>
              <c:f>Tabelle1!$A$2:$A$70</c:f>
              <c:strCache>
                <c:ptCount val="69"/>
                <c:pt idx="0">
                  <c:v>Viet Nam  76</c:v>
                </c:pt>
                <c:pt idx="1">
                  <c:v>Macao (China)  22</c:v>
                </c:pt>
                <c:pt idx="2">
                  <c:v>B-S-J-G (China)  52</c:v>
                </c:pt>
                <c:pt idx="3">
                  <c:v>Japan  8</c:v>
                </c:pt>
                <c:pt idx="4">
                  <c:v>Singapore  11</c:v>
                </c:pt>
                <c:pt idx="5">
                  <c:v>Hong Kong (China)  26</c:v>
                </c:pt>
                <c:pt idx="6">
                  <c:v>Chinese Taipei  12</c:v>
                </c:pt>
                <c:pt idx="7">
                  <c:v>Estonia  5</c:v>
                </c:pt>
                <c:pt idx="8">
                  <c:v>Finland  2</c:v>
                </c:pt>
                <c:pt idx="9">
                  <c:v>Korea  6</c:v>
                </c:pt>
                <c:pt idx="10">
                  <c:v>Portugal  28</c:v>
                </c:pt>
                <c:pt idx="11">
                  <c:v>Germany  7</c:v>
                </c:pt>
                <c:pt idx="12">
                  <c:v>Canada  2</c:v>
                </c:pt>
                <c:pt idx="13">
                  <c:v>Poland  16</c:v>
                </c:pt>
                <c:pt idx="14">
                  <c:v>Spain  31</c:v>
                </c:pt>
                <c:pt idx="15">
                  <c:v>United Kingdom  5</c:v>
                </c:pt>
                <c:pt idx="16">
                  <c:v>Latvia  25</c:v>
                </c:pt>
                <c:pt idx="17">
                  <c:v>Slovenia  5</c:v>
                </c:pt>
                <c:pt idx="18">
                  <c:v>Switzerland  8</c:v>
                </c:pt>
                <c:pt idx="19">
                  <c:v>Australia  4</c:v>
                </c:pt>
                <c:pt idx="20">
                  <c:v>New Zealand  5</c:v>
                </c:pt>
                <c:pt idx="21">
                  <c:v>Ireland  5</c:v>
                </c:pt>
                <c:pt idx="22">
                  <c:v>Czech Republic  9</c:v>
                </c:pt>
                <c:pt idx="23">
                  <c:v>Denmark  3</c:v>
                </c:pt>
                <c:pt idx="24">
                  <c:v>Hungary  16</c:v>
                </c:pt>
                <c:pt idx="25">
                  <c:v>OECD average  12</c:v>
                </c:pt>
                <c:pt idx="26">
                  <c:v>Netherlands  4</c:v>
                </c:pt>
                <c:pt idx="27">
                  <c:v>France  9</c:v>
                </c:pt>
                <c:pt idx="28">
                  <c:v>Italy  15</c:v>
                </c:pt>
                <c:pt idx="29">
                  <c:v>Belgium  7</c:v>
                </c:pt>
                <c:pt idx="30">
                  <c:v>Norway  1</c:v>
                </c:pt>
                <c:pt idx="31">
                  <c:v>Sweden  3</c:v>
                </c:pt>
                <c:pt idx="32">
                  <c:v>Austria  5</c:v>
                </c:pt>
                <c:pt idx="33">
                  <c:v>Russia  5</c:v>
                </c:pt>
                <c:pt idx="34">
                  <c:v>United States  11</c:v>
                </c:pt>
                <c:pt idx="35">
                  <c:v>Croatia  10</c:v>
                </c:pt>
                <c:pt idx="36">
                  <c:v>Lithuania  12</c:v>
                </c:pt>
                <c:pt idx="37">
                  <c:v>CABA (Argentina)  18</c:v>
                </c:pt>
                <c:pt idx="38">
                  <c:v>Slovak Republic  8</c:v>
                </c:pt>
                <c:pt idx="39">
                  <c:v>Chile  27</c:v>
                </c:pt>
                <c:pt idx="40">
                  <c:v>Luxembourg  14</c:v>
                </c:pt>
                <c:pt idx="41">
                  <c:v>Iceland  1</c:v>
                </c:pt>
                <c:pt idx="42">
                  <c:v>Malta  13</c:v>
                </c:pt>
                <c:pt idx="43">
                  <c:v>Uruguay  39</c:v>
                </c:pt>
                <c:pt idx="44">
                  <c:v>Greece  13</c:v>
                </c:pt>
                <c:pt idx="45">
                  <c:v>Romania  20</c:v>
                </c:pt>
                <c:pt idx="46">
                  <c:v>Israel  6</c:v>
                </c:pt>
                <c:pt idx="47">
                  <c:v>Turkey  59</c:v>
                </c:pt>
                <c:pt idx="48">
                  <c:v>Indonesia  74</c:v>
                </c:pt>
                <c:pt idx="49">
                  <c:v>Moldova  28</c:v>
                </c:pt>
                <c:pt idx="50">
                  <c:v>Mexico  53</c:v>
                </c:pt>
                <c:pt idx="51">
                  <c:v>Thailand  55</c:v>
                </c:pt>
                <c:pt idx="52">
                  <c:v>Bulgaria  13</c:v>
                </c:pt>
                <c:pt idx="53">
                  <c:v>Colombia  43</c:v>
                </c:pt>
                <c:pt idx="54">
                  <c:v>Costa Rica  38</c:v>
                </c:pt>
                <c:pt idx="55">
                  <c:v>Trinidad and Tobago  14</c:v>
                </c:pt>
                <c:pt idx="56">
                  <c:v>Peru  50</c:v>
                </c:pt>
                <c:pt idx="57">
                  <c:v>Jordan  21</c:v>
                </c:pt>
                <c:pt idx="58">
                  <c:v>Montenegro  11</c:v>
                </c:pt>
                <c:pt idx="59">
                  <c:v>United Arab Emirates  3</c:v>
                </c:pt>
                <c:pt idx="60">
                  <c:v>Brazil  43</c:v>
                </c:pt>
                <c:pt idx="61">
                  <c:v>Georgia  19</c:v>
                </c:pt>
                <c:pt idx="62">
                  <c:v>Tunisia  39</c:v>
                </c:pt>
                <c:pt idx="63">
                  <c:v>Lebanon  27</c:v>
                </c:pt>
                <c:pt idx="64">
                  <c:v>FYROM  13</c:v>
                </c:pt>
                <c:pt idx="65">
                  <c:v>Algeria  52</c:v>
                </c:pt>
                <c:pt idx="66">
                  <c:v>Qatar  3</c:v>
                </c:pt>
                <c:pt idx="67">
                  <c:v>Kosovo  10</c:v>
                </c:pt>
                <c:pt idx="68">
                  <c:v>Dominican Republic  40</c:v>
                </c:pt>
              </c:strCache>
            </c:strRef>
          </c:cat>
          <c:val>
            <c:numRef>
              <c:f>Tabelle1!$E$2:$E$70</c:f>
              <c:numCache>
                <c:formatCode>0</c:formatCode>
                <c:ptCount val="69"/>
                <c:pt idx="0">
                  <c:v>600.79075315777254</c:v>
                </c:pt>
                <c:pt idx="1">
                  <c:v>545.89371280211469</c:v>
                </c:pt>
                <c:pt idx="2">
                  <c:v>594.7927570731041</c:v>
                </c:pt>
                <c:pt idx="3">
                  <c:v>575.90294030678615</c:v>
                </c:pt>
                <c:pt idx="4">
                  <c:v>592.22208316645799</c:v>
                </c:pt>
                <c:pt idx="5">
                  <c:v>550.11163455364954</c:v>
                </c:pt>
                <c:pt idx="6">
                  <c:v>575.46368495476793</c:v>
                </c:pt>
                <c:pt idx="7">
                  <c:v>561.29527687288805</c:v>
                </c:pt>
                <c:pt idx="8">
                  <c:v>547.77007044113566</c:v>
                </c:pt>
                <c:pt idx="9">
                  <c:v>560.04471880080837</c:v>
                </c:pt>
                <c:pt idx="10">
                  <c:v>540.62337905675167</c:v>
                </c:pt>
                <c:pt idx="11">
                  <c:v>536.1565163837588</c:v>
                </c:pt>
                <c:pt idx="12">
                  <c:v>530.57829634553093</c:v>
                </c:pt>
                <c:pt idx="13">
                  <c:v>548.63968564635411</c:v>
                </c:pt>
                <c:pt idx="14">
                  <c:v>530.17512403538842</c:v>
                </c:pt>
                <c:pt idx="15">
                  <c:v>527.00108411798294</c:v>
                </c:pt>
                <c:pt idx="16">
                  <c:v>530.63413986306182</c:v>
                </c:pt>
                <c:pt idx="17">
                  <c:v>542.45226254741101</c:v>
                </c:pt>
                <c:pt idx="18">
                  <c:v>520.89576236589335</c:v>
                </c:pt>
                <c:pt idx="19">
                  <c:v>529.69542504873368</c:v>
                </c:pt>
                <c:pt idx="20">
                  <c:v>547.54105239299747</c:v>
                </c:pt>
                <c:pt idx="21">
                  <c:v>522.94203906808764</c:v>
                </c:pt>
                <c:pt idx="22">
                  <c:v>546.89033450846011</c:v>
                </c:pt>
                <c:pt idx="23">
                  <c:v>497.637976004579</c:v>
                </c:pt>
                <c:pt idx="24">
                  <c:v>522.68790481986412</c:v>
                </c:pt>
                <c:pt idx="25">
                  <c:v>522.36599411233726</c:v>
                </c:pt>
                <c:pt idx="26">
                  <c:v>535.19971109982305</c:v>
                </c:pt>
                <c:pt idx="27">
                  <c:v>554.64691066642251</c:v>
                </c:pt>
                <c:pt idx="28">
                  <c:v>500.53207715283003</c:v>
                </c:pt>
                <c:pt idx="29">
                  <c:v>533.26378441503391</c:v>
                </c:pt>
                <c:pt idx="30">
                  <c:v>508.56586202388633</c:v>
                </c:pt>
                <c:pt idx="31">
                  <c:v>512.07383199621245</c:v>
                </c:pt>
                <c:pt idx="32">
                  <c:v>521.38041044628199</c:v>
                </c:pt>
                <c:pt idx="33">
                  <c:v>513.90784498032644</c:v>
                </c:pt>
                <c:pt idx="34">
                  <c:v>517.95881804140367</c:v>
                </c:pt>
                <c:pt idx="35">
                  <c:v>507.29996729573764</c:v>
                </c:pt>
                <c:pt idx="36">
                  <c:v>510.53418478210199</c:v>
                </c:pt>
                <c:pt idx="37">
                  <c:v>504.94535491711827</c:v>
                </c:pt>
                <c:pt idx="38">
                  <c:v>493.44913390152806</c:v>
                </c:pt>
                <c:pt idx="39">
                  <c:v>477.22980539264222</c:v>
                </c:pt>
                <c:pt idx="40">
                  <c:v>504.104022552277</c:v>
                </c:pt>
                <c:pt idx="41">
                  <c:v>473.93349628463477</c:v>
                </c:pt>
                <c:pt idx="42">
                  <c:v>490.72129434816134</c:v>
                </c:pt>
                <c:pt idx="43">
                  <c:v>480.0796908096541</c:v>
                </c:pt>
                <c:pt idx="44">
                  <c:v>481.35672365461954</c:v>
                </c:pt>
                <c:pt idx="45">
                  <c:v>480.49373776344009</c:v>
                </c:pt>
                <c:pt idx="46">
                  <c:v>504.69531224628798</c:v>
                </c:pt>
                <c:pt idx="47">
                  <c:v>487.03856002517904</c:v>
                </c:pt>
                <c:pt idx="48">
                  <c:v>508.25603299669206</c:v>
                </c:pt>
                <c:pt idx="49">
                  <c:v>474.60635461006206</c:v>
                </c:pt>
                <c:pt idx="50">
                  <c:v>457.81734540626564</c:v>
                </c:pt>
                <c:pt idx="51">
                  <c:v>478.26142933549283</c:v>
                </c:pt>
                <c:pt idx="52">
                  <c:v>483.16637095557769</c:v>
                </c:pt>
                <c:pt idx="53">
                  <c:v>477.7558033341071</c:v>
                </c:pt>
                <c:pt idx="54">
                  <c:v>462.16772786735237</c:v>
                </c:pt>
                <c:pt idx="55">
                  <c:v>459.76404753944928</c:v>
                </c:pt>
                <c:pt idx="56">
                  <c:v>451.69975952815543</c:v>
                </c:pt>
                <c:pt idx="57">
                  <c:v>443.50583198763468</c:v>
                </c:pt>
                <c:pt idx="58">
                  <c:v>442.63483767597046</c:v>
                </c:pt>
                <c:pt idx="59">
                  <c:v>454.82803407157286</c:v>
                </c:pt>
                <c:pt idx="60">
                  <c:v>458.09080754013661</c:v>
                </c:pt>
                <c:pt idx="61">
                  <c:v>455.42338936153749</c:v>
                </c:pt>
                <c:pt idx="62">
                  <c:v>416.8156821681369</c:v>
                </c:pt>
                <c:pt idx="63">
                  <c:v>439.74356080286896</c:v>
                </c:pt>
                <c:pt idx="64">
                  <c:v>405.94861836939435</c:v>
                </c:pt>
                <c:pt idx="65">
                  <c:v>413.16352018721375</c:v>
                </c:pt>
                <c:pt idx="66">
                  <c:v>431.60872245093691</c:v>
                </c:pt>
                <c:pt idx="67">
                  <c:v>394.14724597257219</c:v>
                </c:pt>
                <c:pt idx="68">
                  <c:v>389.8755424183247</c:v>
                </c:pt>
              </c:numCache>
            </c:numRef>
          </c:val>
          <c:smooth val="0"/>
          <c:extLst xmlns:c16r2="http://schemas.microsoft.com/office/drawing/2015/06/chart">
            <c:ext xmlns:c16="http://schemas.microsoft.com/office/drawing/2014/chart" uri="{C3380CC4-5D6E-409C-BE32-E72D297353CC}">
              <c16:uniqueId val="{00000003-268C-49EF-8500-2127337FE725}"/>
            </c:ext>
          </c:extLst>
        </c:ser>
        <c:ser>
          <c:idx val="4"/>
          <c:order val="4"/>
          <c:tx>
            <c:strRef>
              <c:f>Tabelle1!$F$1</c:f>
              <c:strCache>
                <c:ptCount val="1"/>
                <c:pt idx="0">
                  <c:v>Top decile</c:v>
                </c:pt>
              </c:strCache>
            </c:strRef>
          </c:tx>
          <c:spPr>
            <a:ln w="28575" cap="rnd">
              <a:noFill/>
              <a:round/>
            </a:ln>
            <a:effectLst/>
          </c:spPr>
          <c:marker>
            <c:symbol val="triangle"/>
            <c:size val="7"/>
            <c:spPr>
              <a:solidFill>
                <a:srgbClr val="005681"/>
              </a:solidFill>
              <a:ln w="9525">
                <a:noFill/>
              </a:ln>
              <a:effectLst/>
            </c:spPr>
          </c:marker>
          <c:cat>
            <c:strRef>
              <c:f>Tabelle1!$A$2:$A$70</c:f>
              <c:strCache>
                <c:ptCount val="69"/>
                <c:pt idx="0">
                  <c:v>Viet Nam  76</c:v>
                </c:pt>
                <c:pt idx="1">
                  <c:v>Macao (China)  22</c:v>
                </c:pt>
                <c:pt idx="2">
                  <c:v>B-S-J-G (China)  52</c:v>
                </c:pt>
                <c:pt idx="3">
                  <c:v>Japan  8</c:v>
                </c:pt>
                <c:pt idx="4">
                  <c:v>Singapore  11</c:v>
                </c:pt>
                <c:pt idx="5">
                  <c:v>Hong Kong (China)  26</c:v>
                </c:pt>
                <c:pt idx="6">
                  <c:v>Chinese Taipei  12</c:v>
                </c:pt>
                <c:pt idx="7">
                  <c:v>Estonia  5</c:v>
                </c:pt>
                <c:pt idx="8">
                  <c:v>Finland  2</c:v>
                </c:pt>
                <c:pt idx="9">
                  <c:v>Korea  6</c:v>
                </c:pt>
                <c:pt idx="10">
                  <c:v>Portugal  28</c:v>
                </c:pt>
                <c:pt idx="11">
                  <c:v>Germany  7</c:v>
                </c:pt>
                <c:pt idx="12">
                  <c:v>Canada  2</c:v>
                </c:pt>
                <c:pt idx="13">
                  <c:v>Poland  16</c:v>
                </c:pt>
                <c:pt idx="14">
                  <c:v>Spain  31</c:v>
                </c:pt>
                <c:pt idx="15">
                  <c:v>United Kingdom  5</c:v>
                </c:pt>
                <c:pt idx="16">
                  <c:v>Latvia  25</c:v>
                </c:pt>
                <c:pt idx="17">
                  <c:v>Slovenia  5</c:v>
                </c:pt>
                <c:pt idx="18">
                  <c:v>Switzerland  8</c:v>
                </c:pt>
                <c:pt idx="19">
                  <c:v>Australia  4</c:v>
                </c:pt>
                <c:pt idx="20">
                  <c:v>New Zealand  5</c:v>
                </c:pt>
                <c:pt idx="21">
                  <c:v>Ireland  5</c:v>
                </c:pt>
                <c:pt idx="22">
                  <c:v>Czech Republic  9</c:v>
                </c:pt>
                <c:pt idx="23">
                  <c:v>Denmark  3</c:v>
                </c:pt>
                <c:pt idx="24">
                  <c:v>Hungary  16</c:v>
                </c:pt>
                <c:pt idx="25">
                  <c:v>OECD average  12</c:v>
                </c:pt>
                <c:pt idx="26">
                  <c:v>Netherlands  4</c:v>
                </c:pt>
                <c:pt idx="27">
                  <c:v>France  9</c:v>
                </c:pt>
                <c:pt idx="28">
                  <c:v>Italy  15</c:v>
                </c:pt>
                <c:pt idx="29">
                  <c:v>Belgium  7</c:v>
                </c:pt>
                <c:pt idx="30">
                  <c:v>Norway  1</c:v>
                </c:pt>
                <c:pt idx="31">
                  <c:v>Sweden  3</c:v>
                </c:pt>
                <c:pt idx="32">
                  <c:v>Austria  5</c:v>
                </c:pt>
                <c:pt idx="33">
                  <c:v>Russia  5</c:v>
                </c:pt>
                <c:pt idx="34">
                  <c:v>United States  11</c:v>
                </c:pt>
                <c:pt idx="35">
                  <c:v>Croatia  10</c:v>
                </c:pt>
                <c:pt idx="36">
                  <c:v>Lithuania  12</c:v>
                </c:pt>
                <c:pt idx="37">
                  <c:v>CABA (Argentina)  18</c:v>
                </c:pt>
                <c:pt idx="38">
                  <c:v>Slovak Republic  8</c:v>
                </c:pt>
                <c:pt idx="39">
                  <c:v>Chile  27</c:v>
                </c:pt>
                <c:pt idx="40">
                  <c:v>Luxembourg  14</c:v>
                </c:pt>
                <c:pt idx="41">
                  <c:v>Iceland  1</c:v>
                </c:pt>
                <c:pt idx="42">
                  <c:v>Malta  13</c:v>
                </c:pt>
                <c:pt idx="43">
                  <c:v>Uruguay  39</c:v>
                </c:pt>
                <c:pt idx="44">
                  <c:v>Greece  13</c:v>
                </c:pt>
                <c:pt idx="45">
                  <c:v>Romania  20</c:v>
                </c:pt>
                <c:pt idx="46">
                  <c:v>Israel  6</c:v>
                </c:pt>
                <c:pt idx="47">
                  <c:v>Turkey  59</c:v>
                </c:pt>
                <c:pt idx="48">
                  <c:v>Indonesia  74</c:v>
                </c:pt>
                <c:pt idx="49">
                  <c:v>Moldova  28</c:v>
                </c:pt>
                <c:pt idx="50">
                  <c:v>Mexico  53</c:v>
                </c:pt>
                <c:pt idx="51">
                  <c:v>Thailand  55</c:v>
                </c:pt>
                <c:pt idx="52">
                  <c:v>Bulgaria  13</c:v>
                </c:pt>
                <c:pt idx="53">
                  <c:v>Colombia  43</c:v>
                </c:pt>
                <c:pt idx="54">
                  <c:v>Costa Rica  38</c:v>
                </c:pt>
                <c:pt idx="55">
                  <c:v>Trinidad and Tobago  14</c:v>
                </c:pt>
                <c:pt idx="56">
                  <c:v>Peru  50</c:v>
                </c:pt>
                <c:pt idx="57">
                  <c:v>Jordan  21</c:v>
                </c:pt>
                <c:pt idx="58">
                  <c:v>Montenegro  11</c:v>
                </c:pt>
                <c:pt idx="59">
                  <c:v>United Arab Emirates  3</c:v>
                </c:pt>
                <c:pt idx="60">
                  <c:v>Brazil  43</c:v>
                </c:pt>
                <c:pt idx="61">
                  <c:v>Georgia  19</c:v>
                </c:pt>
                <c:pt idx="62">
                  <c:v>Tunisia  39</c:v>
                </c:pt>
                <c:pt idx="63">
                  <c:v>Lebanon  27</c:v>
                </c:pt>
                <c:pt idx="64">
                  <c:v>FYROM  13</c:v>
                </c:pt>
                <c:pt idx="65">
                  <c:v>Algeria  52</c:v>
                </c:pt>
                <c:pt idx="66">
                  <c:v>Qatar  3</c:v>
                </c:pt>
                <c:pt idx="67">
                  <c:v>Kosovo  10</c:v>
                </c:pt>
                <c:pt idx="68">
                  <c:v>Dominican Republic  40</c:v>
                </c:pt>
              </c:strCache>
            </c:strRef>
          </c:cat>
          <c:val>
            <c:numRef>
              <c:f>Tabelle1!$F$2:$F$70</c:f>
              <c:numCache>
                <c:formatCode>0</c:formatCode>
                <c:ptCount val="69"/>
                <c:pt idx="0">
                  <c:v>610.45194803492757</c:v>
                </c:pt>
                <c:pt idx="1">
                  <c:v>565.50669326817626</c:v>
                </c:pt>
                <c:pt idx="2">
                  <c:v>615.14475172379684</c:v>
                </c:pt>
                <c:pt idx="3">
                  <c:v>590.38987280008769</c:v>
                </c:pt>
                <c:pt idx="4">
                  <c:v>613.39216313521399</c:v>
                </c:pt>
                <c:pt idx="5">
                  <c:v>566.16760284623331</c:v>
                </c:pt>
                <c:pt idx="6">
                  <c:v>604.10054782306838</c:v>
                </c:pt>
                <c:pt idx="7">
                  <c:v>577.63104314119369</c:v>
                </c:pt>
                <c:pt idx="8">
                  <c:v>574.96161706931503</c:v>
                </c:pt>
                <c:pt idx="9">
                  <c:v>573.91080727461724</c:v>
                </c:pt>
                <c:pt idx="10">
                  <c:v>560.80535221822993</c:v>
                </c:pt>
                <c:pt idx="11">
                  <c:v>570.66777562660252</c:v>
                </c:pt>
                <c:pt idx="12">
                  <c:v>559.7116287528479</c:v>
                </c:pt>
                <c:pt idx="13">
                  <c:v>565.40696242096271</c:v>
                </c:pt>
                <c:pt idx="14">
                  <c:v>541.31868336168202</c:v>
                </c:pt>
                <c:pt idx="15">
                  <c:v>559.69147875322051</c:v>
                </c:pt>
                <c:pt idx="16">
                  <c:v>517.34216864953271</c:v>
                </c:pt>
                <c:pt idx="17">
                  <c:v>568.08283902658388</c:v>
                </c:pt>
                <c:pt idx="18">
                  <c:v>562.68631855292904</c:v>
                </c:pt>
                <c:pt idx="19">
                  <c:v>561.1565785741609</c:v>
                </c:pt>
                <c:pt idx="20">
                  <c:v>568.69934706626839</c:v>
                </c:pt>
                <c:pt idx="21">
                  <c:v>548.1505248069368</c:v>
                </c:pt>
                <c:pt idx="22">
                  <c:v>564.68363516656939</c:v>
                </c:pt>
                <c:pt idx="23">
                  <c:v>531.43536794962495</c:v>
                </c:pt>
                <c:pt idx="24">
                  <c:v>547.07655619395962</c:v>
                </c:pt>
                <c:pt idx="25">
                  <c:v>545.85275806855793</c:v>
                </c:pt>
                <c:pt idx="26">
                  <c:v>566.79856592095359</c:v>
                </c:pt>
                <c:pt idx="27">
                  <c:v>566.54883251556146</c:v>
                </c:pt>
                <c:pt idx="28">
                  <c:v>523.89418107795245</c:v>
                </c:pt>
                <c:pt idx="29">
                  <c:v>561.29572432108841</c:v>
                </c:pt>
                <c:pt idx="30">
                  <c:v>532.59360256094806</c:v>
                </c:pt>
                <c:pt idx="31">
                  <c:v>542.1552855197906</c:v>
                </c:pt>
                <c:pt idx="32">
                  <c:v>551.63092741908156</c:v>
                </c:pt>
                <c:pt idx="33">
                  <c:v>511.61607219221275</c:v>
                </c:pt>
                <c:pt idx="34">
                  <c:v>546.43877162301351</c:v>
                </c:pt>
                <c:pt idx="35">
                  <c:v>545.62720315337242</c:v>
                </c:pt>
                <c:pt idx="36">
                  <c:v>522.77536534611136</c:v>
                </c:pt>
                <c:pt idx="37">
                  <c:v>522.91101060075653</c:v>
                </c:pt>
                <c:pt idx="38">
                  <c:v>522.8927117609237</c:v>
                </c:pt>
                <c:pt idx="39">
                  <c:v>516.06787481794493</c:v>
                </c:pt>
                <c:pt idx="40">
                  <c:v>549.8673077695214</c:v>
                </c:pt>
                <c:pt idx="41">
                  <c:v>491.13796086476242</c:v>
                </c:pt>
                <c:pt idx="42">
                  <c:v>535.25398674464225</c:v>
                </c:pt>
                <c:pt idx="43">
                  <c:v>515.13748143023759</c:v>
                </c:pt>
                <c:pt idx="44">
                  <c:v>507.36180928703783</c:v>
                </c:pt>
                <c:pt idx="45">
                  <c:v>506.31726075877395</c:v>
                </c:pt>
                <c:pt idx="46">
                  <c:v>507.14579026601007</c:v>
                </c:pt>
                <c:pt idx="47">
                  <c:v>501.51507286469297</c:v>
                </c:pt>
                <c:pt idx="48">
                  <c:v>505.30827416582866</c:v>
                </c:pt>
                <c:pt idx="49">
                  <c:v>492.18263877233642</c:v>
                </c:pt>
                <c:pt idx="50">
                  <c:v>473.69355640492199</c:v>
                </c:pt>
                <c:pt idx="51">
                  <c:v>502.37742607745207</c:v>
                </c:pt>
                <c:pt idx="52">
                  <c:v>505.60498940807423</c:v>
                </c:pt>
                <c:pt idx="53">
                  <c:v>506.01752307717544</c:v>
                </c:pt>
                <c:pt idx="54">
                  <c:v>481.72114496720172</c:v>
                </c:pt>
                <c:pt idx="55">
                  <c:v>489.02157658284955</c:v>
                </c:pt>
                <c:pt idx="56">
                  <c:v>472.78800267686597</c:v>
                </c:pt>
                <c:pt idx="57">
                  <c:v>448.43644686960653</c:v>
                </c:pt>
                <c:pt idx="58">
                  <c:v>442.07293307572036</c:v>
                </c:pt>
                <c:pt idx="59">
                  <c:v>459.65810727118253</c:v>
                </c:pt>
                <c:pt idx="60">
                  <c:v>490.65736472519711</c:v>
                </c:pt>
                <c:pt idx="61">
                  <c:v>455.94595603624367</c:v>
                </c:pt>
                <c:pt idx="62">
                  <c:v>444.56175900129557</c:v>
                </c:pt>
                <c:pt idx="63">
                  <c:v>465.03136905758055</c:v>
                </c:pt>
                <c:pt idx="64">
                  <c:v>423.75488445209044</c:v>
                </c:pt>
                <c:pt idx="65">
                  <c:v>422.89075236513304</c:v>
                </c:pt>
                <c:pt idx="66">
                  <c:v>438.31046998310632</c:v>
                </c:pt>
                <c:pt idx="67">
                  <c:v>416.20522536788275</c:v>
                </c:pt>
                <c:pt idx="68">
                  <c:v>415.81122005318866</c:v>
                </c:pt>
              </c:numCache>
            </c:numRef>
          </c:val>
          <c:smooth val="0"/>
          <c:extLst xmlns:c16r2="http://schemas.microsoft.com/office/drawing/2015/06/chart">
            <c:ext xmlns:c16="http://schemas.microsoft.com/office/drawing/2014/chart" uri="{C3380CC4-5D6E-409C-BE32-E72D297353CC}">
              <c16:uniqueId val="{00000004-268C-49EF-8500-2127337FE725}"/>
            </c:ext>
          </c:extLst>
        </c:ser>
        <c:dLbls>
          <c:showLegendKey val="0"/>
          <c:showVal val="0"/>
          <c:showCatName val="0"/>
          <c:showSerName val="0"/>
          <c:showPercent val="0"/>
          <c:showBubbleSize val="0"/>
        </c:dLbls>
        <c:hiLowLines>
          <c:spPr>
            <a:ln w="9525" cap="flat" cmpd="sng" algn="ctr">
              <a:solidFill>
                <a:schemeClr val="tx1">
                  <a:lumMod val="75000"/>
                  <a:lumOff val="25000"/>
                </a:schemeClr>
              </a:solidFill>
              <a:round/>
            </a:ln>
            <a:effectLst/>
          </c:spPr>
        </c:hiLowLines>
        <c:marker val="1"/>
        <c:smooth val="0"/>
        <c:axId val="33456896"/>
        <c:axId val="33458432"/>
      </c:lineChart>
      <c:catAx>
        <c:axId val="33456896"/>
        <c:scaling>
          <c:orientation val="minMax"/>
        </c:scaling>
        <c:delete val="0"/>
        <c:axPos val="b"/>
        <c:numFmt formatCode="General" sourceLinked="1"/>
        <c:majorTickMark val="none"/>
        <c:minorTickMark val="none"/>
        <c:tickLblPos val="low"/>
        <c:spPr>
          <a:noFill/>
          <a:ln w="15875" cap="flat" cmpd="sng" algn="ctr">
            <a:solidFill>
              <a:schemeClr val="tx1"/>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HelveticaNeueLT Std"/>
                <a:ea typeface="+mn-ea"/>
                <a:cs typeface="+mn-cs"/>
              </a:defRPr>
            </a:pPr>
            <a:endParaRPr lang="en-US"/>
          </a:p>
        </c:txPr>
        <c:crossAx val="33458432"/>
        <c:crossesAt val="495"/>
        <c:auto val="1"/>
        <c:lblAlgn val="ctr"/>
        <c:lblOffset val="100"/>
        <c:tickLblSkip val="1"/>
        <c:noMultiLvlLbl val="0"/>
      </c:catAx>
      <c:valAx>
        <c:axId val="33458432"/>
        <c:scaling>
          <c:orientation val="minMax"/>
          <c:min val="25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200" b="0" i="0" u="none" strike="noStrike" kern="1200" baseline="0">
                    <a:solidFill>
                      <a:schemeClr val="tx1"/>
                    </a:solidFill>
                    <a:latin typeface="HelveticaNeueLT Std"/>
                    <a:ea typeface="+mn-ea"/>
                    <a:cs typeface="+mn-cs"/>
                  </a:defRPr>
                </a:pPr>
                <a:r>
                  <a:rPr lang="de-DE" sz="1200"/>
                  <a:t>Score points</a:t>
                </a:r>
              </a:p>
            </c:rich>
          </c:tx>
          <c:layout>
            <c:manualLayout>
              <c:xMode val="edge"/>
              <c:yMode val="edge"/>
              <c:x val="2.8526001956164972E-3"/>
              <c:y val="0.27156543905304781"/>
            </c:manualLayout>
          </c:layout>
          <c:overlay val="0"/>
          <c:spPr>
            <a:noFill/>
            <a:ln>
              <a:noFill/>
            </a:ln>
            <a:effectLst/>
          </c:spPr>
        </c:title>
        <c:numFmt formatCode="0" sourceLinked="1"/>
        <c:majorTickMark val="none"/>
        <c:minorTickMark val="none"/>
        <c:tickLblPos val="low"/>
        <c:spPr>
          <a:noFill/>
          <a:ln>
            <a:noFill/>
          </a:ln>
          <a:effectLst/>
        </c:spPr>
        <c:txPr>
          <a:bodyPr rot="-60000000" spcFirstLastPara="1" vertOverflow="ellipsis" vert="horz" wrap="square" anchor="ctr" anchorCtr="1"/>
          <a:lstStyle/>
          <a:p>
            <a:pPr>
              <a:defRPr sz="1200" b="0" i="0" u="none" strike="noStrike" kern="1200" baseline="0">
                <a:solidFill>
                  <a:schemeClr val="tx1"/>
                </a:solidFill>
                <a:latin typeface="HelveticaNeueLT Std"/>
                <a:ea typeface="+mn-ea"/>
                <a:cs typeface="+mn-cs"/>
              </a:defRPr>
            </a:pPr>
            <a:endParaRPr lang="en-US"/>
          </a:p>
        </c:txPr>
        <c:crossAx val="33456896"/>
        <c:crosses val="autoZero"/>
        <c:crossBetween val="between"/>
      </c:valAx>
      <c:spPr>
        <a:noFill/>
        <a:ln>
          <a:solidFill>
            <a:srgbClr val="0077A0"/>
          </a:solidFill>
        </a:ln>
        <a:effectLst/>
      </c:spPr>
    </c:plotArea>
    <c:legend>
      <c:legendPos val="t"/>
      <c:layout>
        <c:manualLayout>
          <c:xMode val="edge"/>
          <c:yMode val="edge"/>
          <c:x val="0.20154608684460543"/>
          <c:y val="0"/>
          <c:w val="0.58264482533270701"/>
          <c:h val="5.7709966029619975E-2"/>
        </c:manualLayout>
      </c:layout>
      <c:overlay val="0"/>
      <c:spPr>
        <a:noFill/>
        <a:ln>
          <a:noFill/>
        </a:ln>
        <a:effectLst/>
      </c:spPr>
      <c:txPr>
        <a:bodyPr rot="0" spcFirstLastPara="1" vertOverflow="ellipsis" vert="horz" wrap="square" anchor="ctr" anchorCtr="1"/>
        <a:lstStyle/>
        <a:p>
          <a:pPr>
            <a:defRPr sz="1200" b="0" i="0" u="none" strike="noStrike" kern="1200" baseline="0">
              <a:solidFill>
                <a:schemeClr val="tx1"/>
              </a:solidFill>
              <a:latin typeface="HelveticaNeueLT Std"/>
              <a:ea typeface="+mn-ea"/>
              <a:cs typeface="+mn-cs"/>
            </a:defRPr>
          </a:pPr>
          <a:endParaRPr lang="en-US"/>
        </a:p>
      </c:txPr>
    </c:legend>
    <c:plotVisOnly val="1"/>
    <c:dispBlanksAs val="gap"/>
    <c:showDLblsOverMax val="0"/>
  </c:chart>
  <c:spPr>
    <a:noFill/>
    <a:ln>
      <a:noFill/>
    </a:ln>
    <a:effectLst/>
  </c:spPr>
  <c:txPr>
    <a:bodyPr/>
    <a:lstStyle/>
    <a:p>
      <a:pPr>
        <a:defRPr sz="1000">
          <a:solidFill>
            <a:schemeClr val="tx1"/>
          </a:solidFill>
          <a:latin typeface="HelveticaNeueLT Std"/>
        </a:defRPr>
      </a:pPr>
      <a:endParaRPr lang="en-US"/>
    </a:p>
  </c:txPr>
  <c:externalData r:id="rId1">
    <c:autoUpdate val="0"/>
  </c:externalData>
</c:chartSpace>
</file>

<file path=ppt/charts/chart30.xml><?xml version="1.0" encoding="utf-8"?>
<c:chartSpace xmlns:c="http://schemas.openxmlformats.org/drawingml/2006/chart" xmlns:a="http://schemas.openxmlformats.org/drawingml/2006/main" xmlns:r="http://schemas.openxmlformats.org/officeDocument/2006/relationships">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3.762760837137126E-2"/>
          <c:y val="0.11752471459096928"/>
          <c:w val="0.89841047131650931"/>
          <c:h val="0.54841746603763319"/>
        </c:manualLayout>
      </c:layout>
      <c:barChart>
        <c:barDir val="col"/>
        <c:grouping val="stacked"/>
        <c:varyColors val="0"/>
        <c:ser>
          <c:idx val="0"/>
          <c:order val="0"/>
          <c:tx>
            <c:strRef>
              <c:f>Tabelle1!$B$1</c:f>
              <c:strCache>
                <c:ptCount val="1"/>
                <c:pt idx="0">
                  <c:v>Intended learning time at school (hours)</c:v>
                </c:pt>
              </c:strCache>
            </c:strRef>
          </c:tx>
          <c:spPr>
            <a:solidFill>
              <a:srgbClr val="005681">
                <a:alpha val="70000"/>
              </a:srgbClr>
            </a:solidFill>
            <a:ln>
              <a:noFill/>
            </a:ln>
            <a:effectLst/>
          </c:spPr>
          <c:invertIfNegative val="0"/>
          <c:cat>
            <c:strRef>
              <c:f>Tabelle1!$A$2:$A$57</c:f>
              <c:strCache>
                <c:ptCount val="56"/>
                <c:pt idx="0">
                  <c:v>Finland</c:v>
                </c:pt>
                <c:pt idx="1">
                  <c:v>Germany</c:v>
                </c:pt>
                <c:pt idx="2">
                  <c:v>Switzerland</c:v>
                </c:pt>
                <c:pt idx="3">
                  <c:v>Japan</c:v>
                </c:pt>
                <c:pt idx="4">
                  <c:v>Estonia</c:v>
                </c:pt>
                <c:pt idx="5">
                  <c:v>Sweden</c:v>
                </c:pt>
                <c:pt idx="6">
                  <c:v>Netherlands</c:v>
                </c:pt>
                <c:pt idx="7">
                  <c:v>New Zealand</c:v>
                </c:pt>
                <c:pt idx="8">
                  <c:v>Australia</c:v>
                </c:pt>
                <c:pt idx="9">
                  <c:v>Czech Republic</c:v>
                </c:pt>
                <c:pt idx="10">
                  <c:v>Macao (China)</c:v>
                </c:pt>
                <c:pt idx="11">
                  <c:v>United Kingdom</c:v>
                </c:pt>
                <c:pt idx="12">
                  <c:v>Canada</c:v>
                </c:pt>
                <c:pt idx="13">
                  <c:v>Belgium</c:v>
                </c:pt>
                <c:pt idx="14">
                  <c:v>France</c:v>
                </c:pt>
                <c:pt idx="15">
                  <c:v>Norway</c:v>
                </c:pt>
                <c:pt idx="16">
                  <c:v>Slovenia</c:v>
                </c:pt>
                <c:pt idx="17">
                  <c:v>Iceland</c:v>
                </c:pt>
                <c:pt idx="18">
                  <c:v>Luxembourg</c:v>
                </c:pt>
                <c:pt idx="19">
                  <c:v>Ireland</c:v>
                </c:pt>
                <c:pt idx="20">
                  <c:v>Latvia</c:v>
                </c:pt>
                <c:pt idx="21">
                  <c:v>Hong Kong (China)</c:v>
                </c:pt>
                <c:pt idx="22">
                  <c:v>OECD average</c:v>
                </c:pt>
                <c:pt idx="23">
                  <c:v>Chinese Taipei</c:v>
                </c:pt>
                <c:pt idx="24">
                  <c:v>Austria</c:v>
                </c:pt>
                <c:pt idx="25">
                  <c:v>Portugal</c:v>
                </c:pt>
                <c:pt idx="26">
                  <c:v>Uruguay</c:v>
                </c:pt>
                <c:pt idx="27">
                  <c:v>Lithuania</c:v>
                </c:pt>
                <c:pt idx="28">
                  <c:v>Singapore</c:v>
                </c:pt>
                <c:pt idx="29">
                  <c:v>Denmark</c:v>
                </c:pt>
                <c:pt idx="30">
                  <c:v>Hungary</c:v>
                </c:pt>
                <c:pt idx="31">
                  <c:v>Poland</c:v>
                </c:pt>
                <c:pt idx="32">
                  <c:v>Slovak Republic</c:v>
                </c:pt>
                <c:pt idx="33">
                  <c:v>Spain</c:v>
                </c:pt>
                <c:pt idx="34">
                  <c:v>Croatia</c:v>
                </c:pt>
                <c:pt idx="35">
                  <c:v>United States</c:v>
                </c:pt>
                <c:pt idx="36">
                  <c:v>Israel</c:v>
                </c:pt>
                <c:pt idx="37">
                  <c:v>Bulgaria</c:v>
                </c:pt>
                <c:pt idx="38">
                  <c:v>Korea</c:v>
                </c:pt>
                <c:pt idx="39">
                  <c:v>Russia</c:v>
                </c:pt>
                <c:pt idx="40">
                  <c:v>Italy</c:v>
                </c:pt>
                <c:pt idx="41">
                  <c:v>Greece</c:v>
                </c:pt>
                <c:pt idx="42">
                  <c:v>B-S-J-G (China)</c:v>
                </c:pt>
                <c:pt idx="43">
                  <c:v>Colombia</c:v>
                </c:pt>
                <c:pt idx="44">
                  <c:v>Chile</c:v>
                </c:pt>
                <c:pt idx="45">
                  <c:v>Mexico</c:v>
                </c:pt>
                <c:pt idx="46">
                  <c:v>Brazil</c:v>
                </c:pt>
                <c:pt idx="47">
                  <c:v>Costa Rica</c:v>
                </c:pt>
                <c:pt idx="48">
                  <c:v>Turkey</c:v>
                </c:pt>
                <c:pt idx="49">
                  <c:v>Montenegro</c:v>
                </c:pt>
                <c:pt idx="50">
                  <c:v>Peru</c:v>
                </c:pt>
                <c:pt idx="51">
                  <c:v>Qatar</c:v>
                </c:pt>
                <c:pt idx="52">
                  <c:v>Thailand</c:v>
                </c:pt>
                <c:pt idx="53">
                  <c:v>United Arab Emirates</c:v>
                </c:pt>
                <c:pt idx="54">
                  <c:v>Tunisia</c:v>
                </c:pt>
                <c:pt idx="55">
                  <c:v>Dominican Republic</c:v>
                </c:pt>
              </c:strCache>
            </c:strRef>
          </c:cat>
          <c:val>
            <c:numRef>
              <c:f>Tabelle1!$B$2:$B$57</c:f>
              <c:numCache>
                <c:formatCode>0.0</c:formatCode>
                <c:ptCount val="56"/>
                <c:pt idx="0">
                  <c:v>24.1548586263049</c:v>
                </c:pt>
                <c:pt idx="1">
                  <c:v>25.516346131777571</c:v>
                </c:pt>
                <c:pt idx="2">
                  <c:v>25.081895178898069</c:v>
                </c:pt>
                <c:pt idx="3">
                  <c:v>27.523984146850371</c:v>
                </c:pt>
                <c:pt idx="4">
                  <c:v>25.449713542033251</c:v>
                </c:pt>
                <c:pt idx="5">
                  <c:v>25.91100160559774</c:v>
                </c:pt>
                <c:pt idx="6">
                  <c:v>26.77347343641528</c:v>
                </c:pt>
                <c:pt idx="7">
                  <c:v>25.25896885220298</c:v>
                </c:pt>
                <c:pt idx="8">
                  <c:v>25.743001780124992</c:v>
                </c:pt>
                <c:pt idx="9">
                  <c:v>25.14857282640078</c:v>
                </c:pt>
                <c:pt idx="10">
                  <c:v>28.296325286999739</c:v>
                </c:pt>
                <c:pt idx="11">
                  <c:v>26.469207336964949</c:v>
                </c:pt>
                <c:pt idx="12">
                  <c:v>27.073930205977</c:v>
                </c:pt>
                <c:pt idx="13">
                  <c:v>27.728345155828269</c:v>
                </c:pt>
                <c:pt idx="14">
                  <c:v>27.195154815644951</c:v>
                </c:pt>
                <c:pt idx="15">
                  <c:v>25.047626852005202</c:v>
                </c:pt>
                <c:pt idx="16">
                  <c:v>27.113218978698921</c:v>
                </c:pt>
                <c:pt idx="17">
                  <c:v>26.332770975356929</c:v>
                </c:pt>
                <c:pt idx="18">
                  <c:v>26.633918853031432</c:v>
                </c:pt>
                <c:pt idx="19">
                  <c:v>28.41466786397006</c:v>
                </c:pt>
                <c:pt idx="20">
                  <c:v>25.158459160070681</c:v>
                </c:pt>
                <c:pt idx="21">
                  <c:v>28.75820716159388</c:v>
                </c:pt>
                <c:pt idx="22">
                  <c:v>26.930185540381451</c:v>
                </c:pt>
                <c:pt idx="23">
                  <c:v>31.767455723757081</c:v>
                </c:pt>
                <c:pt idx="24">
                  <c:v>28.847129845831841</c:v>
                </c:pt>
                <c:pt idx="25">
                  <c:v>28.152120473090431</c:v>
                </c:pt>
                <c:pt idx="26">
                  <c:v>23.12173045576094</c:v>
                </c:pt>
                <c:pt idx="27">
                  <c:v>24.711271295921549</c:v>
                </c:pt>
                <c:pt idx="28">
                  <c:v>28.621793110914719</c:v>
                </c:pt>
                <c:pt idx="29">
                  <c:v>27.31027737111074</c:v>
                </c:pt>
                <c:pt idx="30">
                  <c:v>26.212636332919988</c:v>
                </c:pt>
                <c:pt idx="31">
                  <c:v>27.79446671803678</c:v>
                </c:pt>
                <c:pt idx="32">
                  <c:v>24.476567511610341</c:v>
                </c:pt>
                <c:pt idx="33">
                  <c:v>28.340543817358089</c:v>
                </c:pt>
                <c:pt idx="34">
                  <c:v>26.087664708672929</c:v>
                </c:pt>
                <c:pt idx="35">
                  <c:v>27.735834478041589</c:v>
                </c:pt>
                <c:pt idx="36">
                  <c:v>28.42298742035301</c:v>
                </c:pt>
                <c:pt idx="37">
                  <c:v>24.315770589429611</c:v>
                </c:pt>
                <c:pt idx="38">
                  <c:v>30.29078565086246</c:v>
                </c:pt>
                <c:pt idx="39">
                  <c:v>25.87342070175912</c:v>
                </c:pt>
                <c:pt idx="40">
                  <c:v>28.598923297838429</c:v>
                </c:pt>
                <c:pt idx="41">
                  <c:v>27.032105488110929</c:v>
                </c:pt>
                <c:pt idx="42">
                  <c:v>30.09581747522515</c:v>
                </c:pt>
                <c:pt idx="43">
                  <c:v>26.579380757473331</c:v>
                </c:pt>
                <c:pt idx="44">
                  <c:v>31.866989782815558</c:v>
                </c:pt>
                <c:pt idx="45">
                  <c:v>27.802663024593951</c:v>
                </c:pt>
                <c:pt idx="46">
                  <c:v>24.915780852075262</c:v>
                </c:pt>
                <c:pt idx="47">
                  <c:v>31.544947611275312</c:v>
                </c:pt>
                <c:pt idx="48">
                  <c:v>25.943346376622291</c:v>
                </c:pt>
                <c:pt idx="49">
                  <c:v>26.010524555856261</c:v>
                </c:pt>
                <c:pt idx="50">
                  <c:v>29.13206601187693</c:v>
                </c:pt>
                <c:pt idx="51">
                  <c:v>28.691365545546699</c:v>
                </c:pt>
                <c:pt idx="52">
                  <c:v>31.82988927429049</c:v>
                </c:pt>
                <c:pt idx="53">
                  <c:v>28.831428498784909</c:v>
                </c:pt>
                <c:pt idx="54">
                  <c:v>30.11104510711376</c:v>
                </c:pt>
                <c:pt idx="55">
                  <c:v>25.09738250715931</c:v>
                </c:pt>
              </c:numCache>
            </c:numRef>
          </c:val>
          <c:extLst xmlns:c16r2="http://schemas.microsoft.com/office/drawing/2015/06/chart">
            <c:ext xmlns:c16="http://schemas.microsoft.com/office/drawing/2014/chart" uri="{C3380CC4-5D6E-409C-BE32-E72D297353CC}">
              <c16:uniqueId val="{00000000-24B3-4A71-B9C3-3E2134996DF2}"/>
            </c:ext>
          </c:extLst>
        </c:ser>
        <c:ser>
          <c:idx val="1"/>
          <c:order val="1"/>
          <c:tx>
            <c:strRef>
              <c:f>Tabelle1!$C$1</c:f>
              <c:strCache>
                <c:ptCount val="1"/>
                <c:pt idx="0">
                  <c:v>Study time after school (hours)</c:v>
                </c:pt>
              </c:strCache>
            </c:strRef>
          </c:tx>
          <c:spPr>
            <a:solidFill>
              <a:srgbClr val="E4B921">
                <a:alpha val="70000"/>
              </a:srgbClr>
            </a:solidFill>
            <a:ln>
              <a:noFill/>
            </a:ln>
            <a:effectLst/>
          </c:spPr>
          <c:invertIfNegative val="0"/>
          <c:cat>
            <c:strRef>
              <c:f>Tabelle1!$A$2:$A$57</c:f>
              <c:strCache>
                <c:ptCount val="56"/>
                <c:pt idx="0">
                  <c:v>Finland</c:v>
                </c:pt>
                <c:pt idx="1">
                  <c:v>Germany</c:v>
                </c:pt>
                <c:pt idx="2">
                  <c:v>Switzerland</c:v>
                </c:pt>
                <c:pt idx="3">
                  <c:v>Japan</c:v>
                </c:pt>
                <c:pt idx="4">
                  <c:v>Estonia</c:v>
                </c:pt>
                <c:pt idx="5">
                  <c:v>Sweden</c:v>
                </c:pt>
                <c:pt idx="6">
                  <c:v>Netherlands</c:v>
                </c:pt>
                <c:pt idx="7">
                  <c:v>New Zealand</c:v>
                </c:pt>
                <c:pt idx="8">
                  <c:v>Australia</c:v>
                </c:pt>
                <c:pt idx="9">
                  <c:v>Czech Republic</c:v>
                </c:pt>
                <c:pt idx="10">
                  <c:v>Macao (China)</c:v>
                </c:pt>
                <c:pt idx="11">
                  <c:v>United Kingdom</c:v>
                </c:pt>
                <c:pt idx="12">
                  <c:v>Canada</c:v>
                </c:pt>
                <c:pt idx="13">
                  <c:v>Belgium</c:v>
                </c:pt>
                <c:pt idx="14">
                  <c:v>France</c:v>
                </c:pt>
                <c:pt idx="15">
                  <c:v>Norway</c:v>
                </c:pt>
                <c:pt idx="16">
                  <c:v>Slovenia</c:v>
                </c:pt>
                <c:pt idx="17">
                  <c:v>Iceland</c:v>
                </c:pt>
                <c:pt idx="18">
                  <c:v>Luxembourg</c:v>
                </c:pt>
                <c:pt idx="19">
                  <c:v>Ireland</c:v>
                </c:pt>
                <c:pt idx="20">
                  <c:v>Latvia</c:v>
                </c:pt>
                <c:pt idx="21">
                  <c:v>Hong Kong (China)</c:v>
                </c:pt>
                <c:pt idx="22">
                  <c:v>OECD average</c:v>
                </c:pt>
                <c:pt idx="23">
                  <c:v>Chinese Taipei</c:v>
                </c:pt>
                <c:pt idx="24">
                  <c:v>Austria</c:v>
                </c:pt>
                <c:pt idx="25">
                  <c:v>Portugal</c:v>
                </c:pt>
                <c:pt idx="26">
                  <c:v>Uruguay</c:v>
                </c:pt>
                <c:pt idx="27">
                  <c:v>Lithuania</c:v>
                </c:pt>
                <c:pt idx="28">
                  <c:v>Singapore</c:v>
                </c:pt>
                <c:pt idx="29">
                  <c:v>Denmark</c:v>
                </c:pt>
                <c:pt idx="30">
                  <c:v>Hungary</c:v>
                </c:pt>
                <c:pt idx="31">
                  <c:v>Poland</c:v>
                </c:pt>
                <c:pt idx="32">
                  <c:v>Slovak Republic</c:v>
                </c:pt>
                <c:pt idx="33">
                  <c:v>Spain</c:v>
                </c:pt>
                <c:pt idx="34">
                  <c:v>Croatia</c:v>
                </c:pt>
                <c:pt idx="35">
                  <c:v>United States</c:v>
                </c:pt>
                <c:pt idx="36">
                  <c:v>Israel</c:v>
                </c:pt>
                <c:pt idx="37">
                  <c:v>Bulgaria</c:v>
                </c:pt>
                <c:pt idx="38">
                  <c:v>Korea</c:v>
                </c:pt>
                <c:pt idx="39">
                  <c:v>Russia</c:v>
                </c:pt>
                <c:pt idx="40">
                  <c:v>Italy</c:v>
                </c:pt>
                <c:pt idx="41">
                  <c:v>Greece</c:v>
                </c:pt>
                <c:pt idx="42">
                  <c:v>B-S-J-G (China)</c:v>
                </c:pt>
                <c:pt idx="43">
                  <c:v>Colombia</c:v>
                </c:pt>
                <c:pt idx="44">
                  <c:v>Chile</c:v>
                </c:pt>
                <c:pt idx="45">
                  <c:v>Mexico</c:v>
                </c:pt>
                <c:pt idx="46">
                  <c:v>Brazil</c:v>
                </c:pt>
                <c:pt idx="47">
                  <c:v>Costa Rica</c:v>
                </c:pt>
                <c:pt idx="48">
                  <c:v>Turkey</c:v>
                </c:pt>
                <c:pt idx="49">
                  <c:v>Montenegro</c:v>
                </c:pt>
                <c:pt idx="50">
                  <c:v>Peru</c:v>
                </c:pt>
                <c:pt idx="51">
                  <c:v>Qatar</c:v>
                </c:pt>
                <c:pt idx="52">
                  <c:v>Thailand</c:v>
                </c:pt>
                <c:pt idx="53">
                  <c:v>United Arab Emirates</c:v>
                </c:pt>
                <c:pt idx="54">
                  <c:v>Tunisia</c:v>
                </c:pt>
                <c:pt idx="55">
                  <c:v>Dominican Republic</c:v>
                </c:pt>
              </c:strCache>
            </c:strRef>
          </c:cat>
          <c:val>
            <c:numRef>
              <c:f>Tabelle1!$C$2:$C$57</c:f>
              <c:numCache>
                <c:formatCode>0.0</c:formatCode>
                <c:ptCount val="56"/>
                <c:pt idx="0">
                  <c:v>11.948341298307071</c:v>
                </c:pt>
                <c:pt idx="1">
                  <c:v>11.0238979184938</c:v>
                </c:pt>
                <c:pt idx="2">
                  <c:v>13.3516417854299</c:v>
                </c:pt>
                <c:pt idx="3">
                  <c:v>13.61329000886178</c:v>
                </c:pt>
                <c:pt idx="4">
                  <c:v>17.38198736177041</c:v>
                </c:pt>
                <c:pt idx="5">
                  <c:v>13.7377516309892</c:v>
                </c:pt>
                <c:pt idx="6">
                  <c:v>14.181963962934571</c:v>
                </c:pt>
                <c:pt idx="7">
                  <c:v>16.685909996081929</c:v>
                </c:pt>
                <c:pt idx="8">
                  <c:v>16.83755432164838</c:v>
                </c:pt>
                <c:pt idx="9">
                  <c:v>16.10896304495795</c:v>
                </c:pt>
                <c:pt idx="10">
                  <c:v>16.240013013478109</c:v>
                </c:pt>
                <c:pt idx="11">
                  <c:v>16.95572313384432</c:v>
                </c:pt>
                <c:pt idx="12">
                  <c:v>18.1652714529321</c:v>
                </c:pt>
                <c:pt idx="13">
                  <c:v>15.33546019390317</c:v>
                </c:pt>
                <c:pt idx="14">
                  <c:v>15.4163332799301</c:v>
                </c:pt>
                <c:pt idx="15">
                  <c:v>17.905482216404341</c:v>
                </c:pt>
                <c:pt idx="16">
                  <c:v>17.337986159810949</c:v>
                </c:pt>
                <c:pt idx="17">
                  <c:v>14.9933743943275</c:v>
                </c:pt>
                <c:pt idx="18">
                  <c:v>15.55381701426284</c:v>
                </c:pt>
                <c:pt idx="19">
                  <c:v>15.799441067972021</c:v>
                </c:pt>
                <c:pt idx="20">
                  <c:v>18.172743380197058</c:v>
                </c:pt>
                <c:pt idx="21">
                  <c:v>17.680384106714449</c:v>
                </c:pt>
                <c:pt idx="22">
                  <c:v>17.095731069161481</c:v>
                </c:pt>
                <c:pt idx="23">
                  <c:v>16.398592224512331</c:v>
                </c:pt>
                <c:pt idx="24">
                  <c:v>15.945932133550381</c:v>
                </c:pt>
                <c:pt idx="25">
                  <c:v>17.23674504447149</c:v>
                </c:pt>
                <c:pt idx="26">
                  <c:v>16.372988344734971</c:v>
                </c:pt>
                <c:pt idx="27">
                  <c:v>18.4657432648971</c:v>
                </c:pt>
                <c:pt idx="28">
                  <c:v>22.152302722980519</c:v>
                </c:pt>
                <c:pt idx="29">
                  <c:v>18.72218305200786</c:v>
                </c:pt>
                <c:pt idx="30">
                  <c:v>17.671179177942111</c:v>
                </c:pt>
                <c:pt idx="31">
                  <c:v>18.582741332679689</c:v>
                </c:pt>
                <c:pt idx="32">
                  <c:v>18.451294441000169</c:v>
                </c:pt>
                <c:pt idx="33">
                  <c:v>18.19510833245727</c:v>
                </c:pt>
                <c:pt idx="34">
                  <c:v>19.84572099294574</c:v>
                </c:pt>
                <c:pt idx="35">
                  <c:v>20.373131156788261</c:v>
                </c:pt>
                <c:pt idx="36">
                  <c:v>17.08579468644011</c:v>
                </c:pt>
                <c:pt idx="37">
                  <c:v>19.321024692240812</c:v>
                </c:pt>
                <c:pt idx="38">
                  <c:v>20.203732488457121</c:v>
                </c:pt>
                <c:pt idx="39">
                  <c:v>22.59512796006306</c:v>
                </c:pt>
                <c:pt idx="40">
                  <c:v>21.18487693274114</c:v>
                </c:pt>
                <c:pt idx="41">
                  <c:v>21.320034347427988</c:v>
                </c:pt>
                <c:pt idx="42">
                  <c:v>27.047793401345139</c:v>
                </c:pt>
                <c:pt idx="43">
                  <c:v>19.722648417901588</c:v>
                </c:pt>
                <c:pt idx="44">
                  <c:v>18.241827033629111</c:v>
                </c:pt>
                <c:pt idx="45">
                  <c:v>20.133255351544431</c:v>
                </c:pt>
                <c:pt idx="46">
                  <c:v>21.76505335719936</c:v>
                </c:pt>
                <c:pt idx="47">
                  <c:v>18.00384293886891</c:v>
                </c:pt>
                <c:pt idx="48">
                  <c:v>24.495818286455179</c:v>
                </c:pt>
                <c:pt idx="49">
                  <c:v>24.180747121854289</c:v>
                </c:pt>
                <c:pt idx="50">
                  <c:v>20.96453066787813</c:v>
                </c:pt>
                <c:pt idx="51">
                  <c:v>25.721761394264099</c:v>
                </c:pt>
                <c:pt idx="52">
                  <c:v>23.461847595808742</c:v>
                </c:pt>
                <c:pt idx="53">
                  <c:v>29.664895214081572</c:v>
                </c:pt>
                <c:pt idx="54">
                  <c:v>25.613981874716099</c:v>
                </c:pt>
                <c:pt idx="55">
                  <c:v>25.02809637574375</c:v>
                </c:pt>
              </c:numCache>
            </c:numRef>
          </c:val>
          <c:extLst xmlns:c16r2="http://schemas.microsoft.com/office/drawing/2015/06/chart">
            <c:ext xmlns:c16="http://schemas.microsoft.com/office/drawing/2014/chart" uri="{C3380CC4-5D6E-409C-BE32-E72D297353CC}">
              <c16:uniqueId val="{00000001-CE9B-4D70-9E89-6F2D983634C9}"/>
            </c:ext>
          </c:extLst>
        </c:ser>
        <c:dLbls>
          <c:showLegendKey val="0"/>
          <c:showVal val="0"/>
          <c:showCatName val="0"/>
          <c:showSerName val="0"/>
          <c:showPercent val="0"/>
          <c:showBubbleSize val="0"/>
        </c:dLbls>
        <c:gapWidth val="60"/>
        <c:overlap val="100"/>
        <c:axId val="152399232"/>
        <c:axId val="152409600"/>
      </c:barChart>
      <c:lineChart>
        <c:grouping val="standard"/>
        <c:varyColors val="0"/>
        <c:ser>
          <c:idx val="2"/>
          <c:order val="2"/>
          <c:tx>
            <c:strRef>
              <c:f>Tabelle1!$D$1</c:f>
              <c:strCache>
                <c:ptCount val="1"/>
                <c:pt idx="0">
                  <c:v>Score points in science per hour of total learning time</c:v>
                </c:pt>
              </c:strCache>
            </c:strRef>
          </c:tx>
          <c:spPr>
            <a:ln w="28575" cap="rnd">
              <a:noFill/>
              <a:round/>
            </a:ln>
            <a:effectLst/>
          </c:spPr>
          <c:marker>
            <c:symbol val="diamond"/>
            <c:size val="7"/>
            <c:spPr>
              <a:solidFill>
                <a:schemeClr val="tx1"/>
              </a:solidFill>
              <a:ln w="9525">
                <a:noFill/>
              </a:ln>
              <a:effectLst/>
            </c:spPr>
          </c:marker>
          <c:cat>
            <c:strRef>
              <c:f>Tabelle1!$A$2:$A$57</c:f>
              <c:strCache>
                <c:ptCount val="56"/>
                <c:pt idx="0">
                  <c:v>Finland</c:v>
                </c:pt>
                <c:pt idx="1">
                  <c:v>Germany</c:v>
                </c:pt>
                <c:pt idx="2">
                  <c:v>Switzerland</c:v>
                </c:pt>
                <c:pt idx="3">
                  <c:v>Japan</c:v>
                </c:pt>
                <c:pt idx="4">
                  <c:v>Estonia</c:v>
                </c:pt>
                <c:pt idx="5">
                  <c:v>Sweden</c:v>
                </c:pt>
                <c:pt idx="6">
                  <c:v>Netherlands</c:v>
                </c:pt>
                <c:pt idx="7">
                  <c:v>New Zealand</c:v>
                </c:pt>
                <c:pt idx="8">
                  <c:v>Australia</c:v>
                </c:pt>
                <c:pt idx="9">
                  <c:v>Czech Republic</c:v>
                </c:pt>
                <c:pt idx="10">
                  <c:v>Macao (China)</c:v>
                </c:pt>
                <c:pt idx="11">
                  <c:v>United Kingdom</c:v>
                </c:pt>
                <c:pt idx="12">
                  <c:v>Canada</c:v>
                </c:pt>
                <c:pt idx="13">
                  <c:v>Belgium</c:v>
                </c:pt>
                <c:pt idx="14">
                  <c:v>France</c:v>
                </c:pt>
                <c:pt idx="15">
                  <c:v>Norway</c:v>
                </c:pt>
                <c:pt idx="16">
                  <c:v>Slovenia</c:v>
                </c:pt>
                <c:pt idx="17">
                  <c:v>Iceland</c:v>
                </c:pt>
                <c:pt idx="18">
                  <c:v>Luxembourg</c:v>
                </c:pt>
                <c:pt idx="19">
                  <c:v>Ireland</c:v>
                </c:pt>
                <c:pt idx="20">
                  <c:v>Latvia</c:v>
                </c:pt>
                <c:pt idx="21">
                  <c:v>Hong Kong (China)</c:v>
                </c:pt>
                <c:pt idx="22">
                  <c:v>OECD average</c:v>
                </c:pt>
                <c:pt idx="23">
                  <c:v>Chinese Taipei</c:v>
                </c:pt>
                <c:pt idx="24">
                  <c:v>Austria</c:v>
                </c:pt>
                <c:pt idx="25">
                  <c:v>Portugal</c:v>
                </c:pt>
                <c:pt idx="26">
                  <c:v>Uruguay</c:v>
                </c:pt>
                <c:pt idx="27">
                  <c:v>Lithuania</c:v>
                </c:pt>
                <c:pt idx="28">
                  <c:v>Singapore</c:v>
                </c:pt>
                <c:pt idx="29">
                  <c:v>Denmark</c:v>
                </c:pt>
                <c:pt idx="30">
                  <c:v>Hungary</c:v>
                </c:pt>
                <c:pt idx="31">
                  <c:v>Poland</c:v>
                </c:pt>
                <c:pt idx="32">
                  <c:v>Slovak Republic</c:v>
                </c:pt>
                <c:pt idx="33">
                  <c:v>Spain</c:v>
                </c:pt>
                <c:pt idx="34">
                  <c:v>Croatia</c:v>
                </c:pt>
                <c:pt idx="35">
                  <c:v>United States</c:v>
                </c:pt>
                <c:pt idx="36">
                  <c:v>Israel</c:v>
                </c:pt>
                <c:pt idx="37">
                  <c:v>Bulgaria</c:v>
                </c:pt>
                <c:pt idx="38">
                  <c:v>Korea</c:v>
                </c:pt>
                <c:pt idx="39">
                  <c:v>Russia</c:v>
                </c:pt>
                <c:pt idx="40">
                  <c:v>Italy</c:v>
                </c:pt>
                <c:pt idx="41">
                  <c:v>Greece</c:v>
                </c:pt>
                <c:pt idx="42">
                  <c:v>B-S-J-G (China)</c:v>
                </c:pt>
                <c:pt idx="43">
                  <c:v>Colombia</c:v>
                </c:pt>
                <c:pt idx="44">
                  <c:v>Chile</c:v>
                </c:pt>
                <c:pt idx="45">
                  <c:v>Mexico</c:v>
                </c:pt>
                <c:pt idx="46">
                  <c:v>Brazil</c:v>
                </c:pt>
                <c:pt idx="47">
                  <c:v>Costa Rica</c:v>
                </c:pt>
                <c:pt idx="48">
                  <c:v>Turkey</c:v>
                </c:pt>
                <c:pt idx="49">
                  <c:v>Montenegro</c:v>
                </c:pt>
                <c:pt idx="50">
                  <c:v>Peru</c:v>
                </c:pt>
                <c:pt idx="51">
                  <c:v>Qatar</c:v>
                </c:pt>
                <c:pt idx="52">
                  <c:v>Thailand</c:v>
                </c:pt>
                <c:pt idx="53">
                  <c:v>United Arab Emirates</c:v>
                </c:pt>
                <c:pt idx="54">
                  <c:v>Tunisia</c:v>
                </c:pt>
                <c:pt idx="55">
                  <c:v>Dominican Republic</c:v>
                </c:pt>
              </c:strCache>
            </c:strRef>
          </c:cat>
          <c:val>
            <c:numRef>
              <c:f>Tabelle1!$D$2:$D$57</c:f>
              <c:numCache>
                <c:formatCode>0.0</c:formatCode>
                <c:ptCount val="56"/>
                <c:pt idx="0">
                  <c:v>14.698452242013129</c:v>
                </c:pt>
                <c:pt idx="1">
                  <c:v>13.933695856547205</c:v>
                </c:pt>
                <c:pt idx="2">
                  <c:v>13.152726897588606</c:v>
                </c:pt>
                <c:pt idx="3">
                  <c:v>13.087759508672512</c:v>
                </c:pt>
                <c:pt idx="4">
                  <c:v>12.47192463860781</c:v>
                </c:pt>
                <c:pt idx="5">
                  <c:v>12.444839142368354</c:v>
                </c:pt>
                <c:pt idx="6">
                  <c:v>12.417760336269131</c:v>
                </c:pt>
                <c:pt idx="7">
                  <c:v>12.23757288789723</c:v>
                </c:pt>
                <c:pt idx="8">
                  <c:v>11.977153441898649</c:v>
                </c:pt>
                <c:pt idx="9">
                  <c:v>11.945212887561171</c:v>
                </c:pt>
                <c:pt idx="10">
                  <c:v>11.867828048005148</c:v>
                </c:pt>
                <c:pt idx="11">
                  <c:v>11.726478283439494</c:v>
                </c:pt>
                <c:pt idx="12">
                  <c:v>11.664765618915961</c:v>
                </c:pt>
                <c:pt idx="13">
                  <c:v>11.657114598261588</c:v>
                </c:pt>
                <c:pt idx="14">
                  <c:v>11.61605994235299</c:v>
                </c:pt>
                <c:pt idx="15">
                  <c:v>11.605239300030323</c:v>
                </c:pt>
                <c:pt idx="16">
                  <c:v>11.537675443790091</c:v>
                </c:pt>
                <c:pt idx="17">
                  <c:v>11.451106481170767</c:v>
                </c:pt>
                <c:pt idx="18">
                  <c:v>11.444235229939245</c:v>
                </c:pt>
                <c:pt idx="19">
                  <c:v>11.366849351380569</c:v>
                </c:pt>
                <c:pt idx="20">
                  <c:v>11.313441400987186</c:v>
                </c:pt>
                <c:pt idx="21">
                  <c:v>11.268159373417962</c:v>
                </c:pt>
                <c:pt idx="22">
                  <c:v>11.202531394639118</c:v>
                </c:pt>
                <c:pt idx="23">
                  <c:v>11.052338264861886</c:v>
                </c:pt>
                <c:pt idx="24">
                  <c:v>11.051655425503363</c:v>
                </c:pt>
                <c:pt idx="25">
                  <c:v>11.040153904537902</c:v>
                </c:pt>
                <c:pt idx="26">
                  <c:v>11.023320788261358</c:v>
                </c:pt>
                <c:pt idx="27">
                  <c:v>11.010695240279182</c:v>
                </c:pt>
                <c:pt idx="28">
                  <c:v>10.942089137656206</c:v>
                </c:pt>
                <c:pt idx="29">
                  <c:v>10.903976973315913</c:v>
                </c:pt>
                <c:pt idx="30">
                  <c:v>10.863857351938503</c:v>
                </c:pt>
                <c:pt idx="31">
                  <c:v>10.812106915882895</c:v>
                </c:pt>
                <c:pt idx="32">
                  <c:v>10.733701483163305</c:v>
                </c:pt>
                <c:pt idx="33">
                  <c:v>10.589432262188041</c:v>
                </c:pt>
                <c:pt idx="34">
                  <c:v>10.349578395659638</c:v>
                </c:pt>
                <c:pt idx="35">
                  <c:v>10.314967860177156</c:v>
                </c:pt>
                <c:pt idx="36">
                  <c:v>10.251929228299327</c:v>
                </c:pt>
                <c:pt idx="37">
                  <c:v>10.215506292761198</c:v>
                </c:pt>
                <c:pt idx="38">
                  <c:v>10.215166501666989</c:v>
                </c:pt>
                <c:pt idx="39">
                  <c:v>10.040140552578999</c:v>
                </c:pt>
                <c:pt idx="40">
                  <c:v>9.6526733670283207</c:v>
                </c:pt>
                <c:pt idx="41">
                  <c:v>9.4065912820346238</c:v>
                </c:pt>
                <c:pt idx="42">
                  <c:v>9.0610179043732231</c:v>
                </c:pt>
                <c:pt idx="43">
                  <c:v>8.9786294028712099</c:v>
                </c:pt>
                <c:pt idx="44">
                  <c:v>8.9197090386688096</c:v>
                </c:pt>
                <c:pt idx="45">
                  <c:v>8.6722002498340007</c:v>
                </c:pt>
                <c:pt idx="46">
                  <c:v>8.5834392108714344</c:v>
                </c:pt>
                <c:pt idx="47">
                  <c:v>8.4685827314196036</c:v>
                </c:pt>
                <c:pt idx="48">
                  <c:v>8.435696990135277</c:v>
                </c:pt>
                <c:pt idx="49">
                  <c:v>8.1949238379164289</c:v>
                </c:pt>
                <c:pt idx="50">
                  <c:v>7.9183752060465675</c:v>
                </c:pt>
                <c:pt idx="51">
                  <c:v>7.6748237444269103</c:v>
                </c:pt>
                <c:pt idx="52">
                  <c:v>7.6202584822614838</c:v>
                </c:pt>
                <c:pt idx="53">
                  <c:v>7.4659588321966099</c:v>
                </c:pt>
                <c:pt idx="54">
                  <c:v>6.9341081996490024</c:v>
                </c:pt>
                <c:pt idx="55">
                  <c:v>6.6161727357852058</c:v>
                </c:pt>
              </c:numCache>
            </c:numRef>
          </c:val>
          <c:smooth val="0"/>
          <c:extLst xmlns:c16r2="http://schemas.microsoft.com/office/drawing/2015/06/chart">
            <c:ext xmlns:c16="http://schemas.microsoft.com/office/drawing/2014/chart" uri="{C3380CC4-5D6E-409C-BE32-E72D297353CC}">
              <c16:uniqueId val="{00000000-05B4-4D1E-A70A-48CFE75349B3}"/>
            </c:ext>
          </c:extLst>
        </c:ser>
        <c:dLbls>
          <c:showLegendKey val="0"/>
          <c:showVal val="0"/>
          <c:showCatName val="0"/>
          <c:showSerName val="0"/>
          <c:showPercent val="0"/>
          <c:showBubbleSize val="0"/>
        </c:dLbls>
        <c:marker val="1"/>
        <c:smooth val="0"/>
        <c:axId val="152417792"/>
        <c:axId val="152411520"/>
      </c:lineChart>
      <c:catAx>
        <c:axId val="15239923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5400000" spcFirstLastPara="1" vertOverflow="ellipsis" wrap="square" anchor="ctr" anchorCtr="1"/>
          <a:lstStyle/>
          <a:p>
            <a:pPr>
              <a:defRPr sz="1000" b="0" i="0" u="none" strike="noStrike" kern="1200" baseline="0">
                <a:solidFill>
                  <a:schemeClr val="tx1"/>
                </a:solidFill>
                <a:latin typeface="HelveticaNeueLT Std"/>
                <a:ea typeface="+mn-ea"/>
                <a:cs typeface="+mn-cs"/>
              </a:defRPr>
            </a:pPr>
            <a:endParaRPr lang="en-US"/>
          </a:p>
        </c:txPr>
        <c:crossAx val="152409600"/>
        <c:crosses val="autoZero"/>
        <c:auto val="1"/>
        <c:lblAlgn val="ctr"/>
        <c:lblOffset val="100"/>
        <c:tickLblSkip val="1"/>
        <c:noMultiLvlLbl val="0"/>
      </c:catAx>
      <c:valAx>
        <c:axId val="152409600"/>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0" spcFirstLastPara="1" vertOverflow="ellipsis" wrap="square" anchor="ctr" anchorCtr="1"/>
              <a:lstStyle/>
              <a:p>
                <a:pPr>
                  <a:defRPr sz="1000" b="0" i="0" u="none" strike="noStrike" kern="1200" baseline="0">
                    <a:solidFill>
                      <a:schemeClr val="tx1"/>
                    </a:solidFill>
                    <a:latin typeface="HelveticaNeueLT Std"/>
                    <a:ea typeface="+mn-ea"/>
                    <a:cs typeface="+mn-cs"/>
                  </a:defRPr>
                </a:pPr>
                <a:r>
                  <a:rPr lang="de-DE" b="0" dirty="0" err="1"/>
                  <a:t>Hours</a:t>
                </a:r>
                <a:endParaRPr lang="de-DE" b="0" dirty="0"/>
              </a:p>
            </c:rich>
          </c:tx>
          <c:layout>
            <c:manualLayout>
              <c:xMode val="edge"/>
              <c:yMode val="edge"/>
              <c:x val="1.2591659223131052E-4"/>
              <c:y val="3.6002211669944162E-2"/>
            </c:manualLayout>
          </c:layout>
          <c:overlay val="0"/>
          <c:spPr>
            <a:noFill/>
            <a:ln>
              <a:noFill/>
            </a:ln>
            <a:effectLst/>
          </c:spPr>
        </c:title>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HelveticaNeueLT Std"/>
                <a:ea typeface="+mn-ea"/>
                <a:cs typeface="+mn-cs"/>
              </a:defRPr>
            </a:pPr>
            <a:endParaRPr lang="en-US"/>
          </a:p>
        </c:txPr>
        <c:crossAx val="152399232"/>
        <c:crosses val="autoZero"/>
        <c:crossBetween val="between"/>
      </c:valAx>
      <c:valAx>
        <c:axId val="152411520"/>
        <c:scaling>
          <c:orientation val="minMax"/>
          <c:min val="6"/>
        </c:scaling>
        <c:delete val="0"/>
        <c:axPos val="r"/>
        <c:title>
          <c:tx>
            <c:rich>
              <a:bodyPr rot="-5400000" spcFirstLastPara="1" vertOverflow="ellipsis" vert="horz" wrap="square" anchor="ctr" anchorCtr="1"/>
              <a:lstStyle/>
              <a:p>
                <a:pPr>
                  <a:defRPr sz="1000" b="0" i="0" u="none" strike="noStrike" kern="1200" baseline="0">
                    <a:solidFill>
                      <a:schemeClr val="tx1"/>
                    </a:solidFill>
                    <a:latin typeface="HelveticaNeueLT Std"/>
                    <a:ea typeface="+mn-ea"/>
                    <a:cs typeface="+mn-cs"/>
                  </a:defRPr>
                </a:pPr>
                <a:r>
                  <a:rPr lang="en-US" b="0" dirty="0"/>
                  <a:t>Score points in science per hour of total learning time</a:t>
                </a:r>
                <a:endParaRPr lang="de-DE" b="0" dirty="0"/>
              </a:p>
            </c:rich>
          </c:tx>
          <c:layout>
            <c:manualLayout>
              <c:xMode val="edge"/>
              <c:yMode val="edge"/>
              <c:x val="0.96934377922374027"/>
              <c:y val="9.9419231475469036E-2"/>
            </c:manualLayout>
          </c:layout>
          <c:overlay val="0"/>
          <c:spPr>
            <a:noFill/>
            <a:ln>
              <a:noFill/>
            </a:ln>
            <a:effectLst/>
          </c:spPr>
        </c:title>
        <c:numFmt formatCode="0" sourceLinked="0"/>
        <c:majorTickMark val="out"/>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HelveticaNeueLT Std"/>
                <a:ea typeface="+mn-ea"/>
                <a:cs typeface="+mn-cs"/>
              </a:defRPr>
            </a:pPr>
            <a:endParaRPr lang="en-US"/>
          </a:p>
        </c:txPr>
        <c:crossAx val="152417792"/>
        <c:crosses val="max"/>
        <c:crossBetween val="between"/>
      </c:valAx>
      <c:catAx>
        <c:axId val="152417792"/>
        <c:scaling>
          <c:orientation val="minMax"/>
        </c:scaling>
        <c:delete val="1"/>
        <c:axPos val="b"/>
        <c:numFmt formatCode="General" sourceLinked="1"/>
        <c:majorTickMark val="out"/>
        <c:minorTickMark val="none"/>
        <c:tickLblPos val="nextTo"/>
        <c:crossAx val="152411520"/>
        <c:crosses val="autoZero"/>
        <c:auto val="1"/>
        <c:lblAlgn val="ctr"/>
        <c:lblOffset val="100"/>
        <c:noMultiLvlLbl val="0"/>
      </c:catAx>
      <c:spPr>
        <a:noFill/>
        <a:ln>
          <a:solidFill>
            <a:srgbClr val="005681"/>
          </a:solidFill>
        </a:ln>
        <a:effectLst/>
      </c:spPr>
    </c:plotArea>
    <c:legend>
      <c:legendPos val="t"/>
      <c:layout>
        <c:manualLayout>
          <c:xMode val="edge"/>
          <c:yMode val="edge"/>
          <c:x val="5.8429161267482363E-2"/>
          <c:y val="2.3246384750556251E-2"/>
          <c:w val="0.89999993378619159"/>
          <c:h val="5.5574618728002553E-2"/>
        </c:manualLayout>
      </c:layout>
      <c:overlay val="0"/>
      <c:spPr>
        <a:noFill/>
        <a:ln>
          <a:noFill/>
        </a:ln>
        <a:effectLst/>
      </c:spPr>
      <c:txPr>
        <a:bodyPr rot="0" spcFirstLastPara="1" vertOverflow="ellipsis" vert="horz" wrap="square" anchor="ctr" anchorCtr="1"/>
        <a:lstStyle/>
        <a:p>
          <a:pPr>
            <a:defRPr sz="1000" b="0" i="0" u="none" strike="noStrike" kern="1200" baseline="0">
              <a:solidFill>
                <a:schemeClr val="tx1"/>
              </a:solidFill>
              <a:latin typeface="HelveticaNeueLT Std"/>
              <a:ea typeface="+mn-ea"/>
              <a:cs typeface="+mn-cs"/>
            </a:defRPr>
          </a:pPr>
          <a:endParaRPr lang="en-US"/>
        </a:p>
      </c:txPr>
    </c:legend>
    <c:plotVisOnly val="1"/>
    <c:dispBlanksAs val="gap"/>
    <c:showDLblsOverMax val="0"/>
  </c:chart>
  <c:spPr>
    <a:noFill/>
    <a:ln>
      <a:noFill/>
    </a:ln>
    <a:effectLst/>
  </c:spPr>
  <c:txPr>
    <a:bodyPr/>
    <a:lstStyle/>
    <a:p>
      <a:pPr>
        <a:defRPr sz="1000">
          <a:solidFill>
            <a:schemeClr val="tx1"/>
          </a:solidFill>
          <a:latin typeface="HelveticaNeueLT Std"/>
        </a:defRPr>
      </a:pPr>
      <a:endParaRPr lang="en-US"/>
    </a:p>
  </c:txPr>
  <c:externalData r:id="rId1">
    <c:autoUpdate val="0"/>
  </c:externalData>
</c:chartSpace>
</file>

<file path=ppt/charts/chart31.xml><?xml version="1.0" encoding="utf-8"?>
<c:chartSpace xmlns:c="http://schemas.openxmlformats.org/drawingml/2006/chart" xmlns:a="http://schemas.openxmlformats.org/drawingml/2006/main" xmlns:r="http://schemas.openxmlformats.org/officeDocument/2006/relationships">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4754326610832131E-2"/>
          <c:y val="3.3430559409550788E-2"/>
          <c:w val="0.89788379777555294"/>
          <c:h val="0.8756531520650066"/>
        </c:manualLayout>
      </c:layout>
      <c:scatterChart>
        <c:scatterStyle val="lineMarker"/>
        <c:varyColors val="0"/>
        <c:ser>
          <c:idx val="1"/>
          <c:order val="0"/>
          <c:tx>
            <c:strRef>
              <c:f>Tabelle1!$B$1</c:f>
              <c:strCache>
                <c:ptCount val="1"/>
                <c:pt idx="0">
                  <c:v>Total learning time (hours)</c:v>
                </c:pt>
              </c:strCache>
            </c:strRef>
          </c:tx>
          <c:spPr>
            <a:ln w="25400" cap="rnd">
              <a:noFill/>
              <a:round/>
            </a:ln>
            <a:effectLst/>
          </c:spPr>
          <c:marker>
            <c:symbol val="diamond"/>
            <c:size val="7"/>
            <c:spPr>
              <a:solidFill>
                <a:srgbClr val="005681"/>
              </a:solidFill>
              <a:ln w="9525">
                <a:noFill/>
              </a:ln>
              <a:effectLst/>
            </c:spPr>
          </c:marker>
          <c:dPt>
            <c:idx val="22"/>
            <c:marker>
              <c:spPr>
                <a:solidFill>
                  <a:srgbClr val="E4B921"/>
                </a:solidFill>
                <a:ln w="9525">
                  <a:noFill/>
                </a:ln>
                <a:effectLst/>
              </c:spPr>
            </c:marker>
            <c:bubble3D val="0"/>
          </c:dPt>
          <c:dPt>
            <c:idx val="33"/>
            <c:marker>
              <c:spPr>
                <a:solidFill>
                  <a:schemeClr val="accent6">
                    <a:lumMod val="75000"/>
                  </a:schemeClr>
                </a:solidFill>
                <a:ln w="9525">
                  <a:noFill/>
                </a:ln>
                <a:effectLst/>
              </c:spPr>
            </c:marker>
            <c:bubble3D val="0"/>
          </c:dPt>
          <c:dPt>
            <c:idx val="68"/>
            <c:marker>
              <c:spPr>
                <a:noFill/>
                <a:ln w="9525">
                  <a:noFill/>
                </a:ln>
                <a:effectLst/>
              </c:spPr>
            </c:marker>
            <c:bubble3D val="0"/>
            <c:extLst xmlns:c16r2="http://schemas.microsoft.com/office/drawing/2015/06/chart">
              <c:ext xmlns:c16="http://schemas.microsoft.com/office/drawing/2014/chart" uri="{C3380CC4-5D6E-409C-BE32-E72D297353CC}">
                <c16:uniqueId val="{00000044-999F-4BB4-8641-C42EAFCB190B}"/>
              </c:ext>
            </c:extLst>
          </c:dPt>
          <c:dLbls>
            <c:dLbl>
              <c:idx val="0"/>
              <c:layout>
                <c:manualLayout>
                  <c:x val="-4.6208731267119822E-2"/>
                  <c:y val="-4.1762271746166334E-2"/>
                </c:manualLayout>
              </c:layout>
              <c:tx>
                <c:rich>
                  <a:bodyPr/>
                  <a:lstStyle/>
                  <a:p>
                    <a:r>
                      <a:rPr lang="en-US" dirty="0" smtClean="0"/>
                      <a:t>Finland</a:t>
                    </a:r>
                    <a:endParaRPr lang="en-US" dirty="0"/>
                  </a:p>
                </c:rich>
              </c:tx>
              <c:showLegendKey val="0"/>
              <c:showVal val="1"/>
              <c:showCatName val="0"/>
              <c:showSerName val="0"/>
              <c:showPercent val="0"/>
              <c:showBubbleSize val="0"/>
            </c:dLbl>
            <c:dLbl>
              <c:idx val="1"/>
              <c:layout>
                <c:manualLayout>
                  <c:x val="-6.4692223773967744E-2"/>
                  <c:y val="2.5699859536102359E-2"/>
                </c:manualLayout>
              </c:layout>
              <c:tx>
                <c:rich>
                  <a:bodyPr/>
                  <a:lstStyle/>
                  <a:p>
                    <a:r>
                      <a:rPr lang="en-US" dirty="0" smtClean="0"/>
                      <a:t>Germany</a:t>
                    </a:r>
                    <a:endParaRPr lang="en-US" dirty="0"/>
                  </a:p>
                </c:rich>
              </c:tx>
              <c:showLegendKey val="0"/>
              <c:showVal val="1"/>
              <c:showCatName val="0"/>
              <c:showSerName val="0"/>
              <c:showPercent val="0"/>
              <c:showBubbleSize val="0"/>
            </c:dLbl>
            <c:dLbl>
              <c:idx val="2"/>
              <c:layout>
                <c:manualLayout>
                  <c:x val="-5.5450477520543787E-2"/>
                  <c:y val="1.6062412210063975E-2"/>
                </c:manualLayout>
              </c:layout>
              <c:tx>
                <c:rich>
                  <a:bodyPr/>
                  <a:lstStyle/>
                  <a:p>
                    <a:r>
                      <a:rPr lang="en-US" dirty="0" smtClean="0"/>
                      <a:t>Switzerland</a:t>
                    </a:r>
                    <a:endParaRPr lang="en-US" dirty="0"/>
                  </a:p>
                </c:rich>
              </c:tx>
              <c:showLegendKey val="0"/>
              <c:showVal val="1"/>
              <c:showCatName val="0"/>
              <c:showSerName val="0"/>
              <c:showPercent val="0"/>
              <c:showBubbleSize val="0"/>
            </c:dLbl>
            <c:dLbl>
              <c:idx val="3"/>
              <c:layout>
                <c:manualLayout>
                  <c:x val="-3.8507276055933182E-2"/>
                  <c:y val="-2.5699859536102359E-2"/>
                </c:manualLayout>
              </c:layout>
              <c:tx>
                <c:rich>
                  <a:bodyPr/>
                  <a:lstStyle/>
                  <a:p>
                    <a:r>
                      <a:rPr lang="en-US" dirty="0" smtClean="0"/>
                      <a:t>Japan</a:t>
                    </a:r>
                    <a:endParaRPr lang="en-US" dirty="0"/>
                  </a:p>
                </c:rich>
              </c:tx>
              <c:showLegendKey val="0"/>
              <c:showVal val="1"/>
              <c:showCatName val="0"/>
              <c:showSerName val="0"/>
              <c:showPercent val="0"/>
              <c:showBubbleSize val="0"/>
            </c:dLbl>
            <c:dLbl>
              <c:idx val="4"/>
              <c:layout>
                <c:manualLayout>
                  <c:x val="-4.1587858140407837E-2"/>
                  <c:y val="-3.212482442012795E-2"/>
                </c:manualLayout>
              </c:layout>
              <c:tx>
                <c:rich>
                  <a:bodyPr/>
                  <a:lstStyle/>
                  <a:p>
                    <a:r>
                      <a:rPr lang="en-US" dirty="0" smtClean="0"/>
                      <a:t>Estonia</a:t>
                    </a:r>
                    <a:endParaRPr lang="en-US" dirty="0"/>
                  </a:p>
                </c:rich>
              </c:tx>
              <c:showLegendKey val="0"/>
              <c:showVal val="1"/>
              <c:showCatName val="0"/>
              <c:showSerName val="0"/>
              <c:showPercent val="0"/>
              <c:showBubbleSize val="0"/>
            </c:dLbl>
            <c:dLbl>
              <c:idx val="5"/>
              <c:layout>
                <c:manualLayout>
                  <c:x val="-4.4668440224882491E-2"/>
                  <c:y val="2.5699859536102359E-2"/>
                </c:manualLayout>
              </c:layout>
              <c:tx>
                <c:rich>
                  <a:bodyPr/>
                  <a:lstStyle/>
                  <a:p>
                    <a:r>
                      <a:rPr lang="en-US" dirty="0" smtClean="0"/>
                      <a:t>Sweden</a:t>
                    </a:r>
                    <a:endParaRPr lang="en-US" dirty="0"/>
                  </a:p>
                </c:rich>
              </c:tx>
              <c:showLegendKey val="0"/>
              <c:showVal val="1"/>
              <c:showCatName val="0"/>
              <c:showSerName val="0"/>
              <c:showPercent val="0"/>
              <c:showBubbleSize val="0"/>
            </c:dLbl>
            <c:dLbl>
              <c:idx val="6"/>
              <c:layout>
                <c:manualLayout>
                  <c:x val="-0.1016592087876636"/>
                  <c:y val="-1.9274894652076768E-2"/>
                </c:manualLayout>
              </c:layout>
              <c:tx>
                <c:rich>
                  <a:bodyPr/>
                  <a:lstStyle/>
                  <a:p>
                    <a:r>
                      <a:rPr lang="en-US" dirty="0" smtClean="0"/>
                      <a:t>Netherlands</a:t>
                    </a:r>
                    <a:endParaRPr lang="en-US" dirty="0"/>
                  </a:p>
                </c:rich>
              </c:tx>
              <c:showLegendKey val="0"/>
              <c:showVal val="1"/>
              <c:showCatName val="0"/>
              <c:showSerName val="0"/>
              <c:showPercent val="0"/>
              <c:showBubbleSize val="0"/>
            </c:dLbl>
            <c:dLbl>
              <c:idx val="7"/>
              <c:layout>
                <c:manualLayout>
                  <c:x val="-5.2369895436069132E-2"/>
                  <c:y val="-2.8912341978115152E-2"/>
                </c:manualLayout>
              </c:layout>
              <c:tx>
                <c:rich>
                  <a:bodyPr/>
                  <a:lstStyle/>
                  <a:p>
                    <a:r>
                      <a:rPr lang="en-US" dirty="0" smtClean="0"/>
                      <a:t>New Zealand</a:t>
                    </a:r>
                    <a:endParaRPr lang="en-US" dirty="0"/>
                  </a:p>
                </c:rich>
              </c:tx>
              <c:showLegendKey val="0"/>
              <c:showVal val="1"/>
              <c:showCatName val="0"/>
              <c:showSerName val="0"/>
              <c:showPercent val="0"/>
              <c:showBubbleSize val="0"/>
            </c:dLbl>
            <c:dLbl>
              <c:idx val="10"/>
              <c:layout>
                <c:manualLayout>
                  <c:x val="-4.6208731267119822E-2"/>
                  <c:y val="-4.4974754188179124E-2"/>
                </c:manualLayout>
              </c:layout>
              <c:tx>
                <c:rich>
                  <a:bodyPr/>
                  <a:lstStyle/>
                  <a:p>
                    <a:r>
                      <a:rPr lang="en-US" dirty="0" smtClean="0"/>
                      <a:t>Macao</a:t>
                    </a:r>
                  </a:p>
                  <a:p>
                    <a:r>
                      <a:rPr lang="en-US" dirty="0" smtClean="0"/>
                      <a:t>(China)</a:t>
                    </a:r>
                  </a:p>
                </c:rich>
              </c:tx>
              <c:showLegendKey val="0"/>
              <c:showVal val="1"/>
              <c:showCatName val="0"/>
              <c:showSerName val="0"/>
              <c:showPercent val="0"/>
              <c:showBubbleSize val="0"/>
            </c:dLbl>
            <c:dLbl>
              <c:idx val="17"/>
              <c:layout>
                <c:manualLayout>
                  <c:x val="-4.1587858140407837E-2"/>
                  <c:y val="3.533730686214074E-2"/>
                </c:manualLayout>
              </c:layout>
              <c:tx>
                <c:rich>
                  <a:bodyPr/>
                  <a:lstStyle/>
                  <a:p>
                    <a:r>
                      <a:rPr lang="en-US" dirty="0" smtClean="0"/>
                      <a:t>Iceland</a:t>
                    </a:r>
                    <a:endParaRPr lang="en-US" dirty="0"/>
                  </a:p>
                </c:rich>
              </c:tx>
              <c:showLegendKey val="0"/>
              <c:showVal val="1"/>
              <c:showCatName val="0"/>
              <c:showSerName val="0"/>
              <c:showPercent val="0"/>
              <c:showBubbleSize val="0"/>
            </c:dLbl>
            <c:dLbl>
              <c:idx val="21"/>
              <c:layout>
                <c:manualLayout>
                  <c:x val="-5.0829604393831801E-2"/>
                  <c:y val="-5.1399719072204718E-2"/>
                </c:manualLayout>
              </c:layout>
              <c:tx>
                <c:rich>
                  <a:bodyPr/>
                  <a:lstStyle/>
                  <a:p>
                    <a:r>
                      <a:rPr lang="en-US" dirty="0" smtClean="0"/>
                      <a:t>Hong Kong</a:t>
                    </a:r>
                    <a:endParaRPr lang="en-US" baseline="0" dirty="0" smtClean="0"/>
                  </a:p>
                  <a:p>
                    <a:r>
                      <a:rPr lang="en-US" dirty="0" smtClean="0"/>
                      <a:t>(China)</a:t>
                    </a:r>
                    <a:endParaRPr lang="en-US" dirty="0"/>
                  </a:p>
                </c:rich>
              </c:tx>
              <c:showLegendKey val="0"/>
              <c:showVal val="1"/>
              <c:showCatName val="0"/>
              <c:showSerName val="0"/>
              <c:showPercent val="0"/>
              <c:showBubbleSize val="0"/>
            </c:dLbl>
            <c:dLbl>
              <c:idx val="23"/>
              <c:layout>
                <c:manualLayout>
                  <c:x val="-6.1611641689493096E-3"/>
                  <c:y val="-6.4249648840255602E-3"/>
                </c:manualLayout>
              </c:layout>
              <c:tx>
                <c:rich>
                  <a:bodyPr/>
                  <a:lstStyle/>
                  <a:p>
                    <a:r>
                      <a:rPr lang="en-US" dirty="0" smtClean="0"/>
                      <a:t>Chinese</a:t>
                    </a:r>
                    <a:r>
                      <a:rPr lang="en-US" baseline="0" dirty="0" smtClean="0"/>
                      <a:t> Taipei</a:t>
                    </a:r>
                    <a:endParaRPr lang="en-US" dirty="0"/>
                  </a:p>
                </c:rich>
              </c:tx>
              <c:showLegendKey val="0"/>
              <c:showVal val="1"/>
              <c:showCatName val="0"/>
              <c:showSerName val="0"/>
              <c:showPercent val="0"/>
              <c:showBubbleSize val="0"/>
            </c:dLbl>
            <c:dLbl>
              <c:idx val="26"/>
              <c:layout>
                <c:manualLayout>
                  <c:x val="-1.078203729566132E-2"/>
                  <c:y val="-3.2124824420127949E-3"/>
                </c:manualLayout>
              </c:layout>
              <c:tx>
                <c:rich>
                  <a:bodyPr/>
                  <a:lstStyle/>
                  <a:p>
                    <a:r>
                      <a:rPr lang="en-US" dirty="0" smtClean="0"/>
                      <a:t>Uruguay</a:t>
                    </a:r>
                    <a:endParaRPr lang="en-US" dirty="0"/>
                  </a:p>
                </c:rich>
              </c:tx>
              <c:showLegendKey val="0"/>
              <c:showVal val="1"/>
              <c:showCatName val="0"/>
              <c:showSerName val="0"/>
              <c:showPercent val="0"/>
              <c:showBubbleSize val="0"/>
            </c:dLbl>
            <c:dLbl>
              <c:idx val="28"/>
              <c:layout>
                <c:manualLayout>
                  <c:x val="-4.6208731267119822E-2"/>
                  <c:y val="-3.8549789304153537E-2"/>
                </c:manualLayout>
              </c:layout>
              <c:tx>
                <c:rich>
                  <a:bodyPr/>
                  <a:lstStyle/>
                  <a:p>
                    <a:r>
                      <a:rPr lang="en-US" dirty="0" smtClean="0"/>
                      <a:t>Singapore</a:t>
                    </a:r>
                    <a:endParaRPr lang="en-US" dirty="0"/>
                  </a:p>
                </c:rich>
              </c:tx>
              <c:showLegendKey val="0"/>
              <c:showVal val="1"/>
              <c:showCatName val="0"/>
              <c:showSerName val="0"/>
              <c:showPercent val="0"/>
              <c:showBubbleSize val="0"/>
            </c:dLbl>
            <c:dLbl>
              <c:idx val="31"/>
              <c:layout>
                <c:manualLayout>
                  <c:x val="-9.2418675361831959E-3"/>
                  <c:y val="-1.6062412210063975E-2"/>
                </c:manualLayout>
              </c:layout>
              <c:tx>
                <c:rich>
                  <a:bodyPr/>
                  <a:lstStyle/>
                  <a:p>
                    <a:r>
                      <a:rPr lang="en-US" dirty="0" smtClean="0"/>
                      <a:t>Poland</a:t>
                    </a:r>
                    <a:endParaRPr lang="en-US" dirty="0"/>
                  </a:p>
                </c:rich>
              </c:tx>
              <c:showLegendKey val="0"/>
              <c:showVal val="1"/>
              <c:showCatName val="0"/>
              <c:showSerName val="0"/>
              <c:showPercent val="0"/>
              <c:showBubbleSize val="0"/>
            </c:dLbl>
            <c:dLbl>
              <c:idx val="33"/>
              <c:layout>
                <c:manualLayout>
                  <c:x val="-3.8507276055933237E-2"/>
                  <c:y val="2.2487377094089562E-2"/>
                </c:manualLayout>
              </c:layout>
              <c:tx>
                <c:rich>
                  <a:bodyPr/>
                  <a:lstStyle/>
                  <a:p>
                    <a:r>
                      <a:rPr lang="en-US" dirty="0" smtClean="0"/>
                      <a:t>Spain</a:t>
                    </a:r>
                    <a:endParaRPr lang="en-US" dirty="0"/>
                  </a:p>
                </c:rich>
              </c:tx>
              <c:showLegendKey val="0"/>
              <c:showVal val="1"/>
              <c:showCatName val="0"/>
              <c:showSerName val="0"/>
              <c:showPercent val="0"/>
              <c:showBubbleSize val="0"/>
            </c:dLbl>
            <c:dLbl>
              <c:idx val="35"/>
              <c:layout>
                <c:manualLayout>
                  <c:x val="-9.2417462534239644E-3"/>
                  <c:y val="-9.6374473260383842E-3"/>
                </c:manualLayout>
              </c:layout>
              <c:tx>
                <c:rich>
                  <a:bodyPr/>
                  <a:lstStyle/>
                  <a:p>
                    <a:r>
                      <a:rPr lang="en-US" dirty="0" smtClean="0"/>
                      <a:t>United States</a:t>
                    </a:r>
                    <a:endParaRPr lang="en-US" dirty="0"/>
                  </a:p>
                </c:rich>
              </c:tx>
              <c:showLegendKey val="0"/>
              <c:showVal val="1"/>
              <c:showCatName val="0"/>
              <c:showSerName val="0"/>
              <c:showPercent val="0"/>
              <c:showBubbleSize val="0"/>
            </c:dLbl>
            <c:dLbl>
              <c:idx val="36"/>
              <c:layout>
                <c:manualLayout>
                  <c:x val="-5.6990768562781166E-2"/>
                  <c:y val="-3.2124824420127949E-3"/>
                </c:manualLayout>
              </c:layout>
              <c:tx>
                <c:rich>
                  <a:bodyPr/>
                  <a:lstStyle/>
                  <a:p>
                    <a:r>
                      <a:rPr lang="en-US" dirty="0" smtClean="0"/>
                      <a:t>Israel</a:t>
                    </a:r>
                    <a:endParaRPr lang="en-US" dirty="0"/>
                  </a:p>
                </c:rich>
              </c:tx>
              <c:showLegendKey val="0"/>
              <c:showVal val="1"/>
              <c:showCatName val="0"/>
              <c:showSerName val="0"/>
              <c:showPercent val="0"/>
              <c:showBubbleSize val="0"/>
            </c:dLbl>
            <c:dLbl>
              <c:idx val="37"/>
              <c:layout>
                <c:manualLayout>
                  <c:x val="-6.1611641689493096E-3"/>
                  <c:y val="0"/>
                </c:manualLayout>
              </c:layout>
              <c:tx>
                <c:rich>
                  <a:bodyPr/>
                  <a:lstStyle/>
                  <a:p>
                    <a:r>
                      <a:rPr lang="en-US" dirty="0" smtClean="0"/>
                      <a:t>Bulgaria</a:t>
                    </a:r>
                    <a:endParaRPr lang="en-US" dirty="0"/>
                  </a:p>
                </c:rich>
              </c:tx>
              <c:showLegendKey val="0"/>
              <c:showVal val="1"/>
              <c:showCatName val="0"/>
              <c:showSerName val="0"/>
              <c:showPercent val="0"/>
              <c:showBubbleSize val="0"/>
            </c:dLbl>
            <c:dLbl>
              <c:idx val="38"/>
              <c:layout>
                <c:manualLayout>
                  <c:x val="-6.1611641689493096E-3"/>
                  <c:y val="-6.4249648840255897E-3"/>
                </c:manualLayout>
              </c:layout>
              <c:tx>
                <c:rich>
                  <a:bodyPr/>
                  <a:lstStyle/>
                  <a:p>
                    <a:r>
                      <a:rPr lang="en-US" dirty="0" smtClean="0"/>
                      <a:t>Korea</a:t>
                    </a:r>
                    <a:endParaRPr lang="en-US" dirty="0"/>
                  </a:p>
                </c:rich>
              </c:tx>
              <c:showLegendKey val="0"/>
              <c:showVal val="1"/>
              <c:showCatName val="0"/>
              <c:showSerName val="0"/>
              <c:showPercent val="0"/>
              <c:showBubbleSize val="0"/>
            </c:dLbl>
            <c:dLbl>
              <c:idx val="39"/>
              <c:layout>
                <c:manualLayout>
                  <c:x val="-6.1611762972252321E-2"/>
                  <c:y val="1.6062412210063975E-2"/>
                </c:manualLayout>
              </c:layout>
              <c:tx>
                <c:rich>
                  <a:bodyPr/>
                  <a:lstStyle/>
                  <a:p>
                    <a:r>
                      <a:rPr lang="en-US" dirty="0" smtClean="0"/>
                      <a:t>Russia</a:t>
                    </a:r>
                    <a:endParaRPr lang="en-US" dirty="0"/>
                  </a:p>
                </c:rich>
              </c:tx>
              <c:showLegendKey val="0"/>
              <c:showVal val="1"/>
              <c:showCatName val="0"/>
              <c:showSerName val="0"/>
              <c:showPercent val="0"/>
              <c:showBubbleSize val="0"/>
            </c:dLbl>
            <c:dLbl>
              <c:idx val="40"/>
              <c:layout>
                <c:manualLayout>
                  <c:x val="-7.7014552111866362E-3"/>
                  <c:y val="0"/>
                </c:manualLayout>
              </c:layout>
              <c:tx>
                <c:rich>
                  <a:bodyPr/>
                  <a:lstStyle/>
                  <a:p>
                    <a:r>
                      <a:rPr lang="en-US" dirty="0" smtClean="0"/>
                      <a:t>Italy</a:t>
                    </a:r>
                    <a:endParaRPr lang="en-US" dirty="0"/>
                  </a:p>
                </c:rich>
              </c:tx>
              <c:showLegendKey val="0"/>
              <c:showVal val="1"/>
              <c:showCatName val="0"/>
              <c:showSerName val="0"/>
              <c:showPercent val="0"/>
              <c:showBubbleSize val="0"/>
            </c:dLbl>
            <c:dLbl>
              <c:idx val="41"/>
              <c:layout>
                <c:manualLayout>
                  <c:x val="-7.0853387942917054E-2"/>
                  <c:y val="-1.2849929768051179E-2"/>
                </c:manualLayout>
              </c:layout>
              <c:tx>
                <c:rich>
                  <a:bodyPr/>
                  <a:lstStyle/>
                  <a:p>
                    <a:r>
                      <a:rPr lang="en-US" dirty="0" smtClean="0"/>
                      <a:t>Greece</a:t>
                    </a:r>
                    <a:endParaRPr lang="en-US" dirty="0"/>
                  </a:p>
                </c:rich>
              </c:tx>
              <c:showLegendKey val="0"/>
              <c:showVal val="1"/>
              <c:showCatName val="0"/>
              <c:showSerName val="0"/>
              <c:showPercent val="0"/>
              <c:showBubbleSize val="0"/>
            </c:dLbl>
            <c:dLbl>
              <c:idx val="42"/>
              <c:layout>
                <c:manualLayout>
                  <c:x val="-6.1611641689493089E-2"/>
                  <c:y val="-2.5700112487475744E-2"/>
                </c:manualLayout>
              </c:layout>
              <c:tx>
                <c:rich>
                  <a:bodyPr/>
                  <a:lstStyle/>
                  <a:p>
                    <a:r>
                      <a:rPr lang="en-US" dirty="0" smtClean="0"/>
                      <a:t>B-S-J-G (China)</a:t>
                    </a:r>
                    <a:endParaRPr lang="en-US" dirty="0"/>
                  </a:p>
                </c:rich>
              </c:tx>
              <c:showLegendKey val="0"/>
              <c:showVal val="1"/>
              <c:showCatName val="0"/>
              <c:showSerName val="0"/>
              <c:showPercent val="0"/>
              <c:showBubbleSize val="0"/>
            </c:dLbl>
            <c:dLbl>
              <c:idx val="43"/>
              <c:layout>
                <c:manualLayout>
                  <c:x val="-8.4716007323052997E-2"/>
                  <c:y val="0"/>
                </c:manualLayout>
              </c:layout>
              <c:tx>
                <c:rich>
                  <a:bodyPr/>
                  <a:lstStyle/>
                  <a:p>
                    <a:r>
                      <a:rPr lang="en-US" dirty="0" smtClean="0"/>
                      <a:t>Colombia</a:t>
                    </a:r>
                    <a:endParaRPr lang="en-US" dirty="0"/>
                  </a:p>
                </c:rich>
              </c:tx>
              <c:showLegendKey val="0"/>
              <c:showVal val="1"/>
              <c:showCatName val="0"/>
              <c:showSerName val="0"/>
              <c:showPercent val="0"/>
              <c:showBubbleSize val="0"/>
            </c:dLbl>
            <c:dLbl>
              <c:idx val="44"/>
              <c:layout>
                <c:manualLayout>
                  <c:x val="-7.7014552111866362E-3"/>
                  <c:y val="-6.4249648840255897E-3"/>
                </c:manualLayout>
              </c:layout>
              <c:tx>
                <c:rich>
                  <a:bodyPr/>
                  <a:lstStyle/>
                  <a:p>
                    <a:r>
                      <a:rPr lang="en-US" dirty="0" smtClean="0"/>
                      <a:t>Chile</a:t>
                    </a:r>
                    <a:endParaRPr lang="en-US" dirty="0"/>
                  </a:p>
                </c:rich>
              </c:tx>
              <c:showLegendKey val="0"/>
              <c:showVal val="1"/>
              <c:showCatName val="0"/>
              <c:showSerName val="0"/>
              <c:showPercent val="0"/>
              <c:showBubbleSize val="0"/>
            </c:dLbl>
            <c:dLbl>
              <c:idx val="45"/>
              <c:layout>
                <c:manualLayout>
                  <c:x val="-4.0047567098170513E-2"/>
                  <c:y val="-2.5699859536102418E-2"/>
                </c:manualLayout>
              </c:layout>
              <c:tx>
                <c:rich>
                  <a:bodyPr/>
                  <a:lstStyle/>
                  <a:p>
                    <a:r>
                      <a:rPr lang="en-US" dirty="0" smtClean="0"/>
                      <a:t>Mexico</a:t>
                    </a:r>
                    <a:endParaRPr lang="en-US" dirty="0"/>
                  </a:p>
                </c:rich>
              </c:tx>
              <c:showLegendKey val="0"/>
              <c:showVal val="1"/>
              <c:showCatName val="0"/>
              <c:showSerName val="0"/>
              <c:showPercent val="0"/>
              <c:showBubbleSize val="0"/>
            </c:dLbl>
            <c:dLbl>
              <c:idx val="46"/>
              <c:layout>
                <c:manualLayout>
                  <c:x val="-2.7725238760271893E-2"/>
                  <c:y val="3.533730686214074E-2"/>
                </c:manualLayout>
              </c:layout>
              <c:tx>
                <c:rich>
                  <a:bodyPr/>
                  <a:lstStyle/>
                  <a:p>
                    <a:r>
                      <a:rPr lang="en-US" dirty="0" smtClean="0"/>
                      <a:t>Brazil</a:t>
                    </a:r>
                    <a:endParaRPr lang="en-US" dirty="0"/>
                  </a:p>
                </c:rich>
              </c:tx>
              <c:showLegendKey val="0"/>
              <c:showVal val="1"/>
              <c:showCatName val="0"/>
              <c:showSerName val="0"/>
              <c:showPercent val="0"/>
              <c:showBubbleSize val="0"/>
            </c:dLbl>
            <c:dLbl>
              <c:idx val="47"/>
              <c:layout>
                <c:manualLayout>
                  <c:x val="-4.9289313351594477E-2"/>
                  <c:y val="4.1762271746166334E-2"/>
                </c:manualLayout>
              </c:layout>
              <c:tx>
                <c:rich>
                  <a:bodyPr/>
                  <a:lstStyle/>
                  <a:p>
                    <a:r>
                      <a:rPr lang="en-US" dirty="0" smtClean="0"/>
                      <a:t>Costa</a:t>
                    </a:r>
                  </a:p>
                  <a:p>
                    <a:r>
                      <a:rPr lang="en-US" dirty="0" smtClean="0"/>
                      <a:t>Rica</a:t>
                    </a:r>
                    <a:endParaRPr lang="en-US" dirty="0"/>
                  </a:p>
                </c:rich>
              </c:tx>
              <c:showLegendKey val="0"/>
              <c:showVal val="1"/>
              <c:showCatName val="0"/>
              <c:showSerName val="0"/>
              <c:showPercent val="0"/>
              <c:showBubbleSize val="0"/>
            </c:dLbl>
            <c:dLbl>
              <c:idx val="48"/>
              <c:layout>
                <c:manualLayout>
                  <c:x val="-7.7014552111866362E-3"/>
                  <c:y val="-3.2124824420127359E-3"/>
                </c:manualLayout>
              </c:layout>
              <c:tx>
                <c:rich>
                  <a:bodyPr/>
                  <a:lstStyle/>
                  <a:p>
                    <a:r>
                      <a:rPr lang="en-US" dirty="0" smtClean="0"/>
                      <a:t>Turkey</a:t>
                    </a:r>
                    <a:endParaRPr lang="en-US" dirty="0"/>
                  </a:p>
                </c:rich>
              </c:tx>
              <c:showLegendKey val="0"/>
              <c:showVal val="1"/>
              <c:showCatName val="0"/>
              <c:showSerName val="0"/>
              <c:showPercent val="0"/>
              <c:showBubbleSize val="0"/>
            </c:dLbl>
            <c:dLbl>
              <c:idx val="49"/>
              <c:layout>
                <c:manualLayout>
                  <c:x val="-6.1611641689493096E-3"/>
                  <c:y val="6.4249648840255897E-3"/>
                </c:manualLayout>
              </c:layout>
              <c:tx>
                <c:rich>
                  <a:bodyPr/>
                  <a:lstStyle/>
                  <a:p>
                    <a:r>
                      <a:rPr lang="en-US" dirty="0" smtClean="0"/>
                      <a:t>Montenegro</a:t>
                    </a:r>
                    <a:endParaRPr lang="en-US" dirty="0"/>
                  </a:p>
                </c:rich>
              </c:tx>
              <c:showLegendKey val="0"/>
              <c:showVal val="1"/>
              <c:showCatName val="0"/>
              <c:showSerName val="0"/>
              <c:showPercent val="0"/>
              <c:showBubbleSize val="0"/>
            </c:dLbl>
            <c:dLbl>
              <c:idx val="50"/>
              <c:layout>
                <c:manualLayout>
                  <c:x val="-6.1611641689493096E-3"/>
                  <c:y val="0"/>
                </c:manualLayout>
              </c:layout>
              <c:tx>
                <c:rich>
                  <a:bodyPr/>
                  <a:lstStyle/>
                  <a:p>
                    <a:r>
                      <a:rPr lang="en-US" dirty="0" smtClean="0"/>
                      <a:t>Peru</a:t>
                    </a:r>
                    <a:endParaRPr lang="en-US" dirty="0"/>
                  </a:p>
                </c:rich>
              </c:tx>
              <c:showLegendKey val="0"/>
              <c:showVal val="1"/>
              <c:showCatName val="0"/>
              <c:showSerName val="0"/>
              <c:showPercent val="0"/>
              <c:showBubbleSize val="0"/>
            </c:dLbl>
            <c:dLbl>
              <c:idx val="51"/>
              <c:layout>
                <c:manualLayout>
                  <c:x val="-6.315193273173042E-2"/>
                  <c:y val="0"/>
                </c:manualLayout>
              </c:layout>
              <c:tx>
                <c:rich>
                  <a:bodyPr/>
                  <a:lstStyle/>
                  <a:p>
                    <a:r>
                      <a:rPr lang="en-US" dirty="0" smtClean="0"/>
                      <a:t>Qatar</a:t>
                    </a:r>
                    <a:endParaRPr lang="en-US" dirty="0"/>
                  </a:p>
                </c:rich>
              </c:tx>
              <c:showLegendKey val="0"/>
              <c:showVal val="1"/>
              <c:showCatName val="0"/>
              <c:showSerName val="0"/>
              <c:showPercent val="0"/>
              <c:showBubbleSize val="0"/>
            </c:dLbl>
            <c:dLbl>
              <c:idx val="52"/>
              <c:layout>
                <c:manualLayout>
                  <c:x val="-4.0047567098170513E-2"/>
                  <c:y val="-2.5699859536102359E-2"/>
                </c:manualLayout>
              </c:layout>
              <c:tx>
                <c:rich>
                  <a:bodyPr/>
                  <a:lstStyle/>
                  <a:p>
                    <a:r>
                      <a:rPr lang="en-US" dirty="0" smtClean="0"/>
                      <a:t>Thailand</a:t>
                    </a:r>
                    <a:endParaRPr lang="en-US" dirty="0"/>
                  </a:p>
                </c:rich>
              </c:tx>
              <c:showLegendKey val="0"/>
              <c:showVal val="1"/>
              <c:showCatName val="0"/>
              <c:showSerName val="0"/>
              <c:showPercent val="0"/>
              <c:showBubbleSize val="0"/>
            </c:dLbl>
            <c:dLbl>
              <c:idx val="53"/>
              <c:layout>
                <c:manualLayout>
                  <c:x val="-9.2417462534239644E-3"/>
                  <c:y val="5.8894831078786923E-17"/>
                </c:manualLayout>
              </c:layout>
              <c:tx>
                <c:rich>
                  <a:bodyPr/>
                  <a:lstStyle/>
                  <a:p>
                    <a:r>
                      <a:rPr lang="en-US" dirty="0" smtClean="0"/>
                      <a:t>United</a:t>
                    </a:r>
                  </a:p>
                  <a:p>
                    <a:r>
                      <a:rPr lang="en-US" dirty="0" smtClean="0"/>
                      <a:t>Arab</a:t>
                    </a:r>
                  </a:p>
                  <a:p>
                    <a:r>
                      <a:rPr lang="en-US" dirty="0" smtClean="0"/>
                      <a:t>Emirates</a:t>
                    </a:r>
                    <a:endParaRPr lang="en-US" dirty="0"/>
                  </a:p>
                </c:rich>
              </c:tx>
              <c:showLegendKey val="0"/>
              <c:showVal val="1"/>
              <c:showCatName val="0"/>
              <c:showSerName val="0"/>
              <c:showPercent val="0"/>
              <c:showBubbleSize val="0"/>
            </c:dLbl>
            <c:dLbl>
              <c:idx val="54"/>
              <c:layout>
                <c:manualLayout>
                  <c:x val="-6.1611641689493096E-3"/>
                  <c:y val="-3.2124824420127949E-3"/>
                </c:manualLayout>
              </c:layout>
              <c:tx>
                <c:rich>
                  <a:bodyPr/>
                  <a:lstStyle/>
                  <a:p>
                    <a:r>
                      <a:rPr lang="en-US" dirty="0" smtClean="0"/>
                      <a:t>Tunisia</a:t>
                    </a:r>
                    <a:endParaRPr lang="en-US" dirty="0"/>
                  </a:p>
                </c:rich>
              </c:tx>
              <c:showLegendKey val="0"/>
              <c:showVal val="1"/>
              <c:showCatName val="0"/>
              <c:showSerName val="0"/>
              <c:showPercent val="0"/>
              <c:showBubbleSize val="0"/>
            </c:dLbl>
            <c:dLbl>
              <c:idx val="55"/>
              <c:layout>
                <c:manualLayout>
                  <c:x val="-9.2417462534239644E-3"/>
                  <c:y val="-3.2124824420127949E-3"/>
                </c:manualLayout>
              </c:layout>
              <c:tx>
                <c:rich>
                  <a:bodyPr/>
                  <a:lstStyle/>
                  <a:p>
                    <a:r>
                      <a:rPr lang="en-US" dirty="0" smtClean="0"/>
                      <a:t>Dominican </a:t>
                    </a:r>
                  </a:p>
                  <a:p>
                    <a:r>
                      <a:rPr lang="en-US" dirty="0" smtClean="0"/>
                      <a:t>Republic</a:t>
                    </a:r>
                    <a:endParaRPr lang="en-US" dirty="0"/>
                  </a:p>
                </c:rich>
              </c:tx>
              <c:showLegendKey val="0"/>
              <c:showVal val="1"/>
              <c:showCatName val="0"/>
              <c:showSerName val="0"/>
              <c:showPercent val="0"/>
              <c:showBubbleSize val="0"/>
            </c:dLbl>
            <c:showLegendKey val="0"/>
            <c:showVal val="0"/>
            <c:showCatName val="0"/>
            <c:showSerName val="0"/>
            <c:showPercent val="0"/>
            <c:showBubbleSize val="0"/>
          </c:dLbls>
          <c:trendline>
            <c:spPr>
              <a:ln w="19050" cap="rnd">
                <a:solidFill>
                  <a:srgbClr val="0077A0"/>
                </a:solidFill>
                <a:prstDash val="solid"/>
              </a:ln>
              <a:effectLst/>
            </c:spPr>
            <c:trendlineType val="linear"/>
            <c:dispRSqr val="1"/>
            <c:dispEq val="0"/>
            <c:trendlineLbl>
              <c:layout>
                <c:manualLayout>
                  <c:x val="1.5414796132777939E-2"/>
                  <c:y val="3.4186125161857261E-2"/>
                </c:manualLayout>
              </c:layout>
              <c:numFmt formatCode="#,##0.00" sourceLinked="0"/>
              <c:spPr>
                <a:noFill/>
                <a:ln>
                  <a:noFill/>
                </a:ln>
                <a:effectLst/>
              </c:spPr>
              <c:txPr>
                <a:bodyPr rot="0" spcFirstLastPara="1" vertOverflow="ellipsis" vert="horz" wrap="square" anchor="ctr" anchorCtr="1"/>
                <a:lstStyle/>
                <a:p>
                  <a:pPr>
                    <a:defRPr sz="1000" b="1" i="0" u="none" strike="noStrike" kern="1200" baseline="0">
                      <a:solidFill>
                        <a:schemeClr val="tx1"/>
                      </a:solidFill>
                      <a:latin typeface="HelveticaNeueLT Std"/>
                      <a:ea typeface="+mn-ea"/>
                      <a:cs typeface="+mn-cs"/>
                    </a:defRPr>
                  </a:pPr>
                  <a:endParaRPr lang="en-US"/>
                </a:p>
              </c:txPr>
            </c:trendlineLbl>
          </c:trendline>
          <c:xVal>
            <c:numRef>
              <c:f>Tabelle1!$B$2:$B$57</c:f>
              <c:numCache>
                <c:formatCode>0.0</c:formatCode>
                <c:ptCount val="56"/>
                <c:pt idx="0">
                  <c:v>36.103199924611971</c:v>
                </c:pt>
                <c:pt idx="1">
                  <c:v>36.540244050271369</c:v>
                </c:pt>
                <c:pt idx="2">
                  <c:v>38.433536964327971</c:v>
                </c:pt>
                <c:pt idx="3">
                  <c:v>41.137274155712149</c:v>
                </c:pt>
                <c:pt idx="4">
                  <c:v>42.831700903803664</c:v>
                </c:pt>
                <c:pt idx="5">
                  <c:v>39.648753236586941</c:v>
                </c:pt>
                <c:pt idx="6">
                  <c:v>40.955437399349847</c:v>
                </c:pt>
                <c:pt idx="7">
                  <c:v>41.944878848284908</c:v>
                </c:pt>
                <c:pt idx="8">
                  <c:v>42.580556101773368</c:v>
                </c:pt>
                <c:pt idx="9">
                  <c:v>41.257535871358726</c:v>
                </c:pt>
                <c:pt idx="10">
                  <c:v>44.536338300477851</c:v>
                </c:pt>
                <c:pt idx="11">
                  <c:v>43.424930470809272</c:v>
                </c:pt>
                <c:pt idx="12">
                  <c:v>45.239201658909096</c:v>
                </c:pt>
                <c:pt idx="13">
                  <c:v>43.063805349731439</c:v>
                </c:pt>
                <c:pt idx="14">
                  <c:v>42.611488095575055</c:v>
                </c:pt>
                <c:pt idx="15">
                  <c:v>42.953109068409546</c:v>
                </c:pt>
                <c:pt idx="16">
                  <c:v>44.45120513850987</c:v>
                </c:pt>
                <c:pt idx="17">
                  <c:v>41.326145369684426</c:v>
                </c:pt>
                <c:pt idx="18">
                  <c:v>42.187735867294272</c:v>
                </c:pt>
                <c:pt idx="19">
                  <c:v>44.214108931942079</c:v>
                </c:pt>
                <c:pt idx="20">
                  <c:v>43.331202540267739</c:v>
                </c:pt>
                <c:pt idx="21">
                  <c:v>46.438591268308329</c:v>
                </c:pt>
                <c:pt idx="22">
                  <c:v>44.025916609542932</c:v>
                </c:pt>
                <c:pt idx="23">
                  <c:v>48.166047948269409</c:v>
                </c:pt>
                <c:pt idx="24">
                  <c:v>44.793061979382223</c:v>
                </c:pt>
                <c:pt idx="25">
                  <c:v>45.388865517561925</c:v>
                </c:pt>
                <c:pt idx="26">
                  <c:v>39.49471880049591</c:v>
                </c:pt>
                <c:pt idx="27">
                  <c:v>43.177014560818648</c:v>
                </c:pt>
                <c:pt idx="28">
                  <c:v>50.774095833895238</c:v>
                </c:pt>
                <c:pt idx="29">
                  <c:v>46.0324604231186</c:v>
                </c:pt>
                <c:pt idx="30">
                  <c:v>43.8838155108621</c:v>
                </c:pt>
                <c:pt idx="31">
                  <c:v>46.377208050716469</c:v>
                </c:pt>
                <c:pt idx="32">
                  <c:v>42.927861952610513</c:v>
                </c:pt>
                <c:pt idx="33">
                  <c:v>46.535652149815363</c:v>
                </c:pt>
                <c:pt idx="34">
                  <c:v>45.933385701618668</c:v>
                </c:pt>
                <c:pt idx="35">
                  <c:v>48.10896563482985</c:v>
                </c:pt>
                <c:pt idx="36">
                  <c:v>45.50878210679312</c:v>
                </c:pt>
                <c:pt idx="37">
                  <c:v>43.636795281670423</c:v>
                </c:pt>
                <c:pt idx="38">
                  <c:v>50.494518139319581</c:v>
                </c:pt>
                <c:pt idx="39">
                  <c:v>48.468548661822183</c:v>
                </c:pt>
                <c:pt idx="40">
                  <c:v>49.783800230579573</c:v>
                </c:pt>
                <c:pt idx="41">
                  <c:v>48.352139835538921</c:v>
                </c:pt>
                <c:pt idx="42">
                  <c:v>57.143610876570293</c:v>
                </c:pt>
                <c:pt idx="43">
                  <c:v>46.302029175374919</c:v>
                </c:pt>
                <c:pt idx="44">
                  <c:v>50.108816816444673</c:v>
                </c:pt>
                <c:pt idx="45">
                  <c:v>47.935918376138382</c:v>
                </c:pt>
                <c:pt idx="46">
                  <c:v>46.680834209274622</c:v>
                </c:pt>
                <c:pt idx="47">
                  <c:v>49.548790550144219</c:v>
                </c:pt>
                <c:pt idx="48">
                  <c:v>50.43916466307747</c:v>
                </c:pt>
                <c:pt idx="49">
                  <c:v>50.191271677710546</c:v>
                </c:pt>
                <c:pt idx="50">
                  <c:v>50.096596679755059</c:v>
                </c:pt>
                <c:pt idx="51">
                  <c:v>54.413126939810795</c:v>
                </c:pt>
                <c:pt idx="52">
                  <c:v>55.291736870099228</c:v>
                </c:pt>
                <c:pt idx="53">
                  <c:v>58.496323712866484</c:v>
                </c:pt>
                <c:pt idx="54">
                  <c:v>55.725026981829856</c:v>
                </c:pt>
                <c:pt idx="55">
                  <c:v>50.12547888290306</c:v>
                </c:pt>
              </c:numCache>
            </c:numRef>
          </c:xVal>
          <c:yVal>
            <c:numRef>
              <c:f>Tabelle1!$C$2:$C$57</c:f>
              <c:numCache>
                <c:formatCode>0.0</c:formatCode>
                <c:ptCount val="56"/>
                <c:pt idx="0">
                  <c:v>530.66115987576109</c:v>
                </c:pt>
                <c:pt idx="1">
                  <c:v>509.1406471204898</c:v>
                </c:pt>
                <c:pt idx="2">
                  <c:v>505.50581540018243</c:v>
                </c:pt>
                <c:pt idx="3">
                  <c:v>538.39475099228969</c:v>
                </c:pt>
                <c:pt idx="4">
                  <c:v>534.19374581562931</c:v>
                </c:pt>
                <c:pt idx="5">
                  <c:v>493.42235622478114</c:v>
                </c:pt>
                <c:pt idx="6">
                  <c:v>508.57480609219994</c:v>
                </c:pt>
                <c:pt idx="7">
                  <c:v>513.3035121799054</c:v>
                </c:pt>
                <c:pt idx="8">
                  <c:v>509.99385407231341</c:v>
                </c:pt>
                <c:pt idx="9">
                  <c:v>492.83004919957159</c:v>
                </c:pt>
                <c:pt idx="10">
                  <c:v>528.54960483785692</c:v>
                </c:pt>
                <c:pt idx="11">
                  <c:v>509.22150412581487</c:v>
                </c:pt>
                <c:pt idx="12">
                  <c:v>527.70468413804872</c:v>
                </c:pt>
                <c:pt idx="13">
                  <c:v>501.99971399904985</c:v>
                </c:pt>
                <c:pt idx="14">
                  <c:v>494.97759995106071</c:v>
                </c:pt>
                <c:pt idx="15">
                  <c:v>498.48110941919532</c:v>
                </c:pt>
                <c:pt idx="16">
                  <c:v>512.86357797346125</c:v>
                </c:pt>
                <c:pt idx="17">
                  <c:v>473.2300910845986</c:v>
                </c:pt>
                <c:pt idx="18">
                  <c:v>482.80637308386059</c:v>
                </c:pt>
                <c:pt idx="19">
                  <c:v>502.57511543491569</c:v>
                </c:pt>
                <c:pt idx="20">
                  <c:v>490.22502077362617</c:v>
                </c:pt>
                <c:pt idx="21">
                  <c:v>523.27744748831401</c:v>
                </c:pt>
                <c:pt idx="22">
                  <c:v>493.20171299616851</c:v>
                </c:pt>
                <c:pt idx="23">
                  <c:v>532.34745480583035</c:v>
                </c:pt>
                <c:pt idx="24">
                  <c:v>495.03748644934797</c:v>
                </c:pt>
                <c:pt idx="25">
                  <c:v>501.10006086625708</c:v>
                </c:pt>
                <c:pt idx="26">
                  <c:v>435.36295478004325</c:v>
                </c:pt>
                <c:pt idx="27">
                  <c:v>475.40894871427082</c:v>
                </c:pt>
                <c:pt idx="28">
                  <c:v>555.5746824983803</c:v>
                </c:pt>
                <c:pt idx="29">
                  <c:v>501.93688847876132</c:v>
                </c:pt>
                <c:pt idx="30">
                  <c:v>476.74751176879209</c:v>
                </c:pt>
                <c:pt idx="31">
                  <c:v>501.43533190449136</c:v>
                </c:pt>
                <c:pt idx="32">
                  <c:v>460.77485550976508</c:v>
                </c:pt>
                <c:pt idx="33">
                  <c:v>492.78613621721502</c:v>
                </c:pt>
                <c:pt idx="34">
                  <c:v>475.39117629697387</c:v>
                </c:pt>
                <c:pt idx="35">
                  <c:v>496.24243430963719</c:v>
                </c:pt>
                <c:pt idx="36">
                  <c:v>466.55281342493777</c:v>
                </c:pt>
                <c:pt idx="37">
                  <c:v>445.77195679583639</c:v>
                </c:pt>
                <c:pt idx="38">
                  <c:v>515.80991021459351</c:v>
                </c:pt>
                <c:pt idx="39">
                  <c:v>486.63104094420942</c:v>
                </c:pt>
                <c:pt idx="40">
                  <c:v>480.54676259517385</c:v>
                </c:pt>
                <c:pt idx="41">
                  <c:v>454.82881704469946</c:v>
                </c:pt>
                <c:pt idx="42">
                  <c:v>517.77928127313987</c:v>
                </c:pt>
                <c:pt idx="43">
                  <c:v>415.72876056662182</c:v>
                </c:pt>
                <c:pt idx="44">
                  <c:v>446.95606627464122</c:v>
                </c:pt>
                <c:pt idx="45">
                  <c:v>415.70988331756956</c:v>
                </c:pt>
                <c:pt idx="46">
                  <c:v>400.68210274807643</c:v>
                </c:pt>
                <c:pt idx="47">
                  <c:v>419.60803201567819</c:v>
                </c:pt>
                <c:pt idx="48">
                  <c:v>425.48950953326022</c:v>
                </c:pt>
                <c:pt idx="49">
                  <c:v>411.31364872700988</c:v>
                </c:pt>
                <c:pt idx="50">
                  <c:v>396.68364905628727</c:v>
                </c:pt>
                <c:pt idx="51">
                  <c:v>417.61115864617545</c:v>
                </c:pt>
                <c:pt idx="52">
                  <c:v>421.33732688334368</c:v>
                </c:pt>
                <c:pt idx="53">
                  <c:v>436.73114467510754</c:v>
                </c:pt>
                <c:pt idx="54">
                  <c:v>386.40336652036831</c:v>
                </c:pt>
                <c:pt idx="55">
                  <c:v>331.63882675324032</c:v>
                </c:pt>
              </c:numCache>
            </c:numRef>
          </c:yVal>
          <c:smooth val="0"/>
          <c:extLst xmlns:c16r2="http://schemas.microsoft.com/office/drawing/2015/06/chart">
            <c:ext xmlns:c16="http://schemas.microsoft.com/office/drawing/2014/chart" uri="{C3380CC4-5D6E-409C-BE32-E72D297353CC}">
              <c16:uniqueId val="{00000047-999F-4BB4-8641-C42EAFCB190B}"/>
            </c:ext>
          </c:extLst>
        </c:ser>
        <c:dLbls>
          <c:showLegendKey val="0"/>
          <c:showVal val="1"/>
          <c:showCatName val="0"/>
          <c:showSerName val="0"/>
          <c:showPercent val="0"/>
          <c:showBubbleSize val="0"/>
        </c:dLbls>
        <c:axId val="152173184"/>
        <c:axId val="152314624"/>
      </c:scatterChart>
      <c:valAx>
        <c:axId val="152173184"/>
        <c:scaling>
          <c:orientation val="minMax"/>
          <c:max val="60"/>
          <c:min val="35"/>
        </c:scaling>
        <c:delete val="0"/>
        <c:axPos val="b"/>
        <c:majorGridlines>
          <c:spPr>
            <a:ln w="9525" cap="flat" cmpd="sng" algn="ctr">
              <a:solidFill>
                <a:schemeClr val="tx1">
                  <a:lumMod val="15000"/>
                  <a:lumOff val="85000"/>
                </a:schemeClr>
              </a:solidFill>
              <a:round/>
            </a:ln>
            <a:effectLst/>
          </c:spPr>
        </c:majorGridlines>
        <c:title>
          <c:tx>
            <c:rich>
              <a:bodyPr/>
              <a:lstStyle/>
              <a:p>
                <a:pPr>
                  <a:defRPr sz="1000"/>
                </a:pPr>
                <a:r>
                  <a:rPr lang="en-GB" sz="1000" b="1" i="0" baseline="0" dirty="0" smtClean="0">
                    <a:effectLst/>
                  </a:rPr>
                  <a:t>Total learning time in and outside of school</a:t>
                </a:r>
                <a:endParaRPr lang="de-DE" sz="1000" dirty="0">
                  <a:effectLst/>
                </a:endParaRPr>
              </a:p>
            </c:rich>
          </c:tx>
          <c:layout>
            <c:manualLayout>
              <c:xMode val="edge"/>
              <c:yMode val="edge"/>
              <c:x val="0.63673776059874876"/>
              <c:y val="0.95341900459081441"/>
            </c:manualLayout>
          </c:layout>
          <c:overlay val="0"/>
        </c:title>
        <c:numFmt formatCode="0" sourceLinked="0"/>
        <c:majorTickMark val="none"/>
        <c:minorTickMark val="none"/>
        <c:tickLblPos val="low"/>
        <c:spPr>
          <a:noFill/>
          <a:ln w="12700" cap="flat" cmpd="sng" algn="ctr">
            <a:solidFill>
              <a:schemeClr val="tx1">
                <a:lumMod val="50000"/>
                <a:lumOff val="50000"/>
              </a:schemeClr>
            </a:solidFill>
            <a:round/>
          </a:ln>
          <a:effectLst/>
        </c:spPr>
        <c:txPr>
          <a:bodyPr rot="0" spcFirstLastPara="1" vertOverflow="ellipsis" wrap="square" anchor="ctr" anchorCtr="1"/>
          <a:lstStyle/>
          <a:p>
            <a:pPr>
              <a:defRPr sz="1000" b="0" i="0" u="none" strike="noStrike" kern="1200" baseline="0">
                <a:solidFill>
                  <a:schemeClr val="tx1"/>
                </a:solidFill>
                <a:latin typeface="HelveticaNeueLT Std"/>
                <a:ea typeface="+mn-ea"/>
                <a:cs typeface="+mn-cs"/>
              </a:defRPr>
            </a:pPr>
            <a:endParaRPr lang="en-US"/>
          </a:p>
        </c:txPr>
        <c:crossAx val="152314624"/>
        <c:crossesAt val="0"/>
        <c:crossBetween val="midCat"/>
      </c:valAx>
      <c:valAx>
        <c:axId val="152314624"/>
        <c:scaling>
          <c:orientation val="minMax"/>
          <c:min val="300"/>
        </c:scaling>
        <c:delete val="0"/>
        <c:axPos val="l"/>
        <c:majorGridlines>
          <c:spPr>
            <a:ln w="9525" cap="flat" cmpd="sng" algn="ctr">
              <a:solidFill>
                <a:schemeClr val="tx1">
                  <a:lumMod val="15000"/>
                  <a:lumOff val="85000"/>
                </a:schemeClr>
              </a:solidFill>
              <a:round/>
            </a:ln>
            <a:effectLst/>
          </c:spPr>
        </c:majorGridlines>
        <c:title>
          <c:tx>
            <c:rich>
              <a:bodyPr/>
              <a:lstStyle/>
              <a:p>
                <a:pPr>
                  <a:defRPr sz="1000"/>
                </a:pPr>
                <a:r>
                  <a:rPr lang="en-GB" sz="1000" b="1" i="0" baseline="0" dirty="0" smtClean="0">
                    <a:effectLst/>
                  </a:rPr>
                  <a:t>PISA science score</a:t>
                </a:r>
                <a:endParaRPr lang="de-DE" sz="1000" dirty="0">
                  <a:effectLst/>
                </a:endParaRPr>
              </a:p>
            </c:rich>
          </c:tx>
          <c:layout>
            <c:manualLayout>
              <c:xMode val="edge"/>
              <c:yMode val="edge"/>
              <c:x val="7.0773341321824414E-3"/>
              <c:y val="3.7812941953477688E-2"/>
            </c:manualLayout>
          </c:layout>
          <c:overlay val="0"/>
        </c:title>
        <c:numFmt formatCode="0" sourceLinked="0"/>
        <c:majorTickMark val="none"/>
        <c:minorTickMark val="none"/>
        <c:tickLblPos val="low"/>
        <c:spPr>
          <a:noFill/>
          <a:ln w="12700" cap="flat" cmpd="sng" algn="ctr">
            <a:solidFill>
              <a:schemeClr val="bg1">
                <a:lumMod val="50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HelveticaNeueLT Std"/>
                <a:ea typeface="+mn-ea"/>
                <a:cs typeface="+mn-cs"/>
              </a:defRPr>
            </a:pPr>
            <a:endParaRPr lang="en-US"/>
          </a:p>
        </c:txPr>
        <c:crossAx val="152173184"/>
        <c:crosses val="autoZero"/>
        <c:crossBetween val="midCat"/>
      </c:valAx>
      <c:spPr>
        <a:noFill/>
        <a:ln w="25400">
          <a:noFill/>
        </a:ln>
        <a:effectLst/>
      </c:spPr>
    </c:plotArea>
    <c:plotVisOnly val="1"/>
    <c:dispBlanksAs val="gap"/>
    <c:showDLblsOverMax val="0"/>
  </c:chart>
  <c:spPr>
    <a:noFill/>
    <a:ln>
      <a:noFill/>
    </a:ln>
    <a:effectLst/>
  </c:spPr>
  <c:txPr>
    <a:bodyPr/>
    <a:lstStyle/>
    <a:p>
      <a:pPr>
        <a:defRPr sz="1000">
          <a:solidFill>
            <a:schemeClr val="tx1"/>
          </a:solidFill>
          <a:latin typeface="HelveticaNeueLT Std"/>
        </a:defRPr>
      </a:pPr>
      <a:endParaRPr lang="en-US"/>
    </a:p>
  </c:txPr>
  <c:externalData r:id="rId1">
    <c:autoUpdate val="0"/>
  </c:externalData>
  <c:userShapes r:id="rId2"/>
</c:chartSpace>
</file>

<file path=ppt/charts/chart4.xml><?xml version="1.0" encoding="utf-8"?>
<c:chartSpace xmlns:c="http://schemas.openxmlformats.org/drawingml/2006/chart" xmlns:a="http://schemas.openxmlformats.org/drawingml/2006/main" xmlns:r="http://schemas.openxmlformats.org/officeDocument/2006/relationships">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3.7627608371371281E-2"/>
          <c:y val="8.0080653980752398E-2"/>
          <c:w val="0.94659009825466134"/>
          <c:h val="0.54642388451443569"/>
        </c:manualLayout>
      </c:layout>
      <c:barChart>
        <c:barDir val="col"/>
        <c:grouping val="clustered"/>
        <c:varyColors val="0"/>
        <c:ser>
          <c:idx val="0"/>
          <c:order val="0"/>
          <c:tx>
            <c:strRef>
              <c:f>Tabelle1!$B$1</c:f>
              <c:strCache>
                <c:ptCount val="1"/>
                <c:pt idx="0">
                  <c:v>Percentage of students below proficiency level 2</c:v>
                </c:pt>
              </c:strCache>
            </c:strRef>
          </c:tx>
          <c:spPr>
            <a:solidFill>
              <a:schemeClr val="accent2"/>
            </a:solidFill>
            <a:ln>
              <a:noFill/>
            </a:ln>
            <a:effectLst/>
          </c:spPr>
          <c:invertIfNegative val="0"/>
          <c:cat>
            <c:strRef>
              <c:f>Tabelle1!$A$2:$A$71</c:f>
              <c:strCache>
                <c:ptCount val="70"/>
                <c:pt idx="0">
                  <c:v>Viet Nam</c:v>
                </c:pt>
                <c:pt idx="1">
                  <c:v>Macao (China)</c:v>
                </c:pt>
                <c:pt idx="2">
                  <c:v>Estonia</c:v>
                </c:pt>
                <c:pt idx="3">
                  <c:v>Hong Kong (China)</c:v>
                </c:pt>
                <c:pt idx="4">
                  <c:v>Singapore</c:v>
                </c:pt>
                <c:pt idx="5">
                  <c:v>Japan</c:v>
                </c:pt>
                <c:pt idx="6">
                  <c:v>Canada</c:v>
                </c:pt>
                <c:pt idx="7">
                  <c:v>Finland</c:v>
                </c:pt>
                <c:pt idx="8">
                  <c:v>Chinese Taipei</c:v>
                </c:pt>
                <c:pt idx="9">
                  <c:v>Korea</c:v>
                </c:pt>
                <c:pt idx="10">
                  <c:v>Slovenia</c:v>
                </c:pt>
                <c:pt idx="11">
                  <c:v>Ireland</c:v>
                </c:pt>
                <c:pt idx="12">
                  <c:v>Denmark</c:v>
                </c:pt>
                <c:pt idx="13">
                  <c:v>B-S-J-G (China)</c:v>
                </c:pt>
                <c:pt idx="14">
                  <c:v>Poland</c:v>
                </c:pt>
                <c:pt idx="15">
                  <c:v>Germany</c:v>
                </c:pt>
                <c:pt idx="16">
                  <c:v>Latvia</c:v>
                </c:pt>
                <c:pt idx="17">
                  <c:v>Portugal</c:v>
                </c:pt>
                <c:pt idx="18">
                  <c:v>United Kingdom</c:v>
                </c:pt>
                <c:pt idx="19">
                  <c:v>New Zealand</c:v>
                </c:pt>
                <c:pt idx="20">
                  <c:v>Australia</c:v>
                </c:pt>
                <c:pt idx="21">
                  <c:v>Russia</c:v>
                </c:pt>
                <c:pt idx="22">
                  <c:v>Spain</c:v>
                </c:pt>
                <c:pt idx="23">
                  <c:v>Switzerland</c:v>
                </c:pt>
                <c:pt idx="24">
                  <c:v>Netherlands</c:v>
                </c:pt>
                <c:pt idx="25">
                  <c:v>Norway</c:v>
                </c:pt>
                <c:pt idx="26">
                  <c:v>Belgium</c:v>
                </c:pt>
                <c:pt idx="27">
                  <c:v>United States</c:v>
                </c:pt>
                <c:pt idx="28">
                  <c:v>Czech Republic</c:v>
                </c:pt>
                <c:pt idx="29">
                  <c:v>Austria</c:v>
                </c:pt>
                <c:pt idx="30">
                  <c:v>OECD average-35</c:v>
                </c:pt>
                <c:pt idx="31">
                  <c:v>Sweden</c:v>
                </c:pt>
                <c:pt idx="32">
                  <c:v>France</c:v>
                </c:pt>
                <c:pt idx="33">
                  <c:v>CABA (Argentina)</c:v>
                </c:pt>
                <c:pt idx="34">
                  <c:v>Italy</c:v>
                </c:pt>
                <c:pt idx="35">
                  <c:v>Croatia</c:v>
                </c:pt>
                <c:pt idx="36">
                  <c:v>Lithuania</c:v>
                </c:pt>
                <c:pt idx="37">
                  <c:v>Iceland</c:v>
                </c:pt>
                <c:pt idx="38">
                  <c:v>Luxembourg</c:v>
                </c:pt>
                <c:pt idx="39">
                  <c:v>Hungary</c:v>
                </c:pt>
                <c:pt idx="40">
                  <c:v>Slovak Republic</c:v>
                </c:pt>
                <c:pt idx="41">
                  <c:v>Israel</c:v>
                </c:pt>
                <c:pt idx="42">
                  <c:v>Malta</c:v>
                </c:pt>
                <c:pt idx="43">
                  <c:v>Greece</c:v>
                </c:pt>
                <c:pt idx="44">
                  <c:v>Chile</c:v>
                </c:pt>
                <c:pt idx="45">
                  <c:v>Bulgaria</c:v>
                </c:pt>
                <c:pt idx="46">
                  <c:v>Romania</c:v>
                </c:pt>
                <c:pt idx="47">
                  <c:v>Uruguay</c:v>
                </c:pt>
                <c:pt idx="48">
                  <c:v>Albania</c:v>
                </c:pt>
                <c:pt idx="49">
                  <c:v>United Arab Emirates</c:v>
                </c:pt>
                <c:pt idx="50">
                  <c:v>Moldova</c:v>
                </c:pt>
                <c:pt idx="51">
                  <c:v>Turkey</c:v>
                </c:pt>
                <c:pt idx="52">
                  <c:v>Trinidad and Tobago</c:v>
                </c:pt>
                <c:pt idx="53">
                  <c:v>Costa Rica</c:v>
                </c:pt>
                <c:pt idx="54">
                  <c:v>Thailand</c:v>
                </c:pt>
                <c:pt idx="55">
                  <c:v>Mexico</c:v>
                </c:pt>
                <c:pt idx="56">
                  <c:v>Colombia</c:v>
                </c:pt>
                <c:pt idx="57">
                  <c:v>Jordan</c:v>
                </c:pt>
                <c:pt idx="58">
                  <c:v>Qatar</c:v>
                </c:pt>
                <c:pt idx="59">
                  <c:v>Georgia</c:v>
                </c:pt>
                <c:pt idx="60">
                  <c:v>Montenegro</c:v>
                </c:pt>
                <c:pt idx="61">
                  <c:v>Indonesia</c:v>
                </c:pt>
                <c:pt idx="62">
                  <c:v>Brazil</c:v>
                </c:pt>
                <c:pt idx="63">
                  <c:v>Peru</c:v>
                </c:pt>
                <c:pt idx="64">
                  <c:v>Lebanon</c:v>
                </c:pt>
                <c:pt idx="65">
                  <c:v>FYROM</c:v>
                </c:pt>
                <c:pt idx="66">
                  <c:v>Tunisia</c:v>
                </c:pt>
                <c:pt idx="67">
                  <c:v>Kosovo</c:v>
                </c:pt>
                <c:pt idx="68">
                  <c:v>Algeria</c:v>
                </c:pt>
                <c:pt idx="69">
                  <c:v>Dominican Republic</c:v>
                </c:pt>
              </c:strCache>
            </c:strRef>
          </c:cat>
          <c:val>
            <c:numRef>
              <c:f>Tabelle1!$B$2:$B$71</c:f>
              <c:numCache>
                <c:formatCode>0.0</c:formatCode>
                <c:ptCount val="70"/>
                <c:pt idx="0">
                  <c:v>5.9226015725624466</c:v>
                </c:pt>
                <c:pt idx="1">
                  <c:v>8.0560620959135854</c:v>
                </c:pt>
                <c:pt idx="2">
                  <c:v>8.7829283803050568</c:v>
                </c:pt>
                <c:pt idx="3">
                  <c:v>9.4133404034781218</c:v>
                </c:pt>
                <c:pt idx="4">
                  <c:v>9.5988856511853946</c:v>
                </c:pt>
                <c:pt idx="5">
                  <c:v>9.6126524086230063</c:v>
                </c:pt>
                <c:pt idx="6">
                  <c:v>11.086370407927898</c:v>
                </c:pt>
                <c:pt idx="7">
                  <c:v>11.454567634642054</c:v>
                </c:pt>
                <c:pt idx="8">
                  <c:v>12.43357368274819</c:v>
                </c:pt>
                <c:pt idx="9">
                  <c:v>14.382141866141254</c:v>
                </c:pt>
                <c:pt idx="10">
                  <c:v>15.002488100435412</c:v>
                </c:pt>
                <c:pt idx="11">
                  <c:v>15.331221072577465</c:v>
                </c:pt>
                <c:pt idx="12">
                  <c:v>15.868068467454258</c:v>
                </c:pt>
                <c:pt idx="13">
                  <c:v>16.218873790406739</c:v>
                </c:pt>
                <c:pt idx="14">
                  <c:v>16.250183280263332</c:v>
                </c:pt>
                <c:pt idx="15">
                  <c:v>16.995780469991221</c:v>
                </c:pt>
                <c:pt idx="16">
                  <c:v>17.248605386911979</c:v>
                </c:pt>
                <c:pt idx="17">
                  <c:v>17.391238262397415</c:v>
                </c:pt>
                <c:pt idx="18">
                  <c:v>17.405312937505993</c:v>
                </c:pt>
                <c:pt idx="19">
                  <c:v>17.449254780284008</c:v>
                </c:pt>
                <c:pt idx="20">
                  <c:v>17.645359282470686</c:v>
                </c:pt>
                <c:pt idx="21">
                  <c:v>18.157274523191081</c:v>
                </c:pt>
                <c:pt idx="22">
                  <c:v>18.287776123490694</c:v>
                </c:pt>
                <c:pt idx="23">
                  <c:v>18.454435305423207</c:v>
                </c:pt>
                <c:pt idx="24">
                  <c:v>18.54492831106479</c:v>
                </c:pt>
                <c:pt idx="25">
                  <c:v>18.701869091856597</c:v>
                </c:pt>
                <c:pt idx="26">
                  <c:v>19.783073796222052</c:v>
                </c:pt>
                <c:pt idx="27">
                  <c:v>20.31460400003197</c:v>
                </c:pt>
                <c:pt idx="28">
                  <c:v>20.658540484370356</c:v>
                </c:pt>
                <c:pt idx="29">
                  <c:v>20.826737676606776</c:v>
                </c:pt>
                <c:pt idx="30">
                  <c:v>21.241754631633189</c:v>
                </c:pt>
                <c:pt idx="31">
                  <c:v>21.634208604058266</c:v>
                </c:pt>
                <c:pt idx="32">
                  <c:v>22.060593557645419</c:v>
                </c:pt>
                <c:pt idx="33">
                  <c:v>22.668996153902931</c:v>
                </c:pt>
                <c:pt idx="34">
                  <c:v>23.219843314579144</c:v>
                </c:pt>
                <c:pt idx="35">
                  <c:v>24.643701573302959</c:v>
                </c:pt>
                <c:pt idx="36">
                  <c:v>24.728982072890467</c:v>
                </c:pt>
                <c:pt idx="37">
                  <c:v>25.328415656874832</c:v>
                </c:pt>
                <c:pt idx="38">
                  <c:v>25.85674093051885</c:v>
                </c:pt>
                <c:pt idx="39">
                  <c:v>26.007810637782065</c:v>
                </c:pt>
                <c:pt idx="40">
                  <c:v>30.705625566771786</c:v>
                </c:pt>
                <c:pt idx="41">
                  <c:v>31.419955063094122</c:v>
                </c:pt>
                <c:pt idx="42">
                  <c:v>32.520779309176866</c:v>
                </c:pt>
                <c:pt idx="43">
                  <c:v>32.701137733011272</c:v>
                </c:pt>
                <c:pt idx="44">
                  <c:v>34.824778124436484</c:v>
                </c:pt>
                <c:pt idx="45">
                  <c:v>37.859254452739037</c:v>
                </c:pt>
                <c:pt idx="46">
                  <c:v>38.544392734828996</c:v>
                </c:pt>
                <c:pt idx="47">
                  <c:v>40.787405783176752</c:v>
                </c:pt>
                <c:pt idx="48">
                  <c:v>41.697331845747009</c:v>
                </c:pt>
                <c:pt idx="49">
                  <c:v>41.770990221331814</c:v>
                </c:pt>
                <c:pt idx="50">
                  <c:v>42.242925213137745</c:v>
                </c:pt>
                <c:pt idx="51">
                  <c:v>44.456095705551967</c:v>
                </c:pt>
                <c:pt idx="52">
                  <c:v>45.842214599183244</c:v>
                </c:pt>
                <c:pt idx="53">
                  <c:v>46.373583300510191</c:v>
                </c:pt>
                <c:pt idx="54">
                  <c:v>46.746549437983674</c:v>
                </c:pt>
                <c:pt idx="55">
                  <c:v>47.768069685839755</c:v>
                </c:pt>
                <c:pt idx="56">
                  <c:v>49.010434189120474</c:v>
                </c:pt>
                <c:pt idx="57">
                  <c:v>49.762747778386604</c:v>
                </c:pt>
                <c:pt idx="58">
                  <c:v>49.798920249201366</c:v>
                </c:pt>
                <c:pt idx="59">
                  <c:v>50.792367483359605</c:v>
                </c:pt>
                <c:pt idx="60">
                  <c:v>51.029784211392339</c:v>
                </c:pt>
                <c:pt idx="61">
                  <c:v>55.953623543680969</c:v>
                </c:pt>
                <c:pt idx="62">
                  <c:v>56.598590157083407</c:v>
                </c:pt>
                <c:pt idx="63">
                  <c:v>58.461790271978742</c:v>
                </c:pt>
                <c:pt idx="64">
                  <c:v>62.631805025687335</c:v>
                </c:pt>
                <c:pt idx="65">
                  <c:v>62.913881030069653</c:v>
                </c:pt>
                <c:pt idx="66">
                  <c:v>65.884000102164407</c:v>
                </c:pt>
                <c:pt idx="67">
                  <c:v>67.738880996704523</c:v>
                </c:pt>
                <c:pt idx="68">
                  <c:v>70.757909088067407</c:v>
                </c:pt>
                <c:pt idx="69">
                  <c:v>85.749278139550341</c:v>
                </c:pt>
              </c:numCache>
            </c:numRef>
          </c:val>
          <c:extLst xmlns:c16r2="http://schemas.microsoft.com/office/drawing/2015/06/chart">
            <c:ext xmlns:c16="http://schemas.microsoft.com/office/drawing/2014/chart" uri="{C3380CC4-5D6E-409C-BE32-E72D297353CC}">
              <c16:uniqueId val="{00000000-24B3-4A71-B9C3-3E2134996DF2}"/>
            </c:ext>
          </c:extLst>
        </c:ser>
        <c:dLbls>
          <c:showLegendKey val="0"/>
          <c:showVal val="0"/>
          <c:showCatName val="0"/>
          <c:showSerName val="0"/>
          <c:showPercent val="0"/>
          <c:showBubbleSize val="0"/>
        </c:dLbls>
        <c:gapWidth val="100"/>
        <c:overlap val="50"/>
        <c:axId val="36845440"/>
        <c:axId val="35705216"/>
      </c:barChart>
      <c:catAx>
        <c:axId val="3684544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5400000" spcFirstLastPara="1" vertOverflow="ellipsis" wrap="square" anchor="ctr" anchorCtr="1"/>
          <a:lstStyle/>
          <a:p>
            <a:pPr>
              <a:defRPr sz="1000" b="0" i="0" u="none" strike="noStrike" kern="1200" baseline="0">
                <a:solidFill>
                  <a:schemeClr val="tx1"/>
                </a:solidFill>
                <a:latin typeface="HelveticaNeueLT Std"/>
                <a:ea typeface="+mn-ea"/>
                <a:cs typeface="+mn-cs"/>
              </a:defRPr>
            </a:pPr>
            <a:endParaRPr lang="en-US"/>
          </a:p>
        </c:txPr>
        <c:crossAx val="35705216"/>
        <c:crosses val="autoZero"/>
        <c:auto val="1"/>
        <c:lblAlgn val="ctr"/>
        <c:lblOffset val="100"/>
        <c:tickLblSkip val="1"/>
        <c:noMultiLvlLbl val="0"/>
      </c:catAx>
      <c:valAx>
        <c:axId val="35705216"/>
        <c:scaling>
          <c:orientation val="minMax"/>
          <c:max val="90"/>
        </c:scaling>
        <c:delete val="0"/>
        <c:axPos val="l"/>
        <c:majorGridlines>
          <c:spPr>
            <a:ln w="9525" cap="flat" cmpd="sng" algn="ctr">
              <a:solidFill>
                <a:schemeClr val="tx1">
                  <a:lumMod val="15000"/>
                  <a:lumOff val="85000"/>
                </a:schemeClr>
              </a:solidFill>
              <a:round/>
            </a:ln>
            <a:effectLst/>
          </c:spPr>
        </c:majorGridlines>
        <c:title>
          <c:tx>
            <c:rich>
              <a:bodyPr rot="0" spcFirstLastPara="1" vertOverflow="ellipsis" wrap="square" anchor="ctr" anchorCtr="1"/>
              <a:lstStyle/>
              <a:p>
                <a:pPr>
                  <a:defRPr sz="1200" b="0" i="0" u="none" strike="noStrike" kern="1200" baseline="0">
                    <a:solidFill>
                      <a:schemeClr val="tx1"/>
                    </a:solidFill>
                    <a:latin typeface="HelveticaNeueLT Std"/>
                    <a:ea typeface="+mn-ea"/>
                    <a:cs typeface="+mn-cs"/>
                  </a:defRPr>
                </a:pPr>
                <a:r>
                  <a:rPr lang="de-DE" sz="1200" dirty="0"/>
                  <a:t>%</a:t>
                </a:r>
              </a:p>
            </c:rich>
          </c:tx>
          <c:layout>
            <c:manualLayout>
              <c:xMode val="edge"/>
              <c:yMode val="edge"/>
              <c:x val="8.6349684770931408E-3"/>
              <c:y val="1.7300962379702544E-3"/>
            </c:manualLayout>
          </c:layout>
          <c:overlay val="0"/>
          <c:spPr>
            <a:noFill/>
            <a:ln>
              <a:noFill/>
            </a:ln>
            <a:effectLst/>
          </c:spPr>
        </c:title>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solidFill>
                <a:latin typeface="HelveticaNeueLT Std"/>
                <a:ea typeface="+mn-ea"/>
                <a:cs typeface="+mn-cs"/>
              </a:defRPr>
            </a:pPr>
            <a:endParaRPr lang="en-US"/>
          </a:p>
        </c:txPr>
        <c:crossAx val="36845440"/>
        <c:crosses val="autoZero"/>
        <c:crossBetween val="between"/>
      </c:valAx>
      <c:spPr>
        <a:noFill/>
        <a:ln>
          <a:solidFill>
            <a:srgbClr val="0077A0"/>
          </a:solidFill>
        </a:ln>
        <a:effectLst/>
      </c:spPr>
    </c:plotArea>
    <c:legend>
      <c:legendPos val="t"/>
      <c:layout/>
      <c:overlay val="0"/>
      <c:spPr>
        <a:noFill/>
        <a:ln>
          <a:noFill/>
        </a:ln>
        <a:effectLst/>
      </c:spPr>
      <c:txPr>
        <a:bodyPr rot="0" spcFirstLastPara="1" vertOverflow="ellipsis" vert="horz" wrap="square" anchor="ctr" anchorCtr="1"/>
        <a:lstStyle/>
        <a:p>
          <a:pPr>
            <a:defRPr sz="1200" b="0" i="0" u="none" strike="noStrike" kern="1200" baseline="0">
              <a:solidFill>
                <a:schemeClr val="tx1"/>
              </a:solidFill>
              <a:latin typeface="HelveticaNeueLT Std"/>
              <a:ea typeface="+mn-ea"/>
              <a:cs typeface="+mn-cs"/>
            </a:defRPr>
          </a:pPr>
          <a:endParaRPr lang="en-US"/>
        </a:p>
      </c:txPr>
    </c:legend>
    <c:plotVisOnly val="1"/>
    <c:dispBlanksAs val="gap"/>
    <c:showDLblsOverMax val="0"/>
  </c:chart>
  <c:spPr>
    <a:noFill/>
    <a:ln>
      <a:noFill/>
    </a:ln>
    <a:effectLst/>
  </c:spPr>
  <c:txPr>
    <a:bodyPr/>
    <a:lstStyle/>
    <a:p>
      <a:pPr>
        <a:defRPr sz="1000">
          <a:solidFill>
            <a:schemeClr val="tx1"/>
          </a:solidFill>
          <a:latin typeface="HelveticaNeueLT Std"/>
        </a:defRPr>
      </a:pPr>
      <a:endParaRPr lang="en-US"/>
    </a:p>
  </c:txPr>
  <c:externalData r:id="rId1">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3.7627608371371281E-2"/>
          <c:y val="8.0080653980752398E-2"/>
          <c:w val="0.94659009825466134"/>
          <c:h val="0.54642388451443569"/>
        </c:manualLayout>
      </c:layout>
      <c:barChart>
        <c:barDir val="col"/>
        <c:grouping val="clustered"/>
        <c:varyColors val="0"/>
        <c:ser>
          <c:idx val="0"/>
          <c:order val="0"/>
          <c:tx>
            <c:strRef>
              <c:f>Tabelle1!$B$1</c:f>
              <c:strCache>
                <c:ptCount val="1"/>
                <c:pt idx="0">
                  <c:v>Percentage of students at proficiency levels 5 and 6</c:v>
                </c:pt>
              </c:strCache>
            </c:strRef>
          </c:tx>
          <c:spPr>
            <a:solidFill>
              <a:srgbClr val="005681"/>
            </a:solidFill>
            <a:ln>
              <a:noFill/>
            </a:ln>
            <a:effectLst/>
          </c:spPr>
          <c:invertIfNegative val="0"/>
          <c:cat>
            <c:strRef>
              <c:f>Tabelle1!$A$2:$A$71</c:f>
              <c:strCache>
                <c:ptCount val="70"/>
                <c:pt idx="0">
                  <c:v>Singapore</c:v>
                </c:pt>
                <c:pt idx="1">
                  <c:v>Chinese Taipei</c:v>
                </c:pt>
                <c:pt idx="2">
                  <c:v>Japan</c:v>
                </c:pt>
                <c:pt idx="3">
                  <c:v>Finland</c:v>
                </c:pt>
                <c:pt idx="4">
                  <c:v>B-S-J-G (China)</c:v>
                </c:pt>
                <c:pt idx="5">
                  <c:v>Estonia</c:v>
                </c:pt>
                <c:pt idx="6">
                  <c:v>New Zealand</c:v>
                </c:pt>
                <c:pt idx="7">
                  <c:v>Canada</c:v>
                </c:pt>
                <c:pt idx="8">
                  <c:v>Australia</c:v>
                </c:pt>
                <c:pt idx="9">
                  <c:v>Netherlands</c:v>
                </c:pt>
                <c:pt idx="10">
                  <c:v>United Kingdom</c:v>
                </c:pt>
                <c:pt idx="11">
                  <c:v>Korea</c:v>
                </c:pt>
                <c:pt idx="12">
                  <c:v>Slovenia</c:v>
                </c:pt>
                <c:pt idx="13">
                  <c:v>Germany</c:v>
                </c:pt>
                <c:pt idx="14">
                  <c:v>Switzerland</c:v>
                </c:pt>
                <c:pt idx="15">
                  <c:v>Macao (China)</c:v>
                </c:pt>
                <c:pt idx="16">
                  <c:v>Belgium</c:v>
                </c:pt>
                <c:pt idx="17">
                  <c:v>United States</c:v>
                </c:pt>
                <c:pt idx="18">
                  <c:v>Sweden</c:v>
                </c:pt>
                <c:pt idx="19">
                  <c:v>Viet Nam</c:v>
                </c:pt>
                <c:pt idx="20">
                  <c:v>France</c:v>
                </c:pt>
                <c:pt idx="21">
                  <c:v>Norway</c:v>
                </c:pt>
                <c:pt idx="22">
                  <c:v>OECD average-35</c:v>
                </c:pt>
                <c:pt idx="23">
                  <c:v>Austria</c:v>
                </c:pt>
                <c:pt idx="24">
                  <c:v>Malta</c:v>
                </c:pt>
                <c:pt idx="25">
                  <c:v>Portugal</c:v>
                </c:pt>
                <c:pt idx="26">
                  <c:v>Hong Kong (China)</c:v>
                </c:pt>
                <c:pt idx="27">
                  <c:v>Poland</c:v>
                </c:pt>
                <c:pt idx="28">
                  <c:v>Czech Republic</c:v>
                </c:pt>
                <c:pt idx="29">
                  <c:v>Ireland</c:v>
                </c:pt>
                <c:pt idx="30">
                  <c:v>Denmark</c:v>
                </c:pt>
                <c:pt idx="31">
                  <c:v>Luxembourg</c:v>
                </c:pt>
                <c:pt idx="32">
                  <c:v>Israel</c:v>
                </c:pt>
                <c:pt idx="33">
                  <c:v>Spain</c:v>
                </c:pt>
                <c:pt idx="34">
                  <c:v>Hungary</c:v>
                </c:pt>
                <c:pt idx="35">
                  <c:v>Lithuania</c:v>
                </c:pt>
                <c:pt idx="36">
                  <c:v>Italy</c:v>
                </c:pt>
                <c:pt idx="37">
                  <c:v>Croatia</c:v>
                </c:pt>
                <c:pt idx="38">
                  <c:v>Latvia</c:v>
                </c:pt>
                <c:pt idx="39">
                  <c:v>Iceland</c:v>
                </c:pt>
                <c:pt idx="40">
                  <c:v>Russia</c:v>
                </c:pt>
                <c:pt idx="41">
                  <c:v>Slovak Republic</c:v>
                </c:pt>
                <c:pt idx="42">
                  <c:v>Bulgaria</c:v>
                </c:pt>
                <c:pt idx="43">
                  <c:v>United Arab Emirates</c:v>
                </c:pt>
                <c:pt idx="44">
                  <c:v>CABA (Argentina)</c:v>
                </c:pt>
                <c:pt idx="45">
                  <c:v>Greece</c:v>
                </c:pt>
                <c:pt idx="46">
                  <c:v>Qatar</c:v>
                </c:pt>
                <c:pt idx="47">
                  <c:v>Trinidad and Tobago</c:v>
                </c:pt>
                <c:pt idx="48">
                  <c:v>Uruguay</c:v>
                </c:pt>
                <c:pt idx="49">
                  <c:v>Chile</c:v>
                </c:pt>
                <c:pt idx="50">
                  <c:v>Georgia</c:v>
                </c:pt>
                <c:pt idx="51">
                  <c:v>Moldova</c:v>
                </c:pt>
                <c:pt idx="52">
                  <c:v>Romania</c:v>
                </c:pt>
                <c:pt idx="53">
                  <c:v>Brazil</c:v>
                </c:pt>
                <c:pt idx="54">
                  <c:v>Montenegro</c:v>
                </c:pt>
                <c:pt idx="55">
                  <c:v>Thailand</c:v>
                </c:pt>
                <c:pt idx="56">
                  <c:v>Lebanon</c:v>
                </c:pt>
                <c:pt idx="57">
                  <c:v>Albania</c:v>
                </c:pt>
                <c:pt idx="58">
                  <c:v>Colombia</c:v>
                </c:pt>
                <c:pt idx="59">
                  <c:v>Turkey</c:v>
                </c:pt>
                <c:pt idx="60">
                  <c:v>FYROM</c:v>
                </c:pt>
                <c:pt idx="61">
                  <c:v>Jordan</c:v>
                </c:pt>
                <c:pt idx="62">
                  <c:v>Costa Rica</c:v>
                </c:pt>
                <c:pt idx="63">
                  <c:v>Peru</c:v>
                </c:pt>
                <c:pt idx="64">
                  <c:v>Mexico</c:v>
                </c:pt>
                <c:pt idx="65">
                  <c:v>Indonesia</c:v>
                </c:pt>
                <c:pt idx="66">
                  <c:v>Tunisia</c:v>
                </c:pt>
                <c:pt idx="67">
                  <c:v>Algeria</c:v>
                </c:pt>
                <c:pt idx="68">
                  <c:v>Dominican Republic</c:v>
                </c:pt>
                <c:pt idx="69">
                  <c:v>Kosovo</c:v>
                </c:pt>
              </c:strCache>
            </c:strRef>
          </c:cat>
          <c:val>
            <c:numRef>
              <c:f>Tabelle1!$B$2:$B$71</c:f>
              <c:numCache>
                <c:formatCode>0.0</c:formatCode>
                <c:ptCount val="70"/>
                <c:pt idx="0">
                  <c:v>24.181238058319771</c:v>
                </c:pt>
                <c:pt idx="1">
                  <c:v>15.379471280931437</c:v>
                </c:pt>
                <c:pt idx="2">
                  <c:v>15.314764976287456</c:v>
                </c:pt>
                <c:pt idx="3">
                  <c:v>14.322472968251002</c:v>
                </c:pt>
                <c:pt idx="4">
                  <c:v>13.569406275009625</c:v>
                </c:pt>
                <c:pt idx="5">
                  <c:v>13.539285471260321</c:v>
                </c:pt>
                <c:pt idx="6">
                  <c:v>12.839821109770348</c:v>
                </c:pt>
                <c:pt idx="7">
                  <c:v>12.361813247826932</c:v>
                </c:pt>
                <c:pt idx="8">
                  <c:v>11.187271453530487</c:v>
                </c:pt>
                <c:pt idx="9">
                  <c:v>11.100585625020194</c:v>
                </c:pt>
                <c:pt idx="10">
                  <c:v>10.872441015304574</c:v>
                </c:pt>
                <c:pt idx="11">
                  <c:v>10.601783375812524</c:v>
                </c:pt>
                <c:pt idx="12">
                  <c:v>10.599518852409618</c:v>
                </c:pt>
                <c:pt idx="13">
                  <c:v>10.585121000415153</c:v>
                </c:pt>
                <c:pt idx="14">
                  <c:v>9.7722621348067271</c:v>
                </c:pt>
                <c:pt idx="15">
                  <c:v>9.1750202802953442</c:v>
                </c:pt>
                <c:pt idx="16">
                  <c:v>8.988067710363099</c:v>
                </c:pt>
                <c:pt idx="17">
                  <c:v>8.5162932463591012</c:v>
                </c:pt>
                <c:pt idx="18">
                  <c:v>8.5049080982211329</c:v>
                </c:pt>
                <c:pt idx="19">
                  <c:v>8.2549014128811482</c:v>
                </c:pt>
                <c:pt idx="20">
                  <c:v>7.9857902642388892</c:v>
                </c:pt>
                <c:pt idx="21">
                  <c:v>7.9809277133332568</c:v>
                </c:pt>
                <c:pt idx="22">
                  <c:v>7.7222597961215964</c:v>
                </c:pt>
                <c:pt idx="23">
                  <c:v>7.7201781091886019</c:v>
                </c:pt>
                <c:pt idx="24">
                  <c:v>7.6396557505143461</c:v>
                </c:pt>
                <c:pt idx="25">
                  <c:v>7.4316466459081676</c:v>
                </c:pt>
                <c:pt idx="26">
                  <c:v>7.3619227294049612</c:v>
                </c:pt>
                <c:pt idx="27">
                  <c:v>7.3324861902134231</c:v>
                </c:pt>
                <c:pt idx="28">
                  <c:v>7.2965684060696194</c:v>
                </c:pt>
                <c:pt idx="29">
                  <c:v>7.0522051947553637</c:v>
                </c:pt>
                <c:pt idx="30">
                  <c:v>7.0130725259538904</c:v>
                </c:pt>
                <c:pt idx="31">
                  <c:v>6.9127097910823707</c:v>
                </c:pt>
                <c:pt idx="32">
                  <c:v>5.8396127157291087</c:v>
                </c:pt>
                <c:pt idx="33">
                  <c:v>4.9792101526542458</c:v>
                </c:pt>
                <c:pt idx="34">
                  <c:v>4.60023944990348</c:v>
                </c:pt>
                <c:pt idx="35">
                  <c:v>4.1746423019689125</c:v>
                </c:pt>
                <c:pt idx="36">
                  <c:v>4.081707485131032</c:v>
                </c:pt>
                <c:pt idx="37">
                  <c:v>3.9423745167126967</c:v>
                </c:pt>
                <c:pt idx="38">
                  <c:v>3.8088143649320796</c:v>
                </c:pt>
                <c:pt idx="39">
                  <c:v>3.7619527105635595</c:v>
                </c:pt>
                <c:pt idx="40">
                  <c:v>3.7448528464058253</c:v>
                </c:pt>
                <c:pt idx="41">
                  <c:v>3.5905533000834753</c:v>
                </c:pt>
                <c:pt idx="42">
                  <c:v>2.8851629701811841</c:v>
                </c:pt>
                <c:pt idx="43">
                  <c:v>2.7897344773995711</c:v>
                </c:pt>
                <c:pt idx="44">
                  <c:v>2.6650514186367231</c:v>
                </c:pt>
                <c:pt idx="45">
                  <c:v>2.1320211900124182</c:v>
                </c:pt>
                <c:pt idx="46">
                  <c:v>1.6976535659965957</c:v>
                </c:pt>
                <c:pt idx="47">
                  <c:v>1.3754707266370476</c:v>
                </c:pt>
                <c:pt idx="48">
                  <c:v>1.2728957492231194</c:v>
                </c:pt>
                <c:pt idx="49">
                  <c:v>1.2394556500337017</c:v>
                </c:pt>
                <c:pt idx="50">
                  <c:v>0.87076334291797919</c:v>
                </c:pt>
                <c:pt idx="51">
                  <c:v>0.73921815830390591</c:v>
                </c:pt>
                <c:pt idx="52">
                  <c:v>0.67399748110997115</c:v>
                </c:pt>
                <c:pt idx="53">
                  <c:v>0.67277179197439518</c:v>
                </c:pt>
                <c:pt idx="54">
                  <c:v>0.46295678540639817</c:v>
                </c:pt>
                <c:pt idx="55">
                  <c:v>0.45806126140972148</c:v>
                </c:pt>
                <c:pt idx="56">
                  <c:v>0.44041940270855906</c:v>
                </c:pt>
                <c:pt idx="57">
                  <c:v>0.35258930446827624</c:v>
                </c:pt>
                <c:pt idx="58">
                  <c:v>0.35140492625940672</c:v>
                </c:pt>
                <c:pt idx="59">
                  <c:v>0.29339045006493308</c:v>
                </c:pt>
                <c:pt idx="60">
                  <c:v>0.19192217093876265</c:v>
                </c:pt>
                <c:pt idx="61">
                  <c:v>0.16746130065836909</c:v>
                </c:pt>
                <c:pt idx="62">
                  <c:v>0.14783603447286106</c:v>
                </c:pt>
                <c:pt idx="63">
                  <c:v>0.12121227943046343</c:v>
                </c:pt>
                <c:pt idx="64">
                  <c:v>0.12014026876560337</c:v>
                </c:pt>
                <c:pt idx="65">
                  <c:v>0.10067524970380758</c:v>
                </c:pt>
                <c:pt idx="66">
                  <c:v>3.9221786028488047E-2</c:v>
                </c:pt>
                <c:pt idx="67">
                  <c:v>3.1118973344877621E-2</c:v>
                </c:pt>
                <c:pt idx="68">
                  <c:v>1.0504604991130871E-2</c:v>
                </c:pt>
                <c:pt idx="69">
                  <c:v>9.2648322458936758E-3</c:v>
                </c:pt>
              </c:numCache>
            </c:numRef>
          </c:val>
          <c:extLst xmlns:c16r2="http://schemas.microsoft.com/office/drawing/2015/06/chart">
            <c:ext xmlns:c16="http://schemas.microsoft.com/office/drawing/2014/chart" uri="{C3380CC4-5D6E-409C-BE32-E72D297353CC}">
              <c16:uniqueId val="{00000000-24B3-4A71-B9C3-3E2134996DF2}"/>
            </c:ext>
          </c:extLst>
        </c:ser>
        <c:dLbls>
          <c:showLegendKey val="0"/>
          <c:showVal val="0"/>
          <c:showCatName val="0"/>
          <c:showSerName val="0"/>
          <c:showPercent val="0"/>
          <c:showBubbleSize val="0"/>
        </c:dLbls>
        <c:gapWidth val="100"/>
        <c:overlap val="50"/>
        <c:axId val="36874880"/>
        <c:axId val="36884864"/>
      </c:barChart>
      <c:catAx>
        <c:axId val="3687488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5400000" spcFirstLastPara="1" vertOverflow="ellipsis" wrap="square" anchor="ctr" anchorCtr="1"/>
          <a:lstStyle/>
          <a:p>
            <a:pPr>
              <a:defRPr sz="1000" b="0" i="0" u="none" strike="noStrike" kern="1200" baseline="0">
                <a:solidFill>
                  <a:schemeClr val="tx1"/>
                </a:solidFill>
                <a:latin typeface="HelveticaNeueLT Std"/>
                <a:ea typeface="+mn-ea"/>
                <a:cs typeface="+mn-cs"/>
              </a:defRPr>
            </a:pPr>
            <a:endParaRPr lang="en-US"/>
          </a:p>
        </c:txPr>
        <c:crossAx val="36884864"/>
        <c:crosses val="autoZero"/>
        <c:auto val="1"/>
        <c:lblAlgn val="ctr"/>
        <c:lblOffset val="100"/>
        <c:tickLblSkip val="1"/>
        <c:noMultiLvlLbl val="0"/>
      </c:catAx>
      <c:valAx>
        <c:axId val="36884864"/>
        <c:scaling>
          <c:orientation val="minMax"/>
          <c:max val="25"/>
        </c:scaling>
        <c:delete val="0"/>
        <c:axPos val="l"/>
        <c:majorGridlines>
          <c:spPr>
            <a:ln w="9525" cap="flat" cmpd="sng" algn="ctr">
              <a:solidFill>
                <a:schemeClr val="tx1">
                  <a:lumMod val="15000"/>
                  <a:lumOff val="85000"/>
                </a:schemeClr>
              </a:solidFill>
              <a:round/>
            </a:ln>
            <a:effectLst/>
          </c:spPr>
        </c:majorGridlines>
        <c:title>
          <c:tx>
            <c:rich>
              <a:bodyPr rot="0" spcFirstLastPara="1" vertOverflow="ellipsis" wrap="square" anchor="ctr" anchorCtr="1"/>
              <a:lstStyle/>
              <a:p>
                <a:pPr>
                  <a:defRPr sz="1200" b="0" i="0" u="none" strike="noStrike" kern="1200" baseline="0">
                    <a:solidFill>
                      <a:schemeClr val="tx1"/>
                    </a:solidFill>
                    <a:latin typeface="HelveticaNeueLT Std"/>
                    <a:ea typeface="+mn-ea"/>
                    <a:cs typeface="+mn-cs"/>
                  </a:defRPr>
                </a:pPr>
                <a:r>
                  <a:rPr lang="de-DE" sz="1200" dirty="0"/>
                  <a:t>%</a:t>
                </a:r>
              </a:p>
            </c:rich>
          </c:tx>
          <c:layout>
            <c:manualLayout>
              <c:xMode val="edge"/>
              <c:yMode val="edge"/>
              <c:x val="8.6349684770931408E-3"/>
              <c:y val="1.7300962379702544E-3"/>
            </c:manualLayout>
          </c:layout>
          <c:overlay val="0"/>
          <c:spPr>
            <a:noFill/>
            <a:ln>
              <a:noFill/>
            </a:ln>
            <a:effectLst/>
          </c:spPr>
        </c:title>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solidFill>
                <a:latin typeface="HelveticaNeueLT Std"/>
                <a:ea typeface="+mn-ea"/>
                <a:cs typeface="+mn-cs"/>
              </a:defRPr>
            </a:pPr>
            <a:endParaRPr lang="en-US"/>
          </a:p>
        </c:txPr>
        <c:crossAx val="36874880"/>
        <c:crosses val="autoZero"/>
        <c:crossBetween val="between"/>
      </c:valAx>
      <c:spPr>
        <a:noFill/>
        <a:ln>
          <a:solidFill>
            <a:srgbClr val="0077A0"/>
          </a:solidFill>
        </a:ln>
        <a:effectLst/>
      </c:spPr>
    </c:plotArea>
    <c:legend>
      <c:legendPos val="t"/>
      <c:layout/>
      <c:overlay val="0"/>
      <c:spPr>
        <a:noFill/>
        <a:ln>
          <a:noFill/>
        </a:ln>
        <a:effectLst/>
      </c:spPr>
      <c:txPr>
        <a:bodyPr rot="0" spcFirstLastPara="1" vertOverflow="ellipsis" vert="horz" wrap="square" anchor="ctr" anchorCtr="1"/>
        <a:lstStyle/>
        <a:p>
          <a:pPr>
            <a:defRPr sz="1200" b="0" i="0" u="none" strike="noStrike" kern="1200" baseline="0">
              <a:solidFill>
                <a:schemeClr val="tx1"/>
              </a:solidFill>
              <a:latin typeface="HelveticaNeueLT Std"/>
              <a:ea typeface="+mn-ea"/>
              <a:cs typeface="+mn-cs"/>
            </a:defRPr>
          </a:pPr>
          <a:endParaRPr lang="en-US"/>
        </a:p>
      </c:txPr>
    </c:legend>
    <c:plotVisOnly val="1"/>
    <c:dispBlanksAs val="gap"/>
    <c:showDLblsOverMax val="0"/>
  </c:chart>
  <c:spPr>
    <a:noFill/>
    <a:ln>
      <a:noFill/>
    </a:ln>
    <a:effectLst/>
  </c:spPr>
  <c:txPr>
    <a:bodyPr/>
    <a:lstStyle/>
    <a:p>
      <a:pPr>
        <a:defRPr sz="1000">
          <a:solidFill>
            <a:schemeClr val="tx1"/>
          </a:solidFill>
          <a:latin typeface="HelveticaNeueLT Std"/>
        </a:defRPr>
      </a:pPr>
      <a:endParaRPr lang="en-US"/>
    </a:p>
  </c:txPr>
  <c:externalData r:id="rId1">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c:date1904 val="0"/>
  <c:lang val="en-GB"/>
  <c:roundedCorners val="0"/>
  <mc:AlternateContent xmlns:mc="http://schemas.openxmlformats.org/markup-compatibility/2006">
    <mc:Choice xmlns:c14="http://schemas.microsoft.com/office/drawing/2007/8/2/chart" Requires="c14">
      <c14:style val="107"/>
    </mc:Choice>
    <mc:Fallback>
      <c:style val="7"/>
    </mc:Fallback>
  </mc:AlternateContent>
  <c:chart>
    <c:autoTitleDeleted val="1"/>
    <c:plotArea>
      <c:layout>
        <c:manualLayout>
          <c:layoutTarget val="inner"/>
          <c:xMode val="edge"/>
          <c:yMode val="edge"/>
          <c:x val="0.19971883202099752"/>
          <c:y val="9.290625000000001E-2"/>
          <c:w val="0.55472916666666672"/>
          <c:h val="0.83209374999999997"/>
        </c:manualLayout>
      </c:layout>
      <c:pieChart>
        <c:varyColors val="1"/>
        <c:ser>
          <c:idx val="0"/>
          <c:order val="0"/>
          <c:tx>
            <c:strRef>
              <c:f>Tabelle1!$B$1</c:f>
              <c:strCache>
                <c:ptCount val="1"/>
                <c:pt idx="0">
                  <c:v>Share of top performers</c:v>
                </c:pt>
              </c:strCache>
            </c:strRef>
          </c:tx>
          <c:dPt>
            <c:idx val="0"/>
            <c:bubble3D val="0"/>
            <c:spPr>
              <a:solidFill>
                <a:schemeClr val="accent5">
                  <a:shade val="35000"/>
                </a:schemeClr>
              </a:solidFill>
              <a:ln w="19050">
                <a:solidFill>
                  <a:schemeClr val="lt1"/>
                </a:solidFill>
              </a:ln>
              <a:effectLst/>
            </c:spPr>
            <c:extLst xmlns:c16r2="http://schemas.microsoft.com/office/drawing/2015/06/chart">
              <c:ext xmlns:c16="http://schemas.microsoft.com/office/drawing/2014/chart" uri="{C3380CC4-5D6E-409C-BE32-E72D297353CC}">
                <c16:uniqueId val="{00000004-25B5-468F-AE76-C4F84F5190EA}"/>
              </c:ext>
            </c:extLst>
          </c:dPt>
          <c:dPt>
            <c:idx val="1"/>
            <c:bubble3D val="0"/>
            <c:spPr>
              <a:solidFill>
                <a:schemeClr val="accent5">
                  <a:shade val="40000"/>
                </a:schemeClr>
              </a:solidFill>
              <a:ln w="19050">
                <a:solidFill>
                  <a:schemeClr val="lt1"/>
                </a:solidFill>
              </a:ln>
              <a:effectLst/>
            </c:spPr>
            <c:extLst xmlns:c16r2="http://schemas.microsoft.com/office/drawing/2015/06/chart">
              <c:ext xmlns:c16="http://schemas.microsoft.com/office/drawing/2014/chart" uri="{C3380CC4-5D6E-409C-BE32-E72D297353CC}">
                <c16:uniqueId val="{00000003-25B5-468F-AE76-C4F84F5190EA}"/>
              </c:ext>
            </c:extLst>
          </c:dPt>
          <c:dPt>
            <c:idx val="2"/>
            <c:bubble3D val="0"/>
            <c:spPr>
              <a:solidFill>
                <a:schemeClr val="accent5">
                  <a:shade val="45000"/>
                </a:schemeClr>
              </a:solidFill>
              <a:ln w="19050">
                <a:solidFill>
                  <a:schemeClr val="lt1"/>
                </a:solidFill>
              </a:ln>
              <a:effectLst/>
            </c:spPr>
            <c:extLst xmlns:c16r2="http://schemas.microsoft.com/office/drawing/2015/06/chart">
              <c:ext xmlns:c16="http://schemas.microsoft.com/office/drawing/2014/chart" uri="{C3380CC4-5D6E-409C-BE32-E72D297353CC}">
                <c16:uniqueId val="{00000005-25B5-468F-AE76-C4F84F5190EA}"/>
              </c:ext>
            </c:extLst>
          </c:dPt>
          <c:dPt>
            <c:idx val="3"/>
            <c:bubble3D val="0"/>
            <c:spPr>
              <a:solidFill>
                <a:schemeClr val="accent5">
                  <a:shade val="50000"/>
                </a:schemeClr>
              </a:solidFill>
              <a:ln w="19050">
                <a:solidFill>
                  <a:schemeClr val="lt1"/>
                </a:solidFill>
              </a:ln>
              <a:effectLst/>
            </c:spPr>
            <c:extLst xmlns:c16r2="http://schemas.microsoft.com/office/drawing/2015/06/chart">
              <c:ext xmlns:c16="http://schemas.microsoft.com/office/drawing/2014/chart" uri="{C3380CC4-5D6E-409C-BE32-E72D297353CC}">
                <c16:uniqueId val="{00000001-25B5-468F-AE76-C4F84F5190EA}"/>
              </c:ext>
            </c:extLst>
          </c:dPt>
          <c:dPt>
            <c:idx val="4"/>
            <c:bubble3D val="0"/>
            <c:spPr>
              <a:solidFill>
                <a:schemeClr val="accent5">
                  <a:shade val="55000"/>
                </a:schemeClr>
              </a:solidFill>
              <a:ln w="19050">
                <a:solidFill>
                  <a:schemeClr val="lt1"/>
                </a:solidFill>
              </a:ln>
              <a:effectLst/>
            </c:spPr>
            <c:extLst xmlns:c16r2="http://schemas.microsoft.com/office/drawing/2015/06/chart">
              <c:ext xmlns:c16="http://schemas.microsoft.com/office/drawing/2014/chart" uri="{C3380CC4-5D6E-409C-BE32-E72D297353CC}">
                <c16:uniqueId val="{00000002-25B5-468F-AE76-C4F84F5190EA}"/>
              </c:ext>
            </c:extLst>
          </c:dPt>
          <c:dPt>
            <c:idx val="5"/>
            <c:bubble3D val="0"/>
            <c:spPr>
              <a:solidFill>
                <a:schemeClr val="accent5">
                  <a:shade val="61000"/>
                </a:schemeClr>
              </a:solidFill>
              <a:ln w="19050">
                <a:solidFill>
                  <a:schemeClr val="lt1"/>
                </a:solidFill>
              </a:ln>
              <a:effectLst/>
            </c:spPr>
            <c:extLst xmlns:c16r2="http://schemas.microsoft.com/office/drawing/2015/06/chart">
              <c:ext xmlns:c16="http://schemas.microsoft.com/office/drawing/2014/chart" uri="{C3380CC4-5D6E-409C-BE32-E72D297353CC}">
                <c16:uniqueId val="{00000006-25B5-468F-AE76-C4F84F5190EA}"/>
              </c:ext>
            </c:extLst>
          </c:dPt>
          <c:dPt>
            <c:idx val="6"/>
            <c:bubble3D val="0"/>
            <c:spPr>
              <a:solidFill>
                <a:schemeClr val="accent5">
                  <a:shade val="66000"/>
                </a:schemeClr>
              </a:solidFill>
              <a:ln w="19050">
                <a:solidFill>
                  <a:schemeClr val="lt1"/>
                </a:solidFill>
              </a:ln>
              <a:effectLst/>
            </c:spPr>
            <c:extLst xmlns:c16r2="http://schemas.microsoft.com/office/drawing/2015/06/chart">
              <c:ext xmlns:c16="http://schemas.microsoft.com/office/drawing/2014/chart" uri="{C3380CC4-5D6E-409C-BE32-E72D297353CC}">
                <c16:uniqueId val="{00000007-25B5-468F-AE76-C4F84F5190EA}"/>
              </c:ext>
            </c:extLst>
          </c:dPt>
          <c:dPt>
            <c:idx val="7"/>
            <c:bubble3D val="0"/>
            <c:spPr>
              <a:solidFill>
                <a:schemeClr val="accent5">
                  <a:shade val="71000"/>
                </a:schemeClr>
              </a:solidFill>
              <a:ln w="19050">
                <a:solidFill>
                  <a:schemeClr val="lt1"/>
                </a:solidFill>
              </a:ln>
              <a:effectLst/>
            </c:spPr>
            <c:extLst xmlns:c16r2="http://schemas.microsoft.com/office/drawing/2015/06/chart">
              <c:ext xmlns:c16="http://schemas.microsoft.com/office/drawing/2014/chart" uri="{C3380CC4-5D6E-409C-BE32-E72D297353CC}">
                <c16:uniqueId val="{00000008-25B5-468F-AE76-C4F84F5190EA}"/>
              </c:ext>
            </c:extLst>
          </c:dPt>
          <c:dPt>
            <c:idx val="8"/>
            <c:bubble3D val="0"/>
            <c:spPr>
              <a:solidFill>
                <a:schemeClr val="accent5">
                  <a:shade val="76000"/>
                </a:schemeClr>
              </a:solidFill>
              <a:ln w="19050">
                <a:solidFill>
                  <a:schemeClr val="lt1"/>
                </a:solidFill>
              </a:ln>
              <a:effectLst/>
            </c:spPr>
            <c:extLst xmlns:c16r2="http://schemas.microsoft.com/office/drawing/2015/06/chart">
              <c:ext xmlns:c16="http://schemas.microsoft.com/office/drawing/2014/chart" uri="{C3380CC4-5D6E-409C-BE32-E72D297353CC}">
                <c16:uniqueId val="{00000009-25B5-468F-AE76-C4F84F5190EA}"/>
              </c:ext>
            </c:extLst>
          </c:dPt>
          <c:dPt>
            <c:idx val="9"/>
            <c:bubble3D val="0"/>
            <c:spPr>
              <a:solidFill>
                <a:schemeClr val="accent5">
                  <a:shade val="81000"/>
                </a:schemeClr>
              </a:solidFill>
              <a:ln w="19050">
                <a:solidFill>
                  <a:schemeClr val="lt1"/>
                </a:solidFill>
              </a:ln>
              <a:effectLst/>
            </c:spPr>
            <c:extLst xmlns:c16r2="http://schemas.microsoft.com/office/drawing/2015/06/chart">
              <c:ext xmlns:c16="http://schemas.microsoft.com/office/drawing/2014/chart" uri="{C3380CC4-5D6E-409C-BE32-E72D297353CC}">
                <c16:uniqueId val="{0000000A-25B5-468F-AE76-C4F84F5190EA}"/>
              </c:ext>
            </c:extLst>
          </c:dPt>
          <c:dPt>
            <c:idx val="10"/>
            <c:bubble3D val="0"/>
            <c:spPr>
              <a:solidFill>
                <a:schemeClr val="accent5">
                  <a:shade val="87000"/>
                </a:schemeClr>
              </a:solidFill>
              <a:ln w="19050">
                <a:solidFill>
                  <a:schemeClr val="lt1"/>
                </a:solidFill>
              </a:ln>
              <a:effectLst/>
            </c:spPr>
            <c:extLst xmlns:c16r2="http://schemas.microsoft.com/office/drawing/2015/06/chart">
              <c:ext xmlns:c16="http://schemas.microsoft.com/office/drawing/2014/chart" uri="{C3380CC4-5D6E-409C-BE32-E72D297353CC}">
                <c16:uniqueId val="{0000000B-25B5-468F-AE76-C4F84F5190EA}"/>
              </c:ext>
            </c:extLst>
          </c:dPt>
          <c:dPt>
            <c:idx val="11"/>
            <c:bubble3D val="0"/>
            <c:spPr>
              <a:solidFill>
                <a:schemeClr val="accent5">
                  <a:shade val="92000"/>
                </a:schemeClr>
              </a:solidFill>
              <a:ln w="19050">
                <a:solidFill>
                  <a:schemeClr val="lt1"/>
                </a:solidFill>
              </a:ln>
              <a:effectLst/>
            </c:spPr>
            <c:extLst xmlns:c16r2="http://schemas.microsoft.com/office/drawing/2015/06/chart">
              <c:ext xmlns:c16="http://schemas.microsoft.com/office/drawing/2014/chart" uri="{C3380CC4-5D6E-409C-BE32-E72D297353CC}">
                <c16:uniqueId val="{0000000C-25B5-468F-AE76-C4F84F5190EA}"/>
              </c:ext>
            </c:extLst>
          </c:dPt>
          <c:dPt>
            <c:idx val="12"/>
            <c:bubble3D val="0"/>
            <c:spPr>
              <a:solidFill>
                <a:schemeClr val="accent5">
                  <a:shade val="97000"/>
                </a:schemeClr>
              </a:solidFill>
              <a:ln w="19050">
                <a:solidFill>
                  <a:schemeClr val="lt1"/>
                </a:solidFill>
              </a:ln>
              <a:effectLst/>
            </c:spPr>
            <c:extLst xmlns:c16r2="http://schemas.microsoft.com/office/drawing/2015/06/chart">
              <c:ext xmlns:c16="http://schemas.microsoft.com/office/drawing/2014/chart" uri="{C3380CC4-5D6E-409C-BE32-E72D297353CC}">
                <c16:uniqueId val="{0000000D-25B5-468F-AE76-C4F84F5190EA}"/>
              </c:ext>
            </c:extLst>
          </c:dPt>
          <c:dPt>
            <c:idx val="13"/>
            <c:bubble3D val="0"/>
            <c:spPr>
              <a:solidFill>
                <a:schemeClr val="accent5">
                  <a:tint val="98000"/>
                </a:schemeClr>
              </a:solidFill>
              <a:ln w="19050">
                <a:solidFill>
                  <a:schemeClr val="lt1"/>
                </a:solidFill>
              </a:ln>
              <a:effectLst/>
            </c:spPr>
            <c:extLst xmlns:c16r2="http://schemas.microsoft.com/office/drawing/2015/06/chart">
              <c:ext xmlns:c16="http://schemas.microsoft.com/office/drawing/2014/chart" uri="{C3380CC4-5D6E-409C-BE32-E72D297353CC}">
                <c16:uniqueId val="{0000000E-25B5-468F-AE76-C4F84F5190EA}"/>
              </c:ext>
            </c:extLst>
          </c:dPt>
          <c:dPt>
            <c:idx val="14"/>
            <c:bubble3D val="0"/>
            <c:spPr>
              <a:solidFill>
                <a:schemeClr val="accent5">
                  <a:tint val="93000"/>
                </a:schemeClr>
              </a:solidFill>
              <a:ln w="19050">
                <a:solidFill>
                  <a:schemeClr val="lt1"/>
                </a:solidFill>
              </a:ln>
              <a:effectLst/>
            </c:spPr>
            <c:extLst xmlns:c16r2="http://schemas.microsoft.com/office/drawing/2015/06/chart">
              <c:ext xmlns:c16="http://schemas.microsoft.com/office/drawing/2014/chart" uri="{C3380CC4-5D6E-409C-BE32-E72D297353CC}">
                <c16:uniqueId val="{0000000F-25B5-468F-AE76-C4F84F5190EA}"/>
              </c:ext>
            </c:extLst>
          </c:dPt>
          <c:dPt>
            <c:idx val="15"/>
            <c:bubble3D val="0"/>
            <c:spPr>
              <a:solidFill>
                <a:schemeClr val="accent6"/>
              </a:solidFill>
              <a:ln w="19050">
                <a:solidFill>
                  <a:schemeClr val="lt1"/>
                </a:solidFill>
              </a:ln>
              <a:effectLst/>
            </c:spPr>
            <c:extLst xmlns:c16r2="http://schemas.microsoft.com/office/drawing/2015/06/chart">
              <c:ext xmlns:c16="http://schemas.microsoft.com/office/drawing/2014/chart" uri="{C3380CC4-5D6E-409C-BE32-E72D297353CC}">
                <c16:uniqueId val="{00000010-25B5-468F-AE76-C4F84F5190EA}"/>
              </c:ext>
            </c:extLst>
          </c:dPt>
          <c:dPt>
            <c:idx val="16"/>
            <c:bubble3D val="0"/>
            <c:spPr>
              <a:solidFill>
                <a:schemeClr val="accent5">
                  <a:tint val="82000"/>
                </a:schemeClr>
              </a:solidFill>
              <a:ln w="19050">
                <a:solidFill>
                  <a:schemeClr val="lt1"/>
                </a:solidFill>
              </a:ln>
              <a:effectLst/>
            </c:spPr>
            <c:extLst xmlns:c16r2="http://schemas.microsoft.com/office/drawing/2015/06/chart">
              <c:ext xmlns:c16="http://schemas.microsoft.com/office/drawing/2014/chart" uri="{C3380CC4-5D6E-409C-BE32-E72D297353CC}">
                <c16:uniqueId val="{00000011-25B5-468F-AE76-C4F84F5190EA}"/>
              </c:ext>
            </c:extLst>
          </c:dPt>
          <c:dPt>
            <c:idx val="17"/>
            <c:bubble3D val="0"/>
            <c:spPr>
              <a:solidFill>
                <a:schemeClr val="accent5">
                  <a:tint val="77000"/>
                </a:schemeClr>
              </a:solidFill>
              <a:ln w="19050">
                <a:solidFill>
                  <a:schemeClr val="lt1"/>
                </a:solidFill>
              </a:ln>
              <a:effectLst/>
            </c:spPr>
            <c:extLst xmlns:c16r2="http://schemas.microsoft.com/office/drawing/2015/06/chart">
              <c:ext xmlns:c16="http://schemas.microsoft.com/office/drawing/2014/chart" uri="{C3380CC4-5D6E-409C-BE32-E72D297353CC}">
                <c16:uniqueId val="{00000012-25B5-468F-AE76-C4F84F5190EA}"/>
              </c:ext>
            </c:extLst>
          </c:dPt>
          <c:dPt>
            <c:idx val="18"/>
            <c:bubble3D val="0"/>
            <c:spPr>
              <a:solidFill>
                <a:schemeClr val="accent5">
                  <a:tint val="72000"/>
                </a:schemeClr>
              </a:solidFill>
              <a:ln w="19050">
                <a:solidFill>
                  <a:schemeClr val="lt1"/>
                </a:solidFill>
              </a:ln>
              <a:effectLst/>
            </c:spPr>
            <c:extLst xmlns:c16r2="http://schemas.microsoft.com/office/drawing/2015/06/chart">
              <c:ext xmlns:c16="http://schemas.microsoft.com/office/drawing/2014/chart" uri="{C3380CC4-5D6E-409C-BE32-E72D297353CC}">
                <c16:uniqueId val="{00000013-25B5-468F-AE76-C4F84F5190EA}"/>
              </c:ext>
            </c:extLst>
          </c:dPt>
          <c:dPt>
            <c:idx val="19"/>
            <c:bubble3D val="0"/>
            <c:spPr>
              <a:solidFill>
                <a:schemeClr val="accent5">
                  <a:tint val="67000"/>
                </a:schemeClr>
              </a:solidFill>
              <a:ln w="19050">
                <a:solidFill>
                  <a:schemeClr val="lt1"/>
                </a:solidFill>
              </a:ln>
              <a:effectLst/>
            </c:spPr>
            <c:extLst xmlns:c16r2="http://schemas.microsoft.com/office/drawing/2015/06/chart">
              <c:ext xmlns:c16="http://schemas.microsoft.com/office/drawing/2014/chart" uri="{C3380CC4-5D6E-409C-BE32-E72D297353CC}">
                <c16:uniqueId val="{00000014-25B5-468F-AE76-C4F84F5190EA}"/>
              </c:ext>
            </c:extLst>
          </c:dPt>
          <c:dPt>
            <c:idx val="20"/>
            <c:bubble3D val="0"/>
            <c:spPr>
              <a:solidFill>
                <a:schemeClr val="accent5">
                  <a:tint val="62000"/>
                </a:schemeClr>
              </a:solidFill>
              <a:ln w="19050">
                <a:solidFill>
                  <a:schemeClr val="lt1"/>
                </a:solidFill>
              </a:ln>
              <a:effectLst/>
            </c:spPr>
            <c:extLst xmlns:c16r2="http://schemas.microsoft.com/office/drawing/2015/06/chart">
              <c:ext xmlns:c16="http://schemas.microsoft.com/office/drawing/2014/chart" uri="{C3380CC4-5D6E-409C-BE32-E72D297353CC}">
                <c16:uniqueId val="{00000015-25B5-468F-AE76-C4F84F5190EA}"/>
              </c:ext>
            </c:extLst>
          </c:dPt>
          <c:dPt>
            <c:idx val="21"/>
            <c:bubble3D val="0"/>
            <c:spPr>
              <a:solidFill>
                <a:schemeClr val="accent5">
                  <a:tint val="56000"/>
                </a:schemeClr>
              </a:solidFill>
              <a:ln w="19050">
                <a:solidFill>
                  <a:schemeClr val="lt1"/>
                </a:solidFill>
              </a:ln>
              <a:effectLst/>
            </c:spPr>
            <c:extLst xmlns:c16r2="http://schemas.microsoft.com/office/drawing/2015/06/chart">
              <c:ext xmlns:c16="http://schemas.microsoft.com/office/drawing/2014/chart" uri="{C3380CC4-5D6E-409C-BE32-E72D297353CC}">
                <c16:uniqueId val="{00000016-25B5-468F-AE76-C4F84F5190EA}"/>
              </c:ext>
            </c:extLst>
          </c:dPt>
          <c:dPt>
            <c:idx val="22"/>
            <c:bubble3D val="0"/>
            <c:spPr>
              <a:solidFill>
                <a:schemeClr val="accent5">
                  <a:tint val="51000"/>
                </a:schemeClr>
              </a:solidFill>
              <a:ln w="19050">
                <a:solidFill>
                  <a:schemeClr val="lt1"/>
                </a:solidFill>
              </a:ln>
              <a:effectLst/>
            </c:spPr>
            <c:extLst xmlns:c16r2="http://schemas.microsoft.com/office/drawing/2015/06/chart">
              <c:ext xmlns:c16="http://schemas.microsoft.com/office/drawing/2014/chart" uri="{C3380CC4-5D6E-409C-BE32-E72D297353CC}">
                <c16:uniqueId val="{00000017-25B5-468F-AE76-C4F84F5190EA}"/>
              </c:ext>
            </c:extLst>
          </c:dPt>
          <c:dPt>
            <c:idx val="23"/>
            <c:bubble3D val="0"/>
            <c:spPr>
              <a:solidFill>
                <a:schemeClr val="accent5">
                  <a:tint val="46000"/>
                </a:schemeClr>
              </a:solidFill>
              <a:ln w="19050">
                <a:solidFill>
                  <a:schemeClr val="lt1"/>
                </a:solidFill>
              </a:ln>
              <a:effectLst/>
            </c:spPr>
            <c:extLst xmlns:c16r2="http://schemas.microsoft.com/office/drawing/2015/06/chart">
              <c:ext xmlns:c16="http://schemas.microsoft.com/office/drawing/2014/chart" uri="{C3380CC4-5D6E-409C-BE32-E72D297353CC}">
                <c16:uniqueId val="{00000018-25B5-468F-AE76-C4F84F5190EA}"/>
              </c:ext>
            </c:extLst>
          </c:dPt>
          <c:dPt>
            <c:idx val="24"/>
            <c:bubble3D val="0"/>
            <c:spPr>
              <a:solidFill>
                <a:schemeClr val="accent5">
                  <a:tint val="41000"/>
                </a:schemeClr>
              </a:solidFill>
              <a:ln w="19050">
                <a:solidFill>
                  <a:schemeClr val="lt1"/>
                </a:solidFill>
              </a:ln>
              <a:effectLst/>
            </c:spPr>
            <c:extLst xmlns:c16r2="http://schemas.microsoft.com/office/drawing/2015/06/chart">
              <c:ext xmlns:c16="http://schemas.microsoft.com/office/drawing/2014/chart" uri="{C3380CC4-5D6E-409C-BE32-E72D297353CC}">
                <c16:uniqueId val="{00000019-25B5-468F-AE76-C4F84F5190EA}"/>
              </c:ext>
            </c:extLst>
          </c:dPt>
          <c:dPt>
            <c:idx val="25"/>
            <c:bubble3D val="0"/>
            <c:spPr>
              <a:solidFill>
                <a:schemeClr val="accent5">
                  <a:tint val="36000"/>
                </a:schemeClr>
              </a:solidFill>
              <a:ln w="19050">
                <a:solidFill>
                  <a:schemeClr val="lt1"/>
                </a:solidFill>
              </a:ln>
              <a:effectLst/>
            </c:spPr>
            <c:extLst xmlns:c16r2="http://schemas.microsoft.com/office/drawing/2015/06/chart">
              <c:ext xmlns:c16="http://schemas.microsoft.com/office/drawing/2014/chart" uri="{C3380CC4-5D6E-409C-BE32-E72D297353CC}">
                <c16:uniqueId val="{0000001A-25B5-468F-AE76-C4F84F5190EA}"/>
              </c:ext>
            </c:extLst>
          </c:dPt>
          <c:dLbls>
            <c:dLbl>
              <c:idx val="3"/>
              <c:layout>
                <c:manualLayout>
                  <c:x val="-3.9712983487476178E-2"/>
                  <c:y val="-1.5021889879841687E-2"/>
                </c:manualLayout>
              </c:layout>
              <c:showLegendKey val="0"/>
              <c:showVal val="0"/>
              <c:showCatName val="1"/>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1-25B5-468F-AE76-C4F84F5190EA}"/>
                </c:ext>
              </c:extLst>
            </c:dLbl>
            <c:dLbl>
              <c:idx val="4"/>
              <c:layout>
                <c:manualLayout>
                  <c:x val="-2.3503464698881177E-2"/>
                  <c:y val="-2.7590343639231581E-2"/>
                </c:manualLayout>
              </c:layout>
              <c:showLegendKey val="0"/>
              <c:showVal val="0"/>
              <c:showCatName val="1"/>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2-25B5-468F-AE76-C4F84F5190EA}"/>
                </c:ext>
              </c:extLst>
            </c:dLbl>
            <c:dLbl>
              <c:idx val="5"/>
              <c:layout>
                <c:manualLayout>
                  <c:x val="-2.8344638983510403E-2"/>
                  <c:y val="-7.8491790491829083E-2"/>
                </c:manualLayout>
              </c:layout>
              <c:showLegendKey val="0"/>
              <c:showVal val="0"/>
              <c:showCatName val="1"/>
              <c:showSerName val="0"/>
              <c:showPercent val="0"/>
              <c:showBubbleSize val="0"/>
              <c:extLst xmlns:c16r2="http://schemas.microsoft.com/office/drawing/2015/06/chart">
                <c:ext xmlns:c15="http://schemas.microsoft.com/office/drawing/2012/chart" uri="{CE6537A1-D6FC-4f65-9D91-7224C49458BB}">
                  <c15:layout>
                    <c:manualLayout>
                      <c:w val="0.23943764704970721"/>
                      <c:h val="9.0988626421697291E-2"/>
                    </c:manualLayout>
                  </c15:layout>
                </c:ext>
                <c:ext xmlns:c16="http://schemas.microsoft.com/office/drawing/2014/chart" uri="{C3380CC4-5D6E-409C-BE32-E72D297353CC}">
                  <c16:uniqueId val="{00000006-25B5-468F-AE76-C4F84F5190EA}"/>
                </c:ext>
              </c:extLst>
            </c:dLbl>
            <c:dLbl>
              <c:idx val="6"/>
              <c:layout>
                <c:manualLayout>
                  <c:x val="-1.8258963888852692E-2"/>
                  <c:y val="-4.2876187359774665E-2"/>
                </c:manualLayout>
              </c:layout>
              <c:showLegendKey val="0"/>
              <c:showVal val="0"/>
              <c:showCatName val="1"/>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7-25B5-468F-AE76-C4F84F5190EA}"/>
                </c:ext>
              </c:extLst>
            </c:dLbl>
            <c:dLbl>
              <c:idx val="7"/>
              <c:layout>
                <c:manualLayout>
                  <c:x val="1.7749193072203611E-2"/>
                  <c:y val="-1.5261870384824067E-2"/>
                </c:manualLayout>
              </c:layout>
              <c:showLegendKey val="0"/>
              <c:showVal val="0"/>
              <c:showCatName val="1"/>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8-25B5-468F-AE76-C4F84F5190EA}"/>
                </c:ext>
              </c:extLst>
            </c:dLbl>
            <c:dLbl>
              <c:idx val="8"/>
              <c:layout>
                <c:manualLayout>
                  <c:x val="-8.6306224526177585E-3"/>
                  <c:y val="-1.2340089200581863E-3"/>
                </c:manualLayout>
              </c:layout>
              <c:showLegendKey val="0"/>
              <c:showVal val="0"/>
              <c:showCatName val="1"/>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9-25B5-468F-AE76-C4F84F5190EA}"/>
                </c:ext>
              </c:extLst>
            </c:dLbl>
            <c:dLbl>
              <c:idx val="9"/>
              <c:layout>
                <c:manualLayout>
                  <c:x val="-1.3646534932174745E-2"/>
                  <c:y val="1.9741424095228971E-2"/>
                </c:manualLayout>
              </c:layout>
              <c:showLegendKey val="0"/>
              <c:showVal val="0"/>
              <c:showCatName val="1"/>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A-25B5-468F-AE76-C4F84F5190EA}"/>
                </c:ext>
              </c:extLst>
            </c:dLbl>
            <c:dLbl>
              <c:idx val="10"/>
              <c:layout>
                <c:manualLayout>
                  <c:x val="5.5453332127203599E-3"/>
                  <c:y val="5.1860210387087394E-2"/>
                </c:manualLayout>
              </c:layout>
              <c:spPr>
                <a:noFill/>
                <a:ln>
                  <a:noFill/>
                </a:ln>
                <a:effectLst/>
              </c:spPr>
              <c:txPr>
                <a:bodyPr rot="0" spcFirstLastPara="1" vertOverflow="ellipsis" vert="horz" wrap="square" lIns="38100" tIns="19050" rIns="38100" bIns="19050" anchor="ctr" anchorCtr="1">
                  <a:noAutofit/>
                </a:bodyPr>
                <a:lstStyle/>
                <a:p>
                  <a:pPr>
                    <a:defRPr sz="1100" b="0" i="0" u="none" strike="noStrike" kern="1200" baseline="0">
                      <a:solidFill>
                        <a:schemeClr val="tx1"/>
                      </a:solidFill>
                      <a:latin typeface="HelveticaNeueLT Std"/>
                      <a:ea typeface="+mn-ea"/>
                      <a:cs typeface="+mn-cs"/>
                    </a:defRPr>
                  </a:pPr>
                  <a:endParaRPr lang="en-US"/>
                </a:p>
              </c:txPr>
              <c:showLegendKey val="0"/>
              <c:showVal val="0"/>
              <c:showCatName val="1"/>
              <c:showSerName val="0"/>
              <c:showPercent val="0"/>
              <c:showBubbleSize val="0"/>
              <c:extLst xmlns:c16r2="http://schemas.microsoft.com/office/drawing/2015/06/chart">
                <c:ext xmlns:c15="http://schemas.microsoft.com/office/drawing/2012/chart" uri="{CE6537A1-D6FC-4f65-9D91-7224C49458BB}">
                  <c15:layout>
                    <c:manualLayout>
                      <c:w val="0.18077627926822962"/>
                      <c:h val="0.11723534558180228"/>
                    </c:manualLayout>
                  </c15:layout>
                </c:ext>
                <c:ext xmlns:c16="http://schemas.microsoft.com/office/drawing/2014/chart" uri="{C3380CC4-5D6E-409C-BE32-E72D297353CC}">
                  <c16:uniqueId val="{0000000B-25B5-468F-AE76-C4F84F5190EA}"/>
                </c:ext>
              </c:extLst>
            </c:dLbl>
            <c:dLbl>
              <c:idx val="13"/>
              <c:layout>
                <c:manualLayout>
                  <c:x val="-6.1808965780672319E-2"/>
                  <c:y val="2.0033058488513326E-2"/>
                </c:manualLayout>
              </c:layout>
              <c:showLegendKey val="0"/>
              <c:showVal val="0"/>
              <c:showCatName val="1"/>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E-25B5-468F-AE76-C4F84F5190EA}"/>
                </c:ext>
              </c:extLst>
            </c:dLbl>
            <c:dLbl>
              <c:idx val="15"/>
              <c:layout>
                <c:manualLayout>
                  <c:x val="1.2454384795487734E-2"/>
                  <c:y val="2.5720131440262878E-2"/>
                </c:manualLayout>
              </c:layout>
              <c:showLegendKey val="0"/>
              <c:showVal val="0"/>
              <c:showCatName val="1"/>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10-25B5-468F-AE76-C4F84F5190EA}"/>
                </c:ext>
              </c:extLst>
            </c:dLbl>
            <c:dLbl>
              <c:idx val="17"/>
              <c:layout>
                <c:manualLayout>
                  <c:x val="-0.14437390157543128"/>
                  <c:y val="1.3209884197546181E-2"/>
                </c:manualLayout>
              </c:layout>
              <c:showLegendKey val="0"/>
              <c:showVal val="0"/>
              <c:showCatName val="1"/>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12-25B5-468F-AE76-C4F84F5190EA}"/>
                </c:ext>
              </c:extLst>
            </c:dLbl>
            <c:dLbl>
              <c:idx val="18"/>
              <c:layout>
                <c:manualLayout>
                  <c:x val="-0.18015241033073728"/>
                  <c:y val="-1.2311295733702579E-2"/>
                </c:manualLayout>
              </c:layout>
              <c:showLegendKey val="0"/>
              <c:showVal val="0"/>
              <c:showCatName val="1"/>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13-25B5-468F-AE76-C4F84F5190EA}"/>
                </c:ext>
              </c:extLst>
            </c:dLbl>
            <c:dLbl>
              <c:idx val="19"/>
              <c:layout>
                <c:manualLayout>
                  <c:x val="-4.5428304934536347E-2"/>
                  <c:y val="8.8718044102754946E-3"/>
                </c:manualLayout>
              </c:layout>
              <c:showLegendKey val="0"/>
              <c:showVal val="0"/>
              <c:showCatName val="1"/>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14-25B5-468F-AE76-C4F84F5190EA}"/>
                </c:ext>
              </c:extLst>
            </c:dLbl>
            <c:dLbl>
              <c:idx val="20"/>
              <c:layout>
                <c:manualLayout>
                  <c:x val="-2.3367347883964443E-2"/>
                  <c:y val="-2.739287255428725E-2"/>
                </c:manualLayout>
              </c:layout>
              <c:showLegendKey val="0"/>
              <c:showVal val="0"/>
              <c:showCatName val="1"/>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15-25B5-468F-AE76-C4F84F5190EA}"/>
                </c:ext>
              </c:extLst>
            </c:dLbl>
            <c:dLbl>
              <c:idx val="21"/>
              <c:layout>
                <c:manualLayout>
                  <c:x val="-0.17585742602811189"/>
                  <c:y val="-6.2124124248248529E-2"/>
                </c:manualLayout>
              </c:layout>
              <c:showLegendKey val="0"/>
              <c:showVal val="0"/>
              <c:showCatName val="1"/>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16-25B5-468F-AE76-C4F84F5190EA}"/>
                </c:ext>
              </c:extLst>
            </c:dLbl>
            <c:dLbl>
              <c:idx val="22"/>
              <c:layout>
                <c:manualLayout>
                  <c:x val="-3.9440443384083451E-2"/>
                  <c:y val="-5.7214816651855516E-2"/>
                </c:manualLayout>
              </c:layout>
              <c:showLegendKey val="0"/>
              <c:showVal val="0"/>
              <c:showCatName val="1"/>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17-25B5-468F-AE76-C4F84F5190EA}"/>
                </c:ext>
              </c:extLst>
            </c:dLbl>
            <c:dLbl>
              <c:idx val="23"/>
              <c:layout>
                <c:manualLayout>
                  <c:x val="0.18176163418048663"/>
                  <c:y val="-2.3051474459005916E-3"/>
                </c:manualLayout>
              </c:layout>
              <c:showLegendKey val="0"/>
              <c:showVal val="0"/>
              <c:showCatName val="1"/>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18-25B5-468F-AE76-C4F84F5190EA}"/>
                </c:ext>
              </c:extLst>
            </c:dLbl>
            <c:dLbl>
              <c:idx val="24"/>
              <c:layout>
                <c:manualLayout>
                  <c:x val="5.9130090697252502E-2"/>
                  <c:y val="-4.6802929161413903E-2"/>
                </c:manualLayout>
              </c:layout>
              <c:showLegendKey val="0"/>
              <c:showVal val="0"/>
              <c:showCatName val="1"/>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19-25B5-468F-AE76-C4F84F5190EA}"/>
                </c:ext>
              </c:extLst>
            </c:dLbl>
            <c:dLbl>
              <c:idx val="25"/>
              <c:layout>
                <c:manualLayout>
                  <c:x val="0.24279738737354045"/>
                  <c:y val="-3.2191988358350458E-2"/>
                </c:manualLayout>
              </c:layout>
              <c:spPr>
                <a:noFill/>
                <a:ln>
                  <a:noFill/>
                </a:ln>
                <a:effectLst/>
              </c:spPr>
              <c:txPr>
                <a:bodyPr rot="0" spcFirstLastPara="1" vertOverflow="ellipsis" vert="horz" wrap="square" lIns="38100" tIns="19050" rIns="38100" bIns="19050" anchor="ctr" anchorCtr="1">
                  <a:spAutoFit/>
                </a:bodyPr>
                <a:lstStyle/>
                <a:p>
                  <a:pPr>
                    <a:defRPr sz="1100" b="1" i="0" u="none" strike="noStrike" kern="1200" baseline="0">
                      <a:solidFill>
                        <a:schemeClr val="tx1"/>
                      </a:solidFill>
                      <a:latin typeface="HelveticaNeueLT Std"/>
                      <a:ea typeface="+mn-ea"/>
                      <a:cs typeface="+mn-cs"/>
                    </a:defRPr>
                  </a:pPr>
                  <a:endParaRPr lang="en-US"/>
                </a:p>
              </c:txPr>
              <c:showLegendKey val="0"/>
              <c:showVal val="0"/>
              <c:showCatName val="1"/>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1A-25B5-468F-AE76-C4F84F5190EA}"/>
                </c:ext>
              </c:extLst>
            </c:dLbl>
            <c:spPr>
              <a:noFill/>
              <a:ln>
                <a:noFill/>
              </a:ln>
              <a:effectLst/>
            </c:spPr>
            <c:txPr>
              <a:bodyPr rot="0" spcFirstLastPara="1" vertOverflow="ellipsis" vert="horz" wrap="square" lIns="38100" tIns="19050" rIns="38100" bIns="19050" anchor="ctr" anchorCtr="1">
                <a:spAutoFit/>
              </a:bodyPr>
              <a:lstStyle/>
              <a:p>
                <a:pPr>
                  <a:defRPr sz="1100" b="0" i="0" u="none" strike="noStrike" kern="1200" baseline="0">
                    <a:solidFill>
                      <a:schemeClr val="tx1"/>
                    </a:solidFill>
                    <a:latin typeface="HelveticaNeueLT Std"/>
                    <a:ea typeface="+mn-ea"/>
                    <a:cs typeface="+mn-cs"/>
                  </a:defRPr>
                </a:pPr>
                <a:endParaRPr lang="en-US"/>
              </a:p>
            </c:txPr>
            <c:showLegendKey val="0"/>
            <c:showVal val="0"/>
            <c:showCatName val="1"/>
            <c:showSerName val="0"/>
            <c:showPercent val="0"/>
            <c:showBubbleSize val="0"/>
            <c:showLeaderLines val="1"/>
            <c:leaderLines>
              <c:spPr>
                <a:ln w="9525" cap="flat" cmpd="sng" algn="ctr">
                  <a:solidFill>
                    <a:schemeClr val="tx1">
                      <a:lumMod val="35000"/>
                      <a:lumOff val="65000"/>
                    </a:schemeClr>
                  </a:solidFill>
                  <a:round/>
                </a:ln>
                <a:effectLst/>
              </c:spPr>
            </c:leaderLines>
            <c:extLst xmlns:c16r2="http://schemas.microsoft.com/office/drawing/2015/06/chart">
              <c:ext xmlns:c15="http://schemas.microsoft.com/office/drawing/2012/chart" uri="{CE6537A1-D6FC-4f65-9D91-7224C49458BB}"/>
            </c:extLst>
          </c:dLbls>
          <c:cat>
            <c:strRef>
              <c:f>Tabelle1!$A$2:$A$27</c:f>
              <c:strCache>
                <c:ptCount val="26"/>
                <c:pt idx="0">
                  <c:v>United States; 21,7%</c:v>
                </c:pt>
                <c:pt idx="1">
                  <c:v>B-S-J-G (China); 13,1%</c:v>
                </c:pt>
                <c:pt idx="2">
                  <c:v>Japan; 12,6%</c:v>
                </c:pt>
                <c:pt idx="3">
                  <c:v>Germany; 5,7%</c:v>
                </c:pt>
                <c:pt idx="4">
                  <c:v>Viet Nam; 5,2%</c:v>
                </c:pt>
                <c:pt idx="5">
                  <c:v>United Kingdom; 4,9%</c:v>
                </c:pt>
                <c:pt idx="6">
                  <c:v>Korea; 4,4%</c:v>
                </c:pt>
                <c:pt idx="7">
                  <c:v>France; 4,3%</c:v>
                </c:pt>
                <c:pt idx="8">
                  <c:v>Russia; 3%</c:v>
                </c:pt>
                <c:pt idx="9">
                  <c:v>Canada; 3%</c:v>
                </c:pt>
                <c:pt idx="10">
                  <c:v>Chinese Taipei; 2,8%</c:v>
                </c:pt>
                <c:pt idx="11">
                  <c:v>Australia; 2,1%</c:v>
                </c:pt>
                <c:pt idx="12">
                  <c:v>Poland; 1,8%</c:v>
                </c:pt>
                <c:pt idx="13">
                  <c:v>Netherlands; 1,5%</c:v>
                </c:pt>
                <c:pt idx="14">
                  <c:v>Italy; 1,5%</c:v>
                </c:pt>
                <c:pt idx="15">
                  <c:v>Spain; 1,4%</c:v>
                </c:pt>
                <c:pt idx="16">
                  <c:v>Brazil; 1,2%</c:v>
                </c:pt>
                <c:pt idx="17">
                  <c:v>Singapore; 0,8%</c:v>
                </c:pt>
                <c:pt idx="18">
                  <c:v>Belgium; 0,7%</c:v>
                </c:pt>
                <c:pt idx="19">
                  <c:v>Finland; 0,6%</c:v>
                </c:pt>
                <c:pt idx="20">
                  <c:v>Switzerland; 0,6%</c:v>
                </c:pt>
                <c:pt idx="21">
                  <c:v>Sweden; 0,6%</c:v>
                </c:pt>
                <c:pt idx="22">
                  <c:v>Portugal; 0,5%</c:v>
                </c:pt>
                <c:pt idx="23">
                  <c:v>New Zealand; 0,5%</c:v>
                </c:pt>
                <c:pt idx="24">
                  <c:v>Israel; 0,5%</c:v>
                </c:pt>
                <c:pt idx="25">
                  <c:v>Others; 4,9%</c:v>
                </c:pt>
              </c:strCache>
            </c:strRef>
          </c:cat>
          <c:val>
            <c:numRef>
              <c:f>Tabelle1!$B$2:$B$27</c:f>
              <c:numCache>
                <c:formatCode>0.0%</c:formatCode>
                <c:ptCount val="26"/>
                <c:pt idx="0">
                  <c:v>0.2174553033523339</c:v>
                </c:pt>
                <c:pt idx="1">
                  <c:v>0.1309242546084198</c:v>
                </c:pt>
                <c:pt idx="2">
                  <c:v>0.12630131782773521</c:v>
                </c:pt>
                <c:pt idx="3">
                  <c:v>5.6891461154595507E-2</c:v>
                </c:pt>
                <c:pt idx="4">
                  <c:v>5.2320552815503824E-2</c:v>
                </c:pt>
                <c:pt idx="5">
                  <c:v>4.9442834274719412E-2</c:v>
                </c:pt>
                <c:pt idx="6">
                  <c:v>4.3711378245961732E-2</c:v>
                </c:pt>
                <c:pt idx="7">
                  <c:v>4.2520104848167081E-2</c:v>
                </c:pt>
                <c:pt idx="8">
                  <c:v>3.0411400265747009E-2</c:v>
                </c:pt>
                <c:pt idx="9">
                  <c:v>2.9692572300458176E-2</c:v>
                </c:pt>
                <c:pt idx="10">
                  <c:v>2.8013716031071351E-2</c:v>
                </c:pt>
                <c:pt idx="11">
                  <c:v>2.0775161257905506E-2</c:v>
                </c:pt>
                <c:pt idx="12">
                  <c:v>1.8364723429058386E-2</c:v>
                </c:pt>
                <c:pt idx="13">
                  <c:v>1.5426038105225907E-2</c:v>
                </c:pt>
                <c:pt idx="14">
                  <c:v>1.4640341467762497E-2</c:v>
                </c:pt>
                <c:pt idx="15">
                  <c:v>1.4426885383085088E-2</c:v>
                </c:pt>
                <c:pt idx="16">
                  <c:v>1.1824254708978828E-2</c:v>
                </c:pt>
                <c:pt idx="17">
                  <c:v>8.0978427588896985E-3</c:v>
                </c:pt>
                <c:pt idx="18">
                  <c:v>7.4819658206707832E-3</c:v>
                </c:pt>
                <c:pt idx="19">
                  <c:v>5.9076402098017771E-3</c:v>
                </c:pt>
                <c:pt idx="20">
                  <c:v>5.8212100293452106E-3</c:v>
                </c:pt>
                <c:pt idx="21">
                  <c:v>5.6372603776857228E-3</c:v>
                </c:pt>
                <c:pt idx="22">
                  <c:v>5.2340107349509932E-3</c:v>
                </c:pt>
                <c:pt idx="23">
                  <c:v>5.0486647952111725E-3</c:v>
                </c:pt>
                <c:pt idx="24">
                  <c:v>4.9511512519810081E-3</c:v>
                </c:pt>
                <c:pt idx="25">
                  <c:v>4.8677953944734814E-2</c:v>
                </c:pt>
              </c:numCache>
            </c:numRef>
          </c:val>
          <c:extLst xmlns:c16r2="http://schemas.microsoft.com/office/drawing/2015/06/chart">
            <c:ext xmlns:c16="http://schemas.microsoft.com/office/drawing/2014/chart" uri="{C3380CC4-5D6E-409C-BE32-E72D297353CC}">
              <c16:uniqueId val="{00000000-25B5-468F-AE76-C4F84F5190EA}"/>
            </c:ext>
          </c:extLst>
        </c:ser>
        <c:dLbls>
          <c:showLegendKey val="0"/>
          <c:showVal val="0"/>
          <c:showCatName val="0"/>
          <c:showSerName val="0"/>
          <c:showPercent val="0"/>
          <c:showBubbleSize val="0"/>
          <c:showLeaderLines val="1"/>
        </c:dLbls>
        <c:firstSliceAng val="0"/>
      </c:pieChart>
      <c:spPr>
        <a:noFill/>
        <a:ln>
          <a:noFill/>
        </a:ln>
        <a:effectLst/>
      </c:spPr>
    </c:plotArea>
    <c:plotVisOnly val="1"/>
    <c:dispBlanksAs val="zero"/>
    <c:showDLblsOverMax val="0"/>
  </c:chart>
  <c:spPr>
    <a:noFill/>
    <a:ln>
      <a:noFill/>
    </a:ln>
    <a:effectLst/>
  </c:spPr>
  <c:txPr>
    <a:bodyPr/>
    <a:lstStyle/>
    <a:p>
      <a:pPr>
        <a:defRPr/>
      </a:pPr>
      <a:endParaRPr lang="en-US"/>
    </a:p>
  </c:txPr>
  <c:externalData r:id="rId1">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5.1536595164294638E-2"/>
          <c:y val="8.4455679579776802E-2"/>
          <c:w val="0.94640569494853111"/>
          <c:h val="0.57343086014445177"/>
        </c:manualLayout>
      </c:layout>
      <c:lineChart>
        <c:grouping val="standard"/>
        <c:varyColors val="0"/>
        <c:ser>
          <c:idx val="0"/>
          <c:order val="0"/>
          <c:tx>
            <c:strRef>
              <c:f>Tabelle1!$B$1</c:f>
              <c:strCache>
                <c:ptCount val="1"/>
                <c:pt idx="0">
                  <c:v>Mean reading performance</c:v>
                </c:pt>
              </c:strCache>
            </c:strRef>
          </c:tx>
          <c:spPr>
            <a:ln w="28575" cap="rnd">
              <a:noFill/>
              <a:round/>
            </a:ln>
            <a:effectLst/>
          </c:spPr>
          <c:marker>
            <c:symbol val="diamond"/>
            <c:size val="7"/>
            <c:spPr>
              <a:solidFill>
                <a:srgbClr val="E4B921"/>
              </a:solidFill>
              <a:ln w="9525">
                <a:noFill/>
              </a:ln>
              <a:effectLst/>
            </c:spPr>
          </c:marker>
          <c:cat>
            <c:strRef>
              <c:f>Tabelle1!$A$2:$A$71</c:f>
              <c:strCache>
                <c:ptCount val="70"/>
                <c:pt idx="0">
                  <c:v>Singapore</c:v>
                </c:pt>
                <c:pt idx="1">
                  <c:v>Hong Kong (China)</c:v>
                </c:pt>
                <c:pt idx="2">
                  <c:v>Canada</c:v>
                </c:pt>
                <c:pt idx="3">
                  <c:v>Finland</c:v>
                </c:pt>
                <c:pt idx="4">
                  <c:v>Ireland</c:v>
                </c:pt>
                <c:pt idx="5">
                  <c:v>Estonia</c:v>
                </c:pt>
                <c:pt idx="6">
                  <c:v>Korea</c:v>
                </c:pt>
                <c:pt idx="7">
                  <c:v>Japan</c:v>
                </c:pt>
                <c:pt idx="8">
                  <c:v>Norway</c:v>
                </c:pt>
                <c:pt idx="9">
                  <c:v>New Zealand</c:v>
                </c:pt>
                <c:pt idx="10">
                  <c:v>Germany</c:v>
                </c:pt>
                <c:pt idx="11">
                  <c:v>Macao (China)</c:v>
                </c:pt>
                <c:pt idx="12">
                  <c:v>Poland</c:v>
                </c:pt>
                <c:pt idx="13">
                  <c:v>Slovenia</c:v>
                </c:pt>
                <c:pt idx="14">
                  <c:v>Netherlands</c:v>
                </c:pt>
                <c:pt idx="15">
                  <c:v>Australia</c:v>
                </c:pt>
                <c:pt idx="16">
                  <c:v>Sweden</c:v>
                </c:pt>
                <c:pt idx="17">
                  <c:v>Denmark</c:v>
                </c:pt>
                <c:pt idx="18">
                  <c:v>France</c:v>
                </c:pt>
                <c:pt idx="19">
                  <c:v>Belgium</c:v>
                </c:pt>
                <c:pt idx="20">
                  <c:v>Portugal</c:v>
                </c:pt>
                <c:pt idx="21">
                  <c:v>United Kingdom</c:v>
                </c:pt>
                <c:pt idx="22">
                  <c:v>Chinese Taipei</c:v>
                </c:pt>
                <c:pt idx="23">
                  <c:v>United States</c:v>
                </c:pt>
                <c:pt idx="24">
                  <c:v>Spain</c:v>
                </c:pt>
                <c:pt idx="25">
                  <c:v>Russia</c:v>
                </c:pt>
                <c:pt idx="26">
                  <c:v>B-S-J-G (China)</c:v>
                </c:pt>
                <c:pt idx="27">
                  <c:v>OECD average-35</c:v>
                </c:pt>
                <c:pt idx="28">
                  <c:v>Switzerland</c:v>
                </c:pt>
                <c:pt idx="29">
                  <c:v>Latvia</c:v>
                </c:pt>
                <c:pt idx="30">
                  <c:v>Czech Republic</c:v>
                </c:pt>
                <c:pt idx="31">
                  <c:v>Croatia</c:v>
                </c:pt>
                <c:pt idx="32">
                  <c:v>Viet Nam</c:v>
                </c:pt>
                <c:pt idx="33">
                  <c:v>Austria</c:v>
                </c:pt>
                <c:pt idx="34">
                  <c:v>Italy</c:v>
                </c:pt>
                <c:pt idx="35">
                  <c:v>Iceland</c:v>
                </c:pt>
                <c:pt idx="36">
                  <c:v>Luxembourg</c:v>
                </c:pt>
                <c:pt idx="37">
                  <c:v>Israel</c:v>
                </c:pt>
                <c:pt idx="38">
                  <c:v>CABA (Argentina)</c:v>
                </c:pt>
                <c:pt idx="39">
                  <c:v>Lithuania</c:v>
                </c:pt>
                <c:pt idx="40">
                  <c:v>Hungary</c:v>
                </c:pt>
                <c:pt idx="41">
                  <c:v>Greece</c:v>
                </c:pt>
                <c:pt idx="42">
                  <c:v>Chile</c:v>
                </c:pt>
                <c:pt idx="43">
                  <c:v>Slovak Republic</c:v>
                </c:pt>
                <c:pt idx="44">
                  <c:v>Malta</c:v>
                </c:pt>
                <c:pt idx="45">
                  <c:v>Uruguay</c:v>
                </c:pt>
                <c:pt idx="46">
                  <c:v>Romania</c:v>
                </c:pt>
                <c:pt idx="47">
                  <c:v>United Arab Emirates</c:v>
                </c:pt>
                <c:pt idx="48">
                  <c:v>Bulgaria</c:v>
                </c:pt>
                <c:pt idx="49">
                  <c:v>Turkey</c:v>
                </c:pt>
                <c:pt idx="50">
                  <c:v>Costa Rica</c:v>
                </c:pt>
                <c:pt idx="51">
                  <c:v>Trinidad and Tobago</c:v>
                </c:pt>
                <c:pt idx="52">
                  <c:v>Montenegro</c:v>
                </c:pt>
                <c:pt idx="53">
                  <c:v>Colombia</c:v>
                </c:pt>
                <c:pt idx="54">
                  <c:v>Mexico</c:v>
                </c:pt>
                <c:pt idx="55">
                  <c:v>Moldova</c:v>
                </c:pt>
                <c:pt idx="56">
                  <c:v>Thailand</c:v>
                </c:pt>
                <c:pt idx="57">
                  <c:v>Jordan</c:v>
                </c:pt>
                <c:pt idx="58">
                  <c:v>Brazil</c:v>
                </c:pt>
                <c:pt idx="59">
                  <c:v>Albania</c:v>
                </c:pt>
                <c:pt idx="60">
                  <c:v>Qatar</c:v>
                </c:pt>
                <c:pt idx="61">
                  <c:v>Georgia</c:v>
                </c:pt>
                <c:pt idx="62">
                  <c:v>Peru</c:v>
                </c:pt>
                <c:pt idx="63">
                  <c:v>Indonesia</c:v>
                </c:pt>
                <c:pt idx="64">
                  <c:v>Tunisia</c:v>
                </c:pt>
                <c:pt idx="65">
                  <c:v>Dominican Republic</c:v>
                </c:pt>
                <c:pt idx="66">
                  <c:v>FYROM</c:v>
                </c:pt>
                <c:pt idx="67">
                  <c:v>Algeria</c:v>
                </c:pt>
                <c:pt idx="68">
                  <c:v>Kosovo</c:v>
                </c:pt>
                <c:pt idx="69">
                  <c:v>Lebanon</c:v>
                </c:pt>
              </c:strCache>
            </c:strRef>
          </c:cat>
          <c:val>
            <c:numRef>
              <c:f>Tabelle1!$B$2:$B$71</c:f>
              <c:numCache>
                <c:formatCode>General</c:formatCode>
                <c:ptCount val="70"/>
                <c:pt idx="0">
                  <c:v>535</c:v>
                </c:pt>
                <c:pt idx="1">
                  <c:v>527</c:v>
                </c:pt>
                <c:pt idx="2">
                  <c:v>527</c:v>
                </c:pt>
                <c:pt idx="3">
                  <c:v>526</c:v>
                </c:pt>
                <c:pt idx="4">
                  <c:v>521</c:v>
                </c:pt>
                <c:pt idx="5">
                  <c:v>519</c:v>
                </c:pt>
                <c:pt idx="6">
                  <c:v>517</c:v>
                </c:pt>
                <c:pt idx="7">
                  <c:v>516</c:v>
                </c:pt>
                <c:pt idx="8">
                  <c:v>513</c:v>
                </c:pt>
                <c:pt idx="9">
                  <c:v>509</c:v>
                </c:pt>
                <c:pt idx="10">
                  <c:v>509</c:v>
                </c:pt>
                <c:pt idx="11">
                  <c:v>509</c:v>
                </c:pt>
                <c:pt idx="12">
                  <c:v>506</c:v>
                </c:pt>
                <c:pt idx="13">
                  <c:v>505</c:v>
                </c:pt>
                <c:pt idx="14">
                  <c:v>503</c:v>
                </c:pt>
                <c:pt idx="15">
                  <c:v>503</c:v>
                </c:pt>
                <c:pt idx="16">
                  <c:v>500</c:v>
                </c:pt>
                <c:pt idx="17">
                  <c:v>500</c:v>
                </c:pt>
                <c:pt idx="18">
                  <c:v>499</c:v>
                </c:pt>
                <c:pt idx="19">
                  <c:v>499</c:v>
                </c:pt>
                <c:pt idx="20">
                  <c:v>498</c:v>
                </c:pt>
                <c:pt idx="21">
                  <c:v>498</c:v>
                </c:pt>
                <c:pt idx="22">
                  <c:v>497</c:v>
                </c:pt>
                <c:pt idx="23">
                  <c:v>497</c:v>
                </c:pt>
                <c:pt idx="24">
                  <c:v>496</c:v>
                </c:pt>
                <c:pt idx="25">
                  <c:v>495</c:v>
                </c:pt>
                <c:pt idx="26">
                  <c:v>494</c:v>
                </c:pt>
                <c:pt idx="27" formatCode="0">
                  <c:v>492.56119999999987</c:v>
                </c:pt>
                <c:pt idx="28">
                  <c:v>492</c:v>
                </c:pt>
                <c:pt idx="29">
                  <c:v>488</c:v>
                </c:pt>
                <c:pt idx="30">
                  <c:v>487</c:v>
                </c:pt>
                <c:pt idx="31">
                  <c:v>487</c:v>
                </c:pt>
                <c:pt idx="32">
                  <c:v>487</c:v>
                </c:pt>
                <c:pt idx="33">
                  <c:v>485</c:v>
                </c:pt>
                <c:pt idx="34">
                  <c:v>485</c:v>
                </c:pt>
                <c:pt idx="35">
                  <c:v>482</c:v>
                </c:pt>
                <c:pt idx="36">
                  <c:v>481</c:v>
                </c:pt>
                <c:pt idx="37">
                  <c:v>479</c:v>
                </c:pt>
                <c:pt idx="38">
                  <c:v>475</c:v>
                </c:pt>
                <c:pt idx="39">
                  <c:v>472</c:v>
                </c:pt>
                <c:pt idx="40">
                  <c:v>470</c:v>
                </c:pt>
                <c:pt idx="41">
                  <c:v>467</c:v>
                </c:pt>
                <c:pt idx="42">
                  <c:v>459</c:v>
                </c:pt>
                <c:pt idx="43">
                  <c:v>453</c:v>
                </c:pt>
                <c:pt idx="44">
                  <c:v>447</c:v>
                </c:pt>
                <c:pt idx="45">
                  <c:v>437</c:v>
                </c:pt>
                <c:pt idx="46">
                  <c:v>434</c:v>
                </c:pt>
                <c:pt idx="47">
                  <c:v>434</c:v>
                </c:pt>
                <c:pt idx="48">
                  <c:v>432</c:v>
                </c:pt>
                <c:pt idx="49">
                  <c:v>428</c:v>
                </c:pt>
                <c:pt idx="50">
                  <c:v>427</c:v>
                </c:pt>
                <c:pt idx="51">
                  <c:v>427</c:v>
                </c:pt>
                <c:pt idx="52">
                  <c:v>427</c:v>
                </c:pt>
                <c:pt idx="53">
                  <c:v>425</c:v>
                </c:pt>
                <c:pt idx="54">
                  <c:v>423</c:v>
                </c:pt>
                <c:pt idx="55">
                  <c:v>416</c:v>
                </c:pt>
                <c:pt idx="56">
                  <c:v>409</c:v>
                </c:pt>
                <c:pt idx="57">
                  <c:v>408</c:v>
                </c:pt>
                <c:pt idx="58">
                  <c:v>407</c:v>
                </c:pt>
                <c:pt idx="59">
                  <c:v>405</c:v>
                </c:pt>
                <c:pt idx="60">
                  <c:v>402</c:v>
                </c:pt>
                <c:pt idx="61">
                  <c:v>401</c:v>
                </c:pt>
                <c:pt idx="62">
                  <c:v>398</c:v>
                </c:pt>
                <c:pt idx="63">
                  <c:v>397</c:v>
                </c:pt>
                <c:pt idx="64">
                  <c:v>361</c:v>
                </c:pt>
                <c:pt idx="65">
                  <c:v>358</c:v>
                </c:pt>
                <c:pt idx="66">
                  <c:v>352</c:v>
                </c:pt>
                <c:pt idx="67">
                  <c:v>350</c:v>
                </c:pt>
                <c:pt idx="68">
                  <c:v>347</c:v>
                </c:pt>
                <c:pt idx="69">
                  <c:v>347</c:v>
                </c:pt>
              </c:numCache>
            </c:numRef>
          </c:val>
          <c:smooth val="0"/>
          <c:extLst xmlns:c16r2="http://schemas.microsoft.com/office/drawing/2015/06/chart">
            <c:ext xmlns:c16="http://schemas.microsoft.com/office/drawing/2014/chart" uri="{C3380CC4-5D6E-409C-BE32-E72D297353CC}">
              <c16:uniqueId val="{00000000-4047-4692-8AC9-D7AD85221FBB}"/>
            </c:ext>
          </c:extLst>
        </c:ser>
        <c:ser>
          <c:idx val="1"/>
          <c:order val="1"/>
          <c:tx>
            <c:strRef>
              <c:f>Tabelle1!$C$1</c:f>
              <c:strCache>
                <c:ptCount val="1"/>
                <c:pt idx="0">
                  <c:v>lower </c:v>
                </c:pt>
              </c:strCache>
            </c:strRef>
          </c:tx>
          <c:spPr>
            <a:ln w="28575" cap="rnd">
              <a:noFill/>
              <a:round/>
            </a:ln>
            <a:effectLst/>
          </c:spPr>
          <c:marker>
            <c:symbol val="dash"/>
            <c:size val="7"/>
            <c:spPr>
              <a:solidFill>
                <a:schemeClr val="tx2">
                  <a:lumMod val="50000"/>
                </a:schemeClr>
              </a:solidFill>
              <a:ln w="9525">
                <a:noFill/>
              </a:ln>
              <a:effectLst/>
            </c:spPr>
          </c:marker>
          <c:cat>
            <c:strRef>
              <c:f>Tabelle1!$A$2:$A$71</c:f>
              <c:strCache>
                <c:ptCount val="70"/>
                <c:pt idx="0">
                  <c:v>Singapore</c:v>
                </c:pt>
                <c:pt idx="1">
                  <c:v>Hong Kong (China)</c:v>
                </c:pt>
                <c:pt idx="2">
                  <c:v>Canada</c:v>
                </c:pt>
                <c:pt idx="3">
                  <c:v>Finland</c:v>
                </c:pt>
                <c:pt idx="4">
                  <c:v>Ireland</c:v>
                </c:pt>
                <c:pt idx="5">
                  <c:v>Estonia</c:v>
                </c:pt>
                <c:pt idx="6">
                  <c:v>Korea</c:v>
                </c:pt>
                <c:pt idx="7">
                  <c:v>Japan</c:v>
                </c:pt>
                <c:pt idx="8">
                  <c:v>Norway</c:v>
                </c:pt>
                <c:pt idx="9">
                  <c:v>New Zealand</c:v>
                </c:pt>
                <c:pt idx="10">
                  <c:v>Germany</c:v>
                </c:pt>
                <c:pt idx="11">
                  <c:v>Macao (China)</c:v>
                </c:pt>
                <c:pt idx="12">
                  <c:v>Poland</c:v>
                </c:pt>
                <c:pt idx="13">
                  <c:v>Slovenia</c:v>
                </c:pt>
                <c:pt idx="14">
                  <c:v>Netherlands</c:v>
                </c:pt>
                <c:pt idx="15">
                  <c:v>Australia</c:v>
                </c:pt>
                <c:pt idx="16">
                  <c:v>Sweden</c:v>
                </c:pt>
                <c:pt idx="17">
                  <c:v>Denmark</c:v>
                </c:pt>
                <c:pt idx="18">
                  <c:v>France</c:v>
                </c:pt>
                <c:pt idx="19">
                  <c:v>Belgium</c:v>
                </c:pt>
                <c:pt idx="20">
                  <c:v>Portugal</c:v>
                </c:pt>
                <c:pt idx="21">
                  <c:v>United Kingdom</c:v>
                </c:pt>
                <c:pt idx="22">
                  <c:v>Chinese Taipei</c:v>
                </c:pt>
                <c:pt idx="23">
                  <c:v>United States</c:v>
                </c:pt>
                <c:pt idx="24">
                  <c:v>Spain</c:v>
                </c:pt>
                <c:pt idx="25">
                  <c:v>Russia</c:v>
                </c:pt>
                <c:pt idx="26">
                  <c:v>B-S-J-G (China)</c:v>
                </c:pt>
                <c:pt idx="27">
                  <c:v>OECD average-35</c:v>
                </c:pt>
                <c:pt idx="28">
                  <c:v>Switzerland</c:v>
                </c:pt>
                <c:pt idx="29">
                  <c:v>Latvia</c:v>
                </c:pt>
                <c:pt idx="30">
                  <c:v>Czech Republic</c:v>
                </c:pt>
                <c:pt idx="31">
                  <c:v>Croatia</c:v>
                </c:pt>
                <c:pt idx="32">
                  <c:v>Viet Nam</c:v>
                </c:pt>
                <c:pt idx="33">
                  <c:v>Austria</c:v>
                </c:pt>
                <c:pt idx="34">
                  <c:v>Italy</c:v>
                </c:pt>
                <c:pt idx="35">
                  <c:v>Iceland</c:v>
                </c:pt>
                <c:pt idx="36">
                  <c:v>Luxembourg</c:v>
                </c:pt>
                <c:pt idx="37">
                  <c:v>Israel</c:v>
                </c:pt>
                <c:pt idx="38">
                  <c:v>CABA (Argentina)</c:v>
                </c:pt>
                <c:pt idx="39">
                  <c:v>Lithuania</c:v>
                </c:pt>
                <c:pt idx="40">
                  <c:v>Hungary</c:v>
                </c:pt>
                <c:pt idx="41">
                  <c:v>Greece</c:v>
                </c:pt>
                <c:pt idx="42">
                  <c:v>Chile</c:v>
                </c:pt>
                <c:pt idx="43">
                  <c:v>Slovak Republic</c:v>
                </c:pt>
                <c:pt idx="44">
                  <c:v>Malta</c:v>
                </c:pt>
                <c:pt idx="45">
                  <c:v>Uruguay</c:v>
                </c:pt>
                <c:pt idx="46">
                  <c:v>Romania</c:v>
                </c:pt>
                <c:pt idx="47">
                  <c:v>United Arab Emirates</c:v>
                </c:pt>
                <c:pt idx="48">
                  <c:v>Bulgaria</c:v>
                </c:pt>
                <c:pt idx="49">
                  <c:v>Turkey</c:v>
                </c:pt>
                <c:pt idx="50">
                  <c:v>Costa Rica</c:v>
                </c:pt>
                <c:pt idx="51">
                  <c:v>Trinidad and Tobago</c:v>
                </c:pt>
                <c:pt idx="52">
                  <c:v>Montenegro</c:v>
                </c:pt>
                <c:pt idx="53">
                  <c:v>Colombia</c:v>
                </c:pt>
                <c:pt idx="54">
                  <c:v>Mexico</c:v>
                </c:pt>
                <c:pt idx="55">
                  <c:v>Moldova</c:v>
                </c:pt>
                <c:pt idx="56">
                  <c:v>Thailand</c:v>
                </c:pt>
                <c:pt idx="57">
                  <c:v>Jordan</c:v>
                </c:pt>
                <c:pt idx="58">
                  <c:v>Brazil</c:v>
                </c:pt>
                <c:pt idx="59">
                  <c:v>Albania</c:v>
                </c:pt>
                <c:pt idx="60">
                  <c:v>Qatar</c:v>
                </c:pt>
                <c:pt idx="61">
                  <c:v>Georgia</c:v>
                </c:pt>
                <c:pt idx="62">
                  <c:v>Peru</c:v>
                </c:pt>
                <c:pt idx="63">
                  <c:v>Indonesia</c:v>
                </c:pt>
                <c:pt idx="64">
                  <c:v>Tunisia</c:v>
                </c:pt>
                <c:pt idx="65">
                  <c:v>Dominican Republic</c:v>
                </c:pt>
                <c:pt idx="66">
                  <c:v>FYROM</c:v>
                </c:pt>
                <c:pt idx="67">
                  <c:v>Algeria</c:v>
                </c:pt>
                <c:pt idx="68">
                  <c:v>Kosovo</c:v>
                </c:pt>
                <c:pt idx="69">
                  <c:v>Lebanon</c:v>
                </c:pt>
              </c:strCache>
            </c:strRef>
          </c:cat>
          <c:val>
            <c:numRef>
              <c:f>Tabelle1!$C$2:$C$71</c:f>
              <c:numCache>
                <c:formatCode>0</c:formatCode>
                <c:ptCount val="70"/>
                <c:pt idx="0">
                  <c:v>531.8956665999998</c:v>
                </c:pt>
                <c:pt idx="1">
                  <c:v>521.40582239999981</c:v>
                </c:pt>
                <c:pt idx="2">
                  <c:v>522.1579595999998</c:v>
                </c:pt>
                <c:pt idx="3">
                  <c:v>521.43340909999972</c:v>
                </c:pt>
                <c:pt idx="4">
                  <c:v>515.98133220000022</c:v>
                </c:pt>
                <c:pt idx="5">
                  <c:v>514.79622959999972</c:v>
                </c:pt>
                <c:pt idx="6">
                  <c:v>510.56744099999997</c:v>
                </c:pt>
                <c:pt idx="7">
                  <c:v>509.69196639999996</c:v>
                </c:pt>
                <c:pt idx="8">
                  <c:v>508.27291519999994</c:v>
                </c:pt>
                <c:pt idx="9">
                  <c:v>504.55752919999998</c:v>
                </c:pt>
                <c:pt idx="10">
                  <c:v>503.18785960000002</c:v>
                </c:pt>
                <c:pt idx="11">
                  <c:v>506.23913779999975</c:v>
                </c:pt>
                <c:pt idx="12">
                  <c:v>500.8269841</c:v>
                </c:pt>
                <c:pt idx="13">
                  <c:v>502.3290101</c:v>
                </c:pt>
                <c:pt idx="14">
                  <c:v>498.23208369999998</c:v>
                </c:pt>
                <c:pt idx="15">
                  <c:v>499.58645169999994</c:v>
                </c:pt>
                <c:pt idx="16">
                  <c:v>493.32813599999974</c:v>
                </c:pt>
                <c:pt idx="17">
                  <c:v>494.82728790000004</c:v>
                </c:pt>
                <c:pt idx="18">
                  <c:v>494.3923408</c:v>
                </c:pt>
                <c:pt idx="19">
                  <c:v>493.78941619999995</c:v>
                </c:pt>
                <c:pt idx="20">
                  <c:v>492.84952040000002</c:v>
                </c:pt>
                <c:pt idx="21">
                  <c:v>492.54392109999998</c:v>
                </c:pt>
                <c:pt idx="22">
                  <c:v>492.20549549999993</c:v>
                </c:pt>
                <c:pt idx="23">
                  <c:v>490.25644510000001</c:v>
                </c:pt>
                <c:pt idx="24">
                  <c:v>490.94342649999999</c:v>
                </c:pt>
                <c:pt idx="25">
                  <c:v>488.58758569999998</c:v>
                </c:pt>
                <c:pt idx="26">
                  <c:v>483.88264859999998</c:v>
                </c:pt>
                <c:pt idx="27">
                  <c:v>491.62368887999997</c:v>
                </c:pt>
                <c:pt idx="28">
                  <c:v>486.25740080000008</c:v>
                </c:pt>
                <c:pt idx="29">
                  <c:v>484.2261191999998</c:v>
                </c:pt>
                <c:pt idx="30">
                  <c:v>482.15467430000012</c:v>
                </c:pt>
                <c:pt idx="31">
                  <c:v>481.61664059999998</c:v>
                </c:pt>
                <c:pt idx="32">
                  <c:v>479.46145360000003</c:v>
                </c:pt>
                <c:pt idx="33">
                  <c:v>479.3084551</c:v>
                </c:pt>
                <c:pt idx="34">
                  <c:v>479.50246190000001</c:v>
                </c:pt>
                <c:pt idx="35">
                  <c:v>477.63497059999997</c:v>
                </c:pt>
                <c:pt idx="36">
                  <c:v>478.6138658000001</c:v>
                </c:pt>
                <c:pt idx="37">
                  <c:v>471.5584758</c:v>
                </c:pt>
                <c:pt idx="38">
                  <c:v>461.23397299999988</c:v>
                </c:pt>
                <c:pt idx="39">
                  <c:v>467.04417919999997</c:v>
                </c:pt>
                <c:pt idx="40">
                  <c:v>464.31155219999999</c:v>
                </c:pt>
                <c:pt idx="41">
                  <c:v>458.53565389999994</c:v>
                </c:pt>
                <c:pt idx="42">
                  <c:v>453.50453909999999</c:v>
                </c:pt>
                <c:pt idx="43">
                  <c:v>446.97103189999984</c:v>
                </c:pt>
                <c:pt idx="44">
                  <c:v>443.17966180000013</c:v>
                </c:pt>
                <c:pt idx="45">
                  <c:v>431.57437049999999</c:v>
                </c:pt>
                <c:pt idx="46">
                  <c:v>425.64440580000013</c:v>
                </c:pt>
                <c:pt idx="47">
                  <c:v>427.91601809999975</c:v>
                </c:pt>
                <c:pt idx="48">
                  <c:v>421.92199229999989</c:v>
                </c:pt>
                <c:pt idx="49">
                  <c:v>420.56553459999986</c:v>
                </c:pt>
                <c:pt idx="50">
                  <c:v>422.3229412</c:v>
                </c:pt>
                <c:pt idx="51">
                  <c:v>424.35769220000009</c:v>
                </c:pt>
                <c:pt idx="52">
                  <c:v>423.7899382999999</c:v>
                </c:pt>
                <c:pt idx="53">
                  <c:v>419.13361149999986</c:v>
                </c:pt>
                <c:pt idx="54">
                  <c:v>418.21261659999999</c:v>
                </c:pt>
                <c:pt idx="55">
                  <c:v>411.29505879999988</c:v>
                </c:pt>
                <c:pt idx="56">
                  <c:v>402.56630299999989</c:v>
                </c:pt>
                <c:pt idx="57">
                  <c:v>402.36885899999999</c:v>
                </c:pt>
                <c:pt idx="58">
                  <c:v>401.95829619999995</c:v>
                </c:pt>
                <c:pt idx="59">
                  <c:v>397.16364130000011</c:v>
                </c:pt>
                <c:pt idx="60">
                  <c:v>399.88990719999998</c:v>
                </c:pt>
                <c:pt idx="61">
                  <c:v>395.49106289999986</c:v>
                </c:pt>
                <c:pt idx="62">
                  <c:v>391.8828153</c:v>
                </c:pt>
                <c:pt idx="63">
                  <c:v>391.64245160000013</c:v>
                </c:pt>
                <c:pt idx="64">
                  <c:v>355.0481666</c:v>
                </c:pt>
                <c:pt idx="65">
                  <c:v>351.75285960000002</c:v>
                </c:pt>
                <c:pt idx="66">
                  <c:v>348.98143389999984</c:v>
                </c:pt>
                <c:pt idx="67">
                  <c:v>343.9776458</c:v>
                </c:pt>
                <c:pt idx="68">
                  <c:v>344.05069529999997</c:v>
                </c:pt>
                <c:pt idx="69">
                  <c:v>337.89842629999993</c:v>
                </c:pt>
              </c:numCache>
            </c:numRef>
          </c:val>
          <c:smooth val="0"/>
          <c:extLst xmlns:c16r2="http://schemas.microsoft.com/office/drawing/2015/06/chart">
            <c:ext xmlns:c16="http://schemas.microsoft.com/office/drawing/2014/chart" uri="{C3380CC4-5D6E-409C-BE32-E72D297353CC}">
              <c16:uniqueId val="{00000001-4047-4692-8AC9-D7AD85221FBB}"/>
            </c:ext>
          </c:extLst>
        </c:ser>
        <c:ser>
          <c:idx val="2"/>
          <c:order val="2"/>
          <c:tx>
            <c:strRef>
              <c:f>Tabelle1!$D$1</c:f>
              <c:strCache>
                <c:ptCount val="1"/>
                <c:pt idx="0">
                  <c:v>upper</c:v>
                </c:pt>
              </c:strCache>
            </c:strRef>
          </c:tx>
          <c:spPr>
            <a:ln w="28575" cap="rnd">
              <a:noFill/>
              <a:round/>
            </a:ln>
            <a:effectLst/>
          </c:spPr>
          <c:marker>
            <c:symbol val="dash"/>
            <c:size val="7"/>
            <c:spPr>
              <a:solidFill>
                <a:schemeClr val="tx2">
                  <a:lumMod val="50000"/>
                </a:schemeClr>
              </a:solidFill>
              <a:ln w="9525">
                <a:noFill/>
              </a:ln>
              <a:effectLst/>
            </c:spPr>
          </c:marker>
          <c:cat>
            <c:strRef>
              <c:f>Tabelle1!$A$2:$A$71</c:f>
              <c:strCache>
                <c:ptCount val="70"/>
                <c:pt idx="0">
                  <c:v>Singapore</c:v>
                </c:pt>
                <c:pt idx="1">
                  <c:v>Hong Kong (China)</c:v>
                </c:pt>
                <c:pt idx="2">
                  <c:v>Canada</c:v>
                </c:pt>
                <c:pt idx="3">
                  <c:v>Finland</c:v>
                </c:pt>
                <c:pt idx="4">
                  <c:v>Ireland</c:v>
                </c:pt>
                <c:pt idx="5">
                  <c:v>Estonia</c:v>
                </c:pt>
                <c:pt idx="6">
                  <c:v>Korea</c:v>
                </c:pt>
                <c:pt idx="7">
                  <c:v>Japan</c:v>
                </c:pt>
                <c:pt idx="8">
                  <c:v>Norway</c:v>
                </c:pt>
                <c:pt idx="9">
                  <c:v>New Zealand</c:v>
                </c:pt>
                <c:pt idx="10">
                  <c:v>Germany</c:v>
                </c:pt>
                <c:pt idx="11">
                  <c:v>Macao (China)</c:v>
                </c:pt>
                <c:pt idx="12">
                  <c:v>Poland</c:v>
                </c:pt>
                <c:pt idx="13">
                  <c:v>Slovenia</c:v>
                </c:pt>
                <c:pt idx="14">
                  <c:v>Netherlands</c:v>
                </c:pt>
                <c:pt idx="15">
                  <c:v>Australia</c:v>
                </c:pt>
                <c:pt idx="16">
                  <c:v>Sweden</c:v>
                </c:pt>
                <c:pt idx="17">
                  <c:v>Denmark</c:v>
                </c:pt>
                <c:pt idx="18">
                  <c:v>France</c:v>
                </c:pt>
                <c:pt idx="19">
                  <c:v>Belgium</c:v>
                </c:pt>
                <c:pt idx="20">
                  <c:v>Portugal</c:v>
                </c:pt>
                <c:pt idx="21">
                  <c:v>United Kingdom</c:v>
                </c:pt>
                <c:pt idx="22">
                  <c:v>Chinese Taipei</c:v>
                </c:pt>
                <c:pt idx="23">
                  <c:v>United States</c:v>
                </c:pt>
                <c:pt idx="24">
                  <c:v>Spain</c:v>
                </c:pt>
                <c:pt idx="25">
                  <c:v>Russia</c:v>
                </c:pt>
                <c:pt idx="26">
                  <c:v>B-S-J-G (China)</c:v>
                </c:pt>
                <c:pt idx="27">
                  <c:v>OECD average-35</c:v>
                </c:pt>
                <c:pt idx="28">
                  <c:v>Switzerland</c:v>
                </c:pt>
                <c:pt idx="29">
                  <c:v>Latvia</c:v>
                </c:pt>
                <c:pt idx="30">
                  <c:v>Czech Republic</c:v>
                </c:pt>
                <c:pt idx="31">
                  <c:v>Croatia</c:v>
                </c:pt>
                <c:pt idx="32">
                  <c:v>Viet Nam</c:v>
                </c:pt>
                <c:pt idx="33">
                  <c:v>Austria</c:v>
                </c:pt>
                <c:pt idx="34">
                  <c:v>Italy</c:v>
                </c:pt>
                <c:pt idx="35">
                  <c:v>Iceland</c:v>
                </c:pt>
                <c:pt idx="36">
                  <c:v>Luxembourg</c:v>
                </c:pt>
                <c:pt idx="37">
                  <c:v>Israel</c:v>
                </c:pt>
                <c:pt idx="38">
                  <c:v>CABA (Argentina)</c:v>
                </c:pt>
                <c:pt idx="39">
                  <c:v>Lithuania</c:v>
                </c:pt>
                <c:pt idx="40">
                  <c:v>Hungary</c:v>
                </c:pt>
                <c:pt idx="41">
                  <c:v>Greece</c:v>
                </c:pt>
                <c:pt idx="42">
                  <c:v>Chile</c:v>
                </c:pt>
                <c:pt idx="43">
                  <c:v>Slovak Republic</c:v>
                </c:pt>
                <c:pt idx="44">
                  <c:v>Malta</c:v>
                </c:pt>
                <c:pt idx="45">
                  <c:v>Uruguay</c:v>
                </c:pt>
                <c:pt idx="46">
                  <c:v>Romania</c:v>
                </c:pt>
                <c:pt idx="47">
                  <c:v>United Arab Emirates</c:v>
                </c:pt>
                <c:pt idx="48">
                  <c:v>Bulgaria</c:v>
                </c:pt>
                <c:pt idx="49">
                  <c:v>Turkey</c:v>
                </c:pt>
                <c:pt idx="50">
                  <c:v>Costa Rica</c:v>
                </c:pt>
                <c:pt idx="51">
                  <c:v>Trinidad and Tobago</c:v>
                </c:pt>
                <c:pt idx="52">
                  <c:v>Montenegro</c:v>
                </c:pt>
                <c:pt idx="53">
                  <c:v>Colombia</c:v>
                </c:pt>
                <c:pt idx="54">
                  <c:v>Mexico</c:v>
                </c:pt>
                <c:pt idx="55">
                  <c:v>Moldova</c:v>
                </c:pt>
                <c:pt idx="56">
                  <c:v>Thailand</c:v>
                </c:pt>
                <c:pt idx="57">
                  <c:v>Jordan</c:v>
                </c:pt>
                <c:pt idx="58">
                  <c:v>Brazil</c:v>
                </c:pt>
                <c:pt idx="59">
                  <c:v>Albania</c:v>
                </c:pt>
                <c:pt idx="60">
                  <c:v>Qatar</c:v>
                </c:pt>
                <c:pt idx="61">
                  <c:v>Georgia</c:v>
                </c:pt>
                <c:pt idx="62">
                  <c:v>Peru</c:v>
                </c:pt>
                <c:pt idx="63">
                  <c:v>Indonesia</c:v>
                </c:pt>
                <c:pt idx="64">
                  <c:v>Tunisia</c:v>
                </c:pt>
                <c:pt idx="65">
                  <c:v>Dominican Republic</c:v>
                </c:pt>
                <c:pt idx="66">
                  <c:v>FYROM</c:v>
                </c:pt>
                <c:pt idx="67">
                  <c:v>Algeria</c:v>
                </c:pt>
                <c:pt idx="68">
                  <c:v>Kosovo</c:v>
                </c:pt>
                <c:pt idx="69">
                  <c:v>Lebanon</c:v>
                </c:pt>
              </c:strCache>
            </c:strRef>
          </c:cat>
          <c:val>
            <c:numRef>
              <c:f>Tabelle1!$D$2:$D$71</c:f>
              <c:numCache>
                <c:formatCode>0</c:formatCode>
                <c:ptCount val="70"/>
                <c:pt idx="0">
                  <c:v>538.30473340000003</c:v>
                </c:pt>
                <c:pt idx="1">
                  <c:v>531.94477759999995</c:v>
                </c:pt>
                <c:pt idx="2">
                  <c:v>531.17764039999997</c:v>
                </c:pt>
                <c:pt idx="3">
                  <c:v>531.4159909</c:v>
                </c:pt>
                <c:pt idx="4">
                  <c:v>525.64826779999976</c:v>
                </c:pt>
                <c:pt idx="5">
                  <c:v>523.48957040000005</c:v>
                </c:pt>
                <c:pt idx="6">
                  <c:v>524.3059589999998</c:v>
                </c:pt>
                <c:pt idx="7">
                  <c:v>522.22503360000019</c:v>
                </c:pt>
                <c:pt idx="8">
                  <c:v>518.10948480000002</c:v>
                </c:pt>
                <c:pt idx="9">
                  <c:v>513.9838708000002</c:v>
                </c:pt>
                <c:pt idx="10">
                  <c:v>515.02034040000001</c:v>
                </c:pt>
                <c:pt idx="11">
                  <c:v>511.14186220000016</c:v>
                </c:pt>
                <c:pt idx="12">
                  <c:v>510.56721589999995</c:v>
                </c:pt>
                <c:pt idx="13">
                  <c:v>508.1027899</c:v>
                </c:pt>
                <c:pt idx="14">
                  <c:v>507.68611629999975</c:v>
                </c:pt>
                <c:pt idx="15">
                  <c:v>506.2147483</c:v>
                </c:pt>
                <c:pt idx="16">
                  <c:v>506.9830639999999</c:v>
                </c:pt>
                <c:pt idx="17">
                  <c:v>504.80191209999987</c:v>
                </c:pt>
                <c:pt idx="18">
                  <c:v>504.21985919999997</c:v>
                </c:pt>
                <c:pt idx="19">
                  <c:v>503.25898380000001</c:v>
                </c:pt>
                <c:pt idx="20">
                  <c:v>503.4082795999999</c:v>
                </c:pt>
                <c:pt idx="21">
                  <c:v>503.39987889999998</c:v>
                </c:pt>
                <c:pt idx="22">
                  <c:v>501.99270449999989</c:v>
                </c:pt>
                <c:pt idx="23">
                  <c:v>503.61375489999995</c:v>
                </c:pt>
                <c:pt idx="24">
                  <c:v>500.20937350000003</c:v>
                </c:pt>
                <c:pt idx="25">
                  <c:v>500.66801429999987</c:v>
                </c:pt>
                <c:pt idx="26">
                  <c:v>503.99975139999987</c:v>
                </c:pt>
                <c:pt idx="27">
                  <c:v>493.49871111999988</c:v>
                </c:pt>
                <c:pt idx="28">
                  <c:v>498.13899919999994</c:v>
                </c:pt>
                <c:pt idx="29">
                  <c:v>491.2900808</c:v>
                </c:pt>
                <c:pt idx="30">
                  <c:v>492.3455257</c:v>
                </c:pt>
                <c:pt idx="31">
                  <c:v>492.10975939999997</c:v>
                </c:pt>
                <c:pt idx="32">
                  <c:v>494.08614639999985</c:v>
                </c:pt>
                <c:pt idx="33">
                  <c:v>490.42274489999994</c:v>
                </c:pt>
                <c:pt idx="34">
                  <c:v>490.01353809999989</c:v>
                </c:pt>
                <c:pt idx="35">
                  <c:v>485.41602939999984</c:v>
                </c:pt>
                <c:pt idx="36">
                  <c:v>484.26433419999995</c:v>
                </c:pt>
                <c:pt idx="37">
                  <c:v>486.3627242</c:v>
                </c:pt>
                <c:pt idx="38">
                  <c:v>489.4306269999999</c:v>
                </c:pt>
                <c:pt idx="39">
                  <c:v>477.76902080000002</c:v>
                </c:pt>
                <c:pt idx="40">
                  <c:v>474.7350477999999</c:v>
                </c:pt>
                <c:pt idx="41">
                  <c:v>475.54334610000001</c:v>
                </c:pt>
                <c:pt idx="42">
                  <c:v>463.6372609</c:v>
                </c:pt>
                <c:pt idx="43">
                  <c:v>458.05756810000008</c:v>
                </c:pt>
                <c:pt idx="44">
                  <c:v>450.15253819999998</c:v>
                </c:pt>
                <c:pt idx="45">
                  <c:v>441.56982950000008</c:v>
                </c:pt>
                <c:pt idx="46">
                  <c:v>441.58879419999994</c:v>
                </c:pt>
                <c:pt idx="47">
                  <c:v>439.16858190000005</c:v>
                </c:pt>
                <c:pt idx="48">
                  <c:v>441.51300769999995</c:v>
                </c:pt>
                <c:pt idx="49">
                  <c:v>436.10466540000016</c:v>
                </c:pt>
                <c:pt idx="50">
                  <c:v>432.65205880000002</c:v>
                </c:pt>
                <c:pt idx="51">
                  <c:v>430.18890779999987</c:v>
                </c:pt>
                <c:pt idx="52">
                  <c:v>429.97906170000005</c:v>
                </c:pt>
                <c:pt idx="53">
                  <c:v>430.67678849999999</c:v>
                </c:pt>
                <c:pt idx="54">
                  <c:v>428.34038340000001</c:v>
                </c:pt>
                <c:pt idx="55">
                  <c:v>421.1635412</c:v>
                </c:pt>
                <c:pt idx="56">
                  <c:v>415.69389699999999</c:v>
                </c:pt>
                <c:pt idx="57">
                  <c:v>413.83554099999986</c:v>
                </c:pt>
                <c:pt idx="58">
                  <c:v>412.73890379999989</c:v>
                </c:pt>
                <c:pt idx="59">
                  <c:v>413.35395869999996</c:v>
                </c:pt>
                <c:pt idx="60">
                  <c:v>403.8848928000001</c:v>
                </c:pt>
                <c:pt idx="61">
                  <c:v>407.08513709999988</c:v>
                </c:pt>
                <c:pt idx="62">
                  <c:v>403.19998470000002</c:v>
                </c:pt>
                <c:pt idx="63">
                  <c:v>402.87654839999999</c:v>
                </c:pt>
                <c:pt idx="64">
                  <c:v>367.06283340000005</c:v>
                </c:pt>
                <c:pt idx="65">
                  <c:v>363.72254039999996</c:v>
                </c:pt>
                <c:pt idx="66">
                  <c:v>354.50156609999999</c:v>
                </c:pt>
                <c:pt idx="67">
                  <c:v>355.74095419999998</c:v>
                </c:pt>
                <c:pt idx="68">
                  <c:v>350.20110469999986</c:v>
                </c:pt>
                <c:pt idx="69">
                  <c:v>355.19957369999997</c:v>
                </c:pt>
              </c:numCache>
            </c:numRef>
          </c:val>
          <c:smooth val="0"/>
          <c:extLst xmlns:c16r2="http://schemas.microsoft.com/office/drawing/2015/06/chart">
            <c:ext xmlns:c16="http://schemas.microsoft.com/office/drawing/2014/chart" uri="{C3380CC4-5D6E-409C-BE32-E72D297353CC}">
              <c16:uniqueId val="{00000002-4047-4692-8AC9-D7AD85221FBB}"/>
            </c:ext>
          </c:extLst>
        </c:ser>
        <c:dLbls>
          <c:showLegendKey val="0"/>
          <c:showVal val="0"/>
          <c:showCatName val="0"/>
          <c:showSerName val="0"/>
          <c:showPercent val="0"/>
          <c:showBubbleSize val="0"/>
        </c:dLbls>
        <c:hiLowLines>
          <c:spPr>
            <a:ln w="9525" cap="flat" cmpd="sng" algn="ctr">
              <a:solidFill>
                <a:schemeClr val="tx1">
                  <a:lumMod val="75000"/>
                  <a:lumOff val="25000"/>
                </a:schemeClr>
              </a:solidFill>
              <a:round/>
            </a:ln>
            <a:effectLst/>
          </c:spPr>
        </c:hiLowLines>
        <c:marker val="1"/>
        <c:smooth val="0"/>
        <c:axId val="144943360"/>
        <c:axId val="142280960"/>
      </c:lineChart>
      <c:catAx>
        <c:axId val="14494336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HelveticaNeueLT Std"/>
                <a:ea typeface="+mn-ea"/>
                <a:cs typeface="+mn-cs"/>
              </a:defRPr>
            </a:pPr>
            <a:endParaRPr lang="en-US"/>
          </a:p>
        </c:txPr>
        <c:crossAx val="142280960"/>
        <c:crosses val="autoZero"/>
        <c:auto val="1"/>
        <c:lblAlgn val="ctr"/>
        <c:lblOffset val="100"/>
        <c:tickLblSkip val="1"/>
        <c:noMultiLvlLbl val="0"/>
      </c:catAx>
      <c:valAx>
        <c:axId val="142280960"/>
        <c:scaling>
          <c:orientation val="minMax"/>
          <c:max val="550"/>
          <c:min val="300"/>
        </c:scaling>
        <c:delete val="0"/>
        <c:axPos val="l"/>
        <c:majorGridlines>
          <c:spPr>
            <a:ln w="9525" cap="flat" cmpd="sng" algn="ctr">
              <a:solidFill>
                <a:schemeClr val="tx1">
                  <a:lumMod val="15000"/>
                  <a:lumOff val="85000"/>
                </a:schemeClr>
              </a:solidFill>
              <a:round/>
            </a:ln>
            <a:effectLst/>
          </c:spPr>
        </c:majorGridlines>
        <c:title>
          <c:tx>
            <c:rich>
              <a:bodyPr rot="0" spcFirstLastPara="1" vertOverflow="ellipsis" wrap="square" anchor="ctr" anchorCtr="1"/>
              <a:lstStyle/>
              <a:p>
                <a:pPr>
                  <a:defRPr sz="1200" b="0" i="0" u="none" strike="noStrike" kern="1200" baseline="0">
                    <a:solidFill>
                      <a:schemeClr val="tx1"/>
                    </a:solidFill>
                    <a:latin typeface="HelveticaNeueLT Std"/>
                    <a:ea typeface="+mn-ea"/>
                    <a:cs typeface="+mn-cs"/>
                  </a:defRPr>
                </a:pPr>
                <a:r>
                  <a:rPr lang="de-DE" sz="1200" dirty="0"/>
                  <a:t>Score </a:t>
                </a:r>
                <a:r>
                  <a:rPr lang="de-DE" sz="1200" dirty="0" err="1"/>
                  <a:t>points</a:t>
                </a:r>
                <a:endParaRPr lang="de-DE" sz="1200" dirty="0"/>
              </a:p>
            </c:rich>
          </c:tx>
          <c:layout>
            <c:manualLayout>
              <c:xMode val="edge"/>
              <c:yMode val="edge"/>
              <c:x val="7.1980975604422296E-3"/>
              <c:y val="1.0187261982928426E-2"/>
            </c:manualLayout>
          </c:layout>
          <c:overlay val="0"/>
          <c:spPr>
            <a:noFill/>
            <a:ln>
              <a:noFill/>
            </a:ln>
            <a:effectLst/>
          </c:sp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solidFill>
                <a:latin typeface="HelveticaNeueLT Std"/>
                <a:ea typeface="+mn-ea"/>
                <a:cs typeface="+mn-cs"/>
              </a:defRPr>
            </a:pPr>
            <a:endParaRPr lang="en-US"/>
          </a:p>
        </c:txPr>
        <c:crossAx val="144943360"/>
        <c:crosses val="autoZero"/>
        <c:crossBetween val="between"/>
      </c:valAx>
      <c:spPr>
        <a:noFill/>
        <a:ln>
          <a:solidFill>
            <a:srgbClr val="0077A0"/>
          </a:solidFill>
        </a:ln>
        <a:effectLst/>
      </c:spPr>
    </c:plotArea>
    <c:legend>
      <c:legendPos val="b"/>
      <c:legendEntry>
        <c:idx val="1"/>
        <c:delete val="1"/>
      </c:legendEntry>
      <c:legendEntry>
        <c:idx val="2"/>
        <c:delete val="1"/>
      </c:legendEntry>
      <c:layout>
        <c:manualLayout>
          <c:xMode val="edge"/>
          <c:yMode val="edge"/>
          <c:x val="0.29182408131210852"/>
          <c:y val="7.6735745702797512E-4"/>
          <c:w val="0.27089927291174054"/>
          <c:h val="5.6914773473407752E-2"/>
        </c:manualLayout>
      </c:layout>
      <c:overlay val="0"/>
      <c:spPr>
        <a:noFill/>
        <a:ln>
          <a:noFill/>
        </a:ln>
        <a:effectLst/>
      </c:spPr>
      <c:txPr>
        <a:bodyPr rot="0" spcFirstLastPara="1" vertOverflow="ellipsis" vert="horz" wrap="square" anchor="ctr" anchorCtr="1"/>
        <a:lstStyle/>
        <a:p>
          <a:pPr>
            <a:defRPr sz="1200" b="0" i="0" u="none" strike="noStrike" kern="1200" baseline="0">
              <a:solidFill>
                <a:schemeClr val="tx1"/>
              </a:solidFill>
              <a:latin typeface="HelveticaNeueLT Std"/>
              <a:ea typeface="+mn-ea"/>
              <a:cs typeface="+mn-cs"/>
            </a:defRPr>
          </a:pPr>
          <a:endParaRPr lang="en-US"/>
        </a:p>
      </c:txPr>
    </c:legend>
    <c:plotVisOnly val="1"/>
    <c:dispBlanksAs val="gap"/>
    <c:showDLblsOverMax val="0"/>
  </c:chart>
  <c:spPr>
    <a:noFill/>
    <a:ln>
      <a:noFill/>
    </a:ln>
    <a:effectLst/>
  </c:spPr>
  <c:txPr>
    <a:bodyPr/>
    <a:lstStyle/>
    <a:p>
      <a:pPr>
        <a:defRPr sz="1000">
          <a:solidFill>
            <a:schemeClr val="tx1"/>
          </a:solidFill>
          <a:latin typeface="HelveticaNeueLT Std"/>
        </a:defRPr>
      </a:pPr>
      <a:endParaRPr lang="en-US"/>
    </a:p>
  </c:txPr>
  <c:externalData r:id="rId1">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5.1536595164294638E-2"/>
          <c:y val="8.4455679579776802E-2"/>
          <c:w val="0.94658230082220507"/>
          <c:h val="0.57343086014445177"/>
        </c:manualLayout>
      </c:layout>
      <c:lineChart>
        <c:grouping val="standard"/>
        <c:varyColors val="0"/>
        <c:ser>
          <c:idx val="0"/>
          <c:order val="0"/>
          <c:tx>
            <c:strRef>
              <c:f>Tabelle1!$B$1</c:f>
              <c:strCache>
                <c:ptCount val="1"/>
                <c:pt idx="0">
                  <c:v>Mean mathematics performance</c:v>
                </c:pt>
              </c:strCache>
            </c:strRef>
          </c:tx>
          <c:spPr>
            <a:ln w="28575" cap="rnd">
              <a:noFill/>
              <a:round/>
            </a:ln>
            <a:effectLst/>
          </c:spPr>
          <c:marker>
            <c:symbol val="diamond"/>
            <c:size val="7"/>
            <c:spPr>
              <a:solidFill>
                <a:srgbClr val="E4B921"/>
              </a:solidFill>
              <a:ln w="9525">
                <a:noFill/>
              </a:ln>
              <a:effectLst/>
            </c:spPr>
          </c:marker>
          <c:cat>
            <c:strRef>
              <c:f>Tabelle1!$A$2:$A$72</c:f>
              <c:strCache>
                <c:ptCount val="71"/>
                <c:pt idx="0">
                  <c:v>Singapore</c:v>
                </c:pt>
                <c:pt idx="1">
                  <c:v>Hong Kong (China)</c:v>
                </c:pt>
                <c:pt idx="2">
                  <c:v>Macao (China)</c:v>
                </c:pt>
                <c:pt idx="3">
                  <c:v>Chinese Taipei</c:v>
                </c:pt>
                <c:pt idx="4">
                  <c:v>Japan</c:v>
                </c:pt>
                <c:pt idx="5">
                  <c:v>B-S-J-G (China)</c:v>
                </c:pt>
                <c:pt idx="6">
                  <c:v>Korea</c:v>
                </c:pt>
                <c:pt idx="7">
                  <c:v>Switzerland</c:v>
                </c:pt>
                <c:pt idx="8">
                  <c:v>Estonia</c:v>
                </c:pt>
                <c:pt idx="9">
                  <c:v>Canada</c:v>
                </c:pt>
                <c:pt idx="10">
                  <c:v>Netherlands</c:v>
                </c:pt>
                <c:pt idx="11">
                  <c:v>Denmark</c:v>
                </c:pt>
                <c:pt idx="12">
                  <c:v>Finland</c:v>
                </c:pt>
                <c:pt idx="13">
                  <c:v>Slovenia</c:v>
                </c:pt>
                <c:pt idx="14">
                  <c:v>Belgium</c:v>
                </c:pt>
                <c:pt idx="15">
                  <c:v>Germany</c:v>
                </c:pt>
                <c:pt idx="16">
                  <c:v>Poland</c:v>
                </c:pt>
                <c:pt idx="17">
                  <c:v>Ireland</c:v>
                </c:pt>
                <c:pt idx="18">
                  <c:v>Norway</c:v>
                </c:pt>
                <c:pt idx="19">
                  <c:v>Austria</c:v>
                </c:pt>
                <c:pt idx="20">
                  <c:v>New Zealand</c:v>
                </c:pt>
                <c:pt idx="21">
                  <c:v>Viet Nam</c:v>
                </c:pt>
                <c:pt idx="22">
                  <c:v>Russia</c:v>
                </c:pt>
                <c:pt idx="23">
                  <c:v>Sweden</c:v>
                </c:pt>
                <c:pt idx="24">
                  <c:v>Australia</c:v>
                </c:pt>
                <c:pt idx="25">
                  <c:v>France</c:v>
                </c:pt>
                <c:pt idx="26">
                  <c:v>United Kingdom</c:v>
                </c:pt>
                <c:pt idx="27">
                  <c:v>Czech Republic</c:v>
                </c:pt>
                <c:pt idx="28">
                  <c:v>Portugal</c:v>
                </c:pt>
                <c:pt idx="29">
                  <c:v>OECD average-35</c:v>
                </c:pt>
                <c:pt idx="30">
                  <c:v>Italy</c:v>
                </c:pt>
                <c:pt idx="31">
                  <c:v>Iceland</c:v>
                </c:pt>
                <c:pt idx="32">
                  <c:v>Spain</c:v>
                </c:pt>
                <c:pt idx="33">
                  <c:v>Luxembourg</c:v>
                </c:pt>
                <c:pt idx="34">
                  <c:v>Latvia</c:v>
                </c:pt>
                <c:pt idx="35">
                  <c:v>Malta</c:v>
                </c:pt>
                <c:pt idx="36">
                  <c:v>Lithuania</c:v>
                </c:pt>
                <c:pt idx="37">
                  <c:v>Hungary</c:v>
                </c:pt>
                <c:pt idx="38">
                  <c:v>Slovak Republic</c:v>
                </c:pt>
                <c:pt idx="39">
                  <c:v>Israel</c:v>
                </c:pt>
                <c:pt idx="40">
                  <c:v>United States</c:v>
                </c:pt>
                <c:pt idx="41">
                  <c:v>Croatia</c:v>
                </c:pt>
                <c:pt idx="42">
                  <c:v>CABA (Argentina)</c:v>
                </c:pt>
                <c:pt idx="43">
                  <c:v>Greece</c:v>
                </c:pt>
                <c:pt idx="44">
                  <c:v>Romania</c:v>
                </c:pt>
                <c:pt idx="45">
                  <c:v>Bulgaria</c:v>
                </c:pt>
                <c:pt idx="46">
                  <c:v>United Arab Emirates</c:v>
                </c:pt>
                <c:pt idx="47">
                  <c:v>Chile</c:v>
                </c:pt>
                <c:pt idx="48">
                  <c:v>Turkey</c:v>
                </c:pt>
                <c:pt idx="49">
                  <c:v>Moldova</c:v>
                </c:pt>
                <c:pt idx="50">
                  <c:v>Uruguay</c:v>
                </c:pt>
                <c:pt idx="51">
                  <c:v>Montenegro</c:v>
                </c:pt>
                <c:pt idx="52">
                  <c:v>Trinidad and Tobago</c:v>
                </c:pt>
                <c:pt idx="53">
                  <c:v>Thailand</c:v>
                </c:pt>
                <c:pt idx="54">
                  <c:v>Albania</c:v>
                </c:pt>
                <c:pt idx="55">
                  <c:v>Mexico</c:v>
                </c:pt>
                <c:pt idx="56">
                  <c:v>Georgia</c:v>
                </c:pt>
                <c:pt idx="57">
                  <c:v>Qatar</c:v>
                </c:pt>
                <c:pt idx="58">
                  <c:v>Costa Rica</c:v>
                </c:pt>
                <c:pt idx="59">
                  <c:v>Lebanon</c:v>
                </c:pt>
                <c:pt idx="60">
                  <c:v>Colombia</c:v>
                </c:pt>
                <c:pt idx="61">
                  <c:v>Peru</c:v>
                </c:pt>
                <c:pt idx="62">
                  <c:v>Indonesia</c:v>
                </c:pt>
                <c:pt idx="63">
                  <c:v>Jordan</c:v>
                </c:pt>
                <c:pt idx="64">
                  <c:v>Brazil</c:v>
                </c:pt>
                <c:pt idx="65">
                  <c:v>FYROM</c:v>
                </c:pt>
                <c:pt idx="66">
                  <c:v>Tunisia</c:v>
                </c:pt>
                <c:pt idx="67">
                  <c:v>Kosovo</c:v>
                </c:pt>
                <c:pt idx="68">
                  <c:v>Algeria</c:v>
                </c:pt>
                <c:pt idx="69">
                  <c:v>Lebanon</c:v>
                </c:pt>
                <c:pt idx="70">
                  <c:v>Dominican Republic</c:v>
                </c:pt>
              </c:strCache>
            </c:strRef>
          </c:cat>
          <c:val>
            <c:numRef>
              <c:f>Tabelle1!$B$2:$B$72</c:f>
              <c:numCache>
                <c:formatCode>General</c:formatCode>
                <c:ptCount val="71"/>
                <c:pt idx="0">
                  <c:v>564</c:v>
                </c:pt>
                <c:pt idx="1">
                  <c:v>548</c:v>
                </c:pt>
                <c:pt idx="2">
                  <c:v>544</c:v>
                </c:pt>
                <c:pt idx="3">
                  <c:v>542</c:v>
                </c:pt>
                <c:pt idx="4">
                  <c:v>532</c:v>
                </c:pt>
                <c:pt idx="5">
                  <c:v>531</c:v>
                </c:pt>
                <c:pt idx="6">
                  <c:v>524</c:v>
                </c:pt>
                <c:pt idx="7">
                  <c:v>521</c:v>
                </c:pt>
                <c:pt idx="8">
                  <c:v>520</c:v>
                </c:pt>
                <c:pt idx="9">
                  <c:v>516</c:v>
                </c:pt>
                <c:pt idx="10">
                  <c:v>512</c:v>
                </c:pt>
                <c:pt idx="11">
                  <c:v>511</c:v>
                </c:pt>
                <c:pt idx="12">
                  <c:v>511</c:v>
                </c:pt>
                <c:pt idx="13">
                  <c:v>510</c:v>
                </c:pt>
                <c:pt idx="14">
                  <c:v>507</c:v>
                </c:pt>
                <c:pt idx="15">
                  <c:v>506</c:v>
                </c:pt>
                <c:pt idx="16">
                  <c:v>504</c:v>
                </c:pt>
                <c:pt idx="17">
                  <c:v>504</c:v>
                </c:pt>
                <c:pt idx="18">
                  <c:v>502</c:v>
                </c:pt>
                <c:pt idx="19">
                  <c:v>497</c:v>
                </c:pt>
                <c:pt idx="20">
                  <c:v>495</c:v>
                </c:pt>
                <c:pt idx="21">
                  <c:v>495</c:v>
                </c:pt>
                <c:pt idx="22">
                  <c:v>494</c:v>
                </c:pt>
                <c:pt idx="23">
                  <c:v>494</c:v>
                </c:pt>
                <c:pt idx="24">
                  <c:v>494</c:v>
                </c:pt>
                <c:pt idx="25">
                  <c:v>493</c:v>
                </c:pt>
                <c:pt idx="26">
                  <c:v>492</c:v>
                </c:pt>
                <c:pt idx="27">
                  <c:v>492</c:v>
                </c:pt>
                <c:pt idx="28">
                  <c:v>492</c:v>
                </c:pt>
                <c:pt idx="29">
                  <c:v>490</c:v>
                </c:pt>
                <c:pt idx="30">
                  <c:v>490</c:v>
                </c:pt>
                <c:pt idx="31">
                  <c:v>488</c:v>
                </c:pt>
                <c:pt idx="32">
                  <c:v>486</c:v>
                </c:pt>
                <c:pt idx="33">
                  <c:v>486</c:v>
                </c:pt>
                <c:pt idx="34">
                  <c:v>482</c:v>
                </c:pt>
                <c:pt idx="35">
                  <c:v>479</c:v>
                </c:pt>
                <c:pt idx="36">
                  <c:v>478</c:v>
                </c:pt>
                <c:pt idx="37">
                  <c:v>477</c:v>
                </c:pt>
                <c:pt idx="38">
                  <c:v>475</c:v>
                </c:pt>
                <c:pt idx="39">
                  <c:v>470</c:v>
                </c:pt>
                <c:pt idx="40">
                  <c:v>470</c:v>
                </c:pt>
                <c:pt idx="41">
                  <c:v>464</c:v>
                </c:pt>
                <c:pt idx="42">
                  <c:v>456</c:v>
                </c:pt>
                <c:pt idx="43">
                  <c:v>454</c:v>
                </c:pt>
                <c:pt idx="44">
                  <c:v>444</c:v>
                </c:pt>
                <c:pt idx="45">
                  <c:v>441</c:v>
                </c:pt>
                <c:pt idx="46">
                  <c:v>427</c:v>
                </c:pt>
                <c:pt idx="47">
                  <c:v>423</c:v>
                </c:pt>
                <c:pt idx="48">
                  <c:v>420</c:v>
                </c:pt>
                <c:pt idx="49">
                  <c:v>420</c:v>
                </c:pt>
                <c:pt idx="50">
                  <c:v>418</c:v>
                </c:pt>
                <c:pt idx="51">
                  <c:v>418</c:v>
                </c:pt>
                <c:pt idx="52">
                  <c:v>417</c:v>
                </c:pt>
                <c:pt idx="53">
                  <c:v>415</c:v>
                </c:pt>
                <c:pt idx="54">
                  <c:v>413</c:v>
                </c:pt>
                <c:pt idx="55">
                  <c:v>408</c:v>
                </c:pt>
                <c:pt idx="56">
                  <c:v>404</c:v>
                </c:pt>
                <c:pt idx="57">
                  <c:v>402</c:v>
                </c:pt>
                <c:pt idx="58">
                  <c:v>400</c:v>
                </c:pt>
                <c:pt idx="59">
                  <c:v>396</c:v>
                </c:pt>
                <c:pt idx="60">
                  <c:v>390</c:v>
                </c:pt>
                <c:pt idx="61">
                  <c:v>387</c:v>
                </c:pt>
                <c:pt idx="62">
                  <c:v>386</c:v>
                </c:pt>
                <c:pt idx="63">
                  <c:v>380</c:v>
                </c:pt>
                <c:pt idx="64">
                  <c:v>377</c:v>
                </c:pt>
                <c:pt idx="65">
                  <c:v>371</c:v>
                </c:pt>
                <c:pt idx="66">
                  <c:v>367</c:v>
                </c:pt>
                <c:pt idx="67">
                  <c:v>362</c:v>
                </c:pt>
                <c:pt idx="68">
                  <c:v>360</c:v>
                </c:pt>
                <c:pt idx="69">
                  <c:v>347</c:v>
                </c:pt>
                <c:pt idx="70">
                  <c:v>328</c:v>
                </c:pt>
              </c:numCache>
            </c:numRef>
          </c:val>
          <c:smooth val="0"/>
          <c:extLst xmlns:c16r2="http://schemas.microsoft.com/office/drawing/2015/06/chart">
            <c:ext xmlns:c16="http://schemas.microsoft.com/office/drawing/2014/chart" uri="{C3380CC4-5D6E-409C-BE32-E72D297353CC}">
              <c16:uniqueId val="{00000000-4047-4692-8AC9-D7AD85221FBB}"/>
            </c:ext>
          </c:extLst>
        </c:ser>
        <c:ser>
          <c:idx val="1"/>
          <c:order val="1"/>
          <c:tx>
            <c:strRef>
              <c:f>Tabelle1!$C$1</c:f>
              <c:strCache>
                <c:ptCount val="1"/>
                <c:pt idx="0">
                  <c:v>lower</c:v>
                </c:pt>
              </c:strCache>
            </c:strRef>
          </c:tx>
          <c:spPr>
            <a:ln w="28575" cap="rnd">
              <a:noFill/>
              <a:round/>
            </a:ln>
            <a:effectLst/>
          </c:spPr>
          <c:marker>
            <c:symbol val="dash"/>
            <c:size val="7"/>
            <c:spPr>
              <a:solidFill>
                <a:schemeClr val="tx2">
                  <a:lumMod val="50000"/>
                </a:schemeClr>
              </a:solidFill>
              <a:ln w="9525">
                <a:noFill/>
              </a:ln>
              <a:effectLst/>
            </c:spPr>
          </c:marker>
          <c:cat>
            <c:strRef>
              <c:f>Tabelle1!$A$2:$A$72</c:f>
              <c:strCache>
                <c:ptCount val="71"/>
                <c:pt idx="0">
                  <c:v>Singapore</c:v>
                </c:pt>
                <c:pt idx="1">
                  <c:v>Hong Kong (China)</c:v>
                </c:pt>
                <c:pt idx="2">
                  <c:v>Macao (China)</c:v>
                </c:pt>
                <c:pt idx="3">
                  <c:v>Chinese Taipei</c:v>
                </c:pt>
                <c:pt idx="4">
                  <c:v>Japan</c:v>
                </c:pt>
                <c:pt idx="5">
                  <c:v>B-S-J-G (China)</c:v>
                </c:pt>
                <c:pt idx="6">
                  <c:v>Korea</c:v>
                </c:pt>
                <c:pt idx="7">
                  <c:v>Switzerland</c:v>
                </c:pt>
                <c:pt idx="8">
                  <c:v>Estonia</c:v>
                </c:pt>
                <c:pt idx="9">
                  <c:v>Canada</c:v>
                </c:pt>
                <c:pt idx="10">
                  <c:v>Netherlands</c:v>
                </c:pt>
                <c:pt idx="11">
                  <c:v>Denmark</c:v>
                </c:pt>
                <c:pt idx="12">
                  <c:v>Finland</c:v>
                </c:pt>
                <c:pt idx="13">
                  <c:v>Slovenia</c:v>
                </c:pt>
                <c:pt idx="14">
                  <c:v>Belgium</c:v>
                </c:pt>
                <c:pt idx="15">
                  <c:v>Germany</c:v>
                </c:pt>
                <c:pt idx="16">
                  <c:v>Poland</c:v>
                </c:pt>
                <c:pt idx="17">
                  <c:v>Ireland</c:v>
                </c:pt>
                <c:pt idx="18">
                  <c:v>Norway</c:v>
                </c:pt>
                <c:pt idx="19">
                  <c:v>Austria</c:v>
                </c:pt>
                <c:pt idx="20">
                  <c:v>New Zealand</c:v>
                </c:pt>
                <c:pt idx="21">
                  <c:v>Viet Nam</c:v>
                </c:pt>
                <c:pt idx="22">
                  <c:v>Russia</c:v>
                </c:pt>
                <c:pt idx="23">
                  <c:v>Sweden</c:v>
                </c:pt>
                <c:pt idx="24">
                  <c:v>Australia</c:v>
                </c:pt>
                <c:pt idx="25">
                  <c:v>France</c:v>
                </c:pt>
                <c:pt idx="26">
                  <c:v>United Kingdom</c:v>
                </c:pt>
                <c:pt idx="27">
                  <c:v>Czech Republic</c:v>
                </c:pt>
                <c:pt idx="28">
                  <c:v>Portugal</c:v>
                </c:pt>
                <c:pt idx="29">
                  <c:v>OECD average-35</c:v>
                </c:pt>
                <c:pt idx="30">
                  <c:v>Italy</c:v>
                </c:pt>
                <c:pt idx="31">
                  <c:v>Iceland</c:v>
                </c:pt>
                <c:pt idx="32">
                  <c:v>Spain</c:v>
                </c:pt>
                <c:pt idx="33">
                  <c:v>Luxembourg</c:v>
                </c:pt>
                <c:pt idx="34">
                  <c:v>Latvia</c:v>
                </c:pt>
                <c:pt idx="35">
                  <c:v>Malta</c:v>
                </c:pt>
                <c:pt idx="36">
                  <c:v>Lithuania</c:v>
                </c:pt>
                <c:pt idx="37">
                  <c:v>Hungary</c:v>
                </c:pt>
                <c:pt idx="38">
                  <c:v>Slovak Republic</c:v>
                </c:pt>
                <c:pt idx="39">
                  <c:v>Israel</c:v>
                </c:pt>
                <c:pt idx="40">
                  <c:v>United States</c:v>
                </c:pt>
                <c:pt idx="41">
                  <c:v>Croatia</c:v>
                </c:pt>
                <c:pt idx="42">
                  <c:v>CABA (Argentina)</c:v>
                </c:pt>
                <c:pt idx="43">
                  <c:v>Greece</c:v>
                </c:pt>
                <c:pt idx="44">
                  <c:v>Romania</c:v>
                </c:pt>
                <c:pt idx="45">
                  <c:v>Bulgaria</c:v>
                </c:pt>
                <c:pt idx="46">
                  <c:v>United Arab Emirates</c:v>
                </c:pt>
                <c:pt idx="47">
                  <c:v>Chile</c:v>
                </c:pt>
                <c:pt idx="48">
                  <c:v>Turkey</c:v>
                </c:pt>
                <c:pt idx="49">
                  <c:v>Moldova</c:v>
                </c:pt>
                <c:pt idx="50">
                  <c:v>Uruguay</c:v>
                </c:pt>
                <c:pt idx="51">
                  <c:v>Montenegro</c:v>
                </c:pt>
                <c:pt idx="52">
                  <c:v>Trinidad and Tobago</c:v>
                </c:pt>
                <c:pt idx="53">
                  <c:v>Thailand</c:v>
                </c:pt>
                <c:pt idx="54">
                  <c:v>Albania</c:v>
                </c:pt>
                <c:pt idx="55">
                  <c:v>Mexico</c:v>
                </c:pt>
                <c:pt idx="56">
                  <c:v>Georgia</c:v>
                </c:pt>
                <c:pt idx="57">
                  <c:v>Qatar</c:v>
                </c:pt>
                <c:pt idx="58">
                  <c:v>Costa Rica</c:v>
                </c:pt>
                <c:pt idx="59">
                  <c:v>Lebanon</c:v>
                </c:pt>
                <c:pt idx="60">
                  <c:v>Colombia</c:v>
                </c:pt>
                <c:pt idx="61">
                  <c:v>Peru</c:v>
                </c:pt>
                <c:pt idx="62">
                  <c:v>Indonesia</c:v>
                </c:pt>
                <c:pt idx="63">
                  <c:v>Jordan</c:v>
                </c:pt>
                <c:pt idx="64">
                  <c:v>Brazil</c:v>
                </c:pt>
                <c:pt idx="65">
                  <c:v>FYROM</c:v>
                </c:pt>
                <c:pt idx="66">
                  <c:v>Tunisia</c:v>
                </c:pt>
                <c:pt idx="67">
                  <c:v>Kosovo</c:v>
                </c:pt>
                <c:pt idx="68">
                  <c:v>Algeria</c:v>
                </c:pt>
                <c:pt idx="69">
                  <c:v>Lebanon</c:v>
                </c:pt>
                <c:pt idx="70">
                  <c:v>Dominican Republic</c:v>
                </c:pt>
              </c:strCache>
            </c:strRef>
          </c:cat>
          <c:val>
            <c:numRef>
              <c:f>Tabelle1!$C$2:$C$72</c:f>
              <c:numCache>
                <c:formatCode>0</c:formatCode>
                <c:ptCount val="71"/>
                <c:pt idx="0">
                  <c:v>561.31581469999981</c:v>
                </c:pt>
                <c:pt idx="1">
                  <c:v>542.09017649999998</c:v>
                </c:pt>
                <c:pt idx="2">
                  <c:v>541.63671390000002</c:v>
                </c:pt>
                <c:pt idx="3">
                  <c:v>536.38183560000004</c:v>
                </c:pt>
                <c:pt idx="4">
                  <c:v>526.55987059999995</c:v>
                </c:pt>
                <c:pt idx="5">
                  <c:v>521.71698419999996</c:v>
                </c:pt>
                <c:pt idx="6">
                  <c:v>516.8300253999995</c:v>
                </c:pt>
                <c:pt idx="7">
                  <c:v>515.52675520000003</c:v>
                </c:pt>
                <c:pt idx="8">
                  <c:v>515.52569219999975</c:v>
                </c:pt>
                <c:pt idx="9">
                  <c:v>511.11375339999995</c:v>
                </c:pt>
                <c:pt idx="10">
                  <c:v>507.91808949999989</c:v>
                </c:pt>
                <c:pt idx="11">
                  <c:v>506.82621109999991</c:v>
                </c:pt>
                <c:pt idx="12">
                  <c:v>506.55076609999998</c:v>
                </c:pt>
                <c:pt idx="13">
                  <c:v>507.45717949999988</c:v>
                </c:pt>
                <c:pt idx="14">
                  <c:v>502.37772769999998</c:v>
                </c:pt>
                <c:pt idx="15">
                  <c:v>500.31104149999999</c:v>
                </c:pt>
                <c:pt idx="16">
                  <c:v>499.78524499999986</c:v>
                </c:pt>
                <c:pt idx="17">
                  <c:v>499.69785150000001</c:v>
                </c:pt>
                <c:pt idx="18">
                  <c:v>497.35579339999998</c:v>
                </c:pt>
                <c:pt idx="19">
                  <c:v>491.13501239999999</c:v>
                </c:pt>
                <c:pt idx="20">
                  <c:v>490.78315719999983</c:v>
                </c:pt>
                <c:pt idx="21">
                  <c:v>485.78118249999989</c:v>
                </c:pt>
                <c:pt idx="22">
                  <c:v>487.96681079999991</c:v>
                </c:pt>
                <c:pt idx="23">
                  <c:v>487.7003135999999</c:v>
                </c:pt>
                <c:pt idx="24">
                  <c:v>490.74971010000002</c:v>
                </c:pt>
                <c:pt idx="25">
                  <c:v>488.80663829999986</c:v>
                </c:pt>
                <c:pt idx="26">
                  <c:v>487.58531099999988</c:v>
                </c:pt>
                <c:pt idx="27">
                  <c:v>487.62913019999996</c:v>
                </c:pt>
                <c:pt idx="28">
                  <c:v>486.74491829999999</c:v>
                </c:pt>
                <c:pt idx="29">
                  <c:v>489.34414210000011</c:v>
                </c:pt>
                <c:pt idx="30">
                  <c:v>484.15168660000012</c:v>
                </c:pt>
                <c:pt idx="31">
                  <c:v>484.13538919999996</c:v>
                </c:pt>
                <c:pt idx="32">
                  <c:v>481.62679309999999</c:v>
                </c:pt>
                <c:pt idx="33">
                  <c:v>483.28569439999995</c:v>
                </c:pt>
                <c:pt idx="34">
                  <c:v>478.64236370000009</c:v>
                </c:pt>
                <c:pt idx="35">
                  <c:v>475.28174969999986</c:v>
                </c:pt>
                <c:pt idx="36">
                  <c:v>473.81799160000008</c:v>
                </c:pt>
                <c:pt idx="37">
                  <c:v>471.87805449999991</c:v>
                </c:pt>
                <c:pt idx="38">
                  <c:v>470.01963210000002</c:v>
                </c:pt>
                <c:pt idx="39">
                  <c:v>462.55626599999999</c:v>
                </c:pt>
                <c:pt idx="40">
                  <c:v>463.42236579999991</c:v>
                </c:pt>
                <c:pt idx="41">
                  <c:v>458.60874790000003</c:v>
                </c:pt>
                <c:pt idx="42">
                  <c:v>442.75272520000004</c:v>
                </c:pt>
                <c:pt idx="43">
                  <c:v>446.27287339999998</c:v>
                </c:pt>
                <c:pt idx="44">
                  <c:v>436.53569799999991</c:v>
                </c:pt>
                <c:pt idx="45">
                  <c:v>433.43830969999988</c:v>
                </c:pt>
                <c:pt idx="46">
                  <c:v>422.76366290000004</c:v>
                </c:pt>
                <c:pt idx="47">
                  <c:v>417.6940525</c:v>
                </c:pt>
                <c:pt idx="48">
                  <c:v>412.36138929999993</c:v>
                </c:pt>
                <c:pt idx="49">
                  <c:v>414.83107689999991</c:v>
                </c:pt>
                <c:pt idx="50">
                  <c:v>413.0998027</c:v>
                </c:pt>
                <c:pt idx="51">
                  <c:v>415.0678254</c:v>
                </c:pt>
                <c:pt idx="52">
                  <c:v>414.48641299999986</c:v>
                </c:pt>
                <c:pt idx="53">
                  <c:v>409.51667389999994</c:v>
                </c:pt>
                <c:pt idx="54">
                  <c:v>406.39918070000004</c:v>
                </c:pt>
                <c:pt idx="55">
                  <c:v>403.63141639999986</c:v>
                </c:pt>
                <c:pt idx="56">
                  <c:v>398.38059959999993</c:v>
                </c:pt>
                <c:pt idx="57">
                  <c:v>399.90456549999999</c:v>
                </c:pt>
                <c:pt idx="58">
                  <c:v>395.42150019999991</c:v>
                </c:pt>
                <c:pt idx="59">
                  <c:v>389.01341529999991</c:v>
                </c:pt>
                <c:pt idx="60">
                  <c:v>385.16299110000011</c:v>
                </c:pt>
                <c:pt idx="61">
                  <c:v>381.24077779999999</c:v>
                </c:pt>
                <c:pt idx="62">
                  <c:v>380.0640525</c:v>
                </c:pt>
                <c:pt idx="63">
                  <c:v>375.06144849999993</c:v>
                </c:pt>
                <c:pt idx="64">
                  <c:v>371.45731439999986</c:v>
                </c:pt>
                <c:pt idx="65">
                  <c:v>368.79657099999974</c:v>
                </c:pt>
                <c:pt idx="66">
                  <c:v>361.03293259999987</c:v>
                </c:pt>
                <c:pt idx="67">
                  <c:v>358.34843549999999</c:v>
                </c:pt>
                <c:pt idx="68">
                  <c:v>353.8205466</c:v>
                </c:pt>
                <c:pt idx="69">
                  <c:v>337.89842629999993</c:v>
                </c:pt>
                <c:pt idx="70">
                  <c:v>322.43755169999986</c:v>
                </c:pt>
              </c:numCache>
            </c:numRef>
          </c:val>
          <c:smooth val="0"/>
          <c:extLst xmlns:c16r2="http://schemas.microsoft.com/office/drawing/2015/06/chart">
            <c:ext xmlns:c16="http://schemas.microsoft.com/office/drawing/2014/chart" uri="{C3380CC4-5D6E-409C-BE32-E72D297353CC}">
              <c16:uniqueId val="{00000001-4047-4692-8AC9-D7AD85221FBB}"/>
            </c:ext>
          </c:extLst>
        </c:ser>
        <c:ser>
          <c:idx val="2"/>
          <c:order val="2"/>
          <c:tx>
            <c:strRef>
              <c:f>Tabelle1!$D$1</c:f>
              <c:strCache>
                <c:ptCount val="1"/>
                <c:pt idx="0">
                  <c:v>upper</c:v>
                </c:pt>
              </c:strCache>
            </c:strRef>
          </c:tx>
          <c:spPr>
            <a:ln w="28575" cap="rnd">
              <a:noFill/>
              <a:round/>
            </a:ln>
            <a:effectLst/>
          </c:spPr>
          <c:marker>
            <c:symbol val="dash"/>
            <c:size val="7"/>
            <c:spPr>
              <a:solidFill>
                <a:schemeClr val="tx2">
                  <a:lumMod val="50000"/>
                </a:schemeClr>
              </a:solidFill>
              <a:ln w="9525">
                <a:noFill/>
              </a:ln>
              <a:effectLst/>
            </c:spPr>
          </c:marker>
          <c:cat>
            <c:strRef>
              <c:f>Tabelle1!$A$2:$A$72</c:f>
              <c:strCache>
                <c:ptCount val="71"/>
                <c:pt idx="0">
                  <c:v>Singapore</c:v>
                </c:pt>
                <c:pt idx="1">
                  <c:v>Hong Kong (China)</c:v>
                </c:pt>
                <c:pt idx="2">
                  <c:v>Macao (China)</c:v>
                </c:pt>
                <c:pt idx="3">
                  <c:v>Chinese Taipei</c:v>
                </c:pt>
                <c:pt idx="4">
                  <c:v>Japan</c:v>
                </c:pt>
                <c:pt idx="5">
                  <c:v>B-S-J-G (China)</c:v>
                </c:pt>
                <c:pt idx="6">
                  <c:v>Korea</c:v>
                </c:pt>
                <c:pt idx="7">
                  <c:v>Switzerland</c:v>
                </c:pt>
                <c:pt idx="8">
                  <c:v>Estonia</c:v>
                </c:pt>
                <c:pt idx="9">
                  <c:v>Canada</c:v>
                </c:pt>
                <c:pt idx="10">
                  <c:v>Netherlands</c:v>
                </c:pt>
                <c:pt idx="11">
                  <c:v>Denmark</c:v>
                </c:pt>
                <c:pt idx="12">
                  <c:v>Finland</c:v>
                </c:pt>
                <c:pt idx="13">
                  <c:v>Slovenia</c:v>
                </c:pt>
                <c:pt idx="14">
                  <c:v>Belgium</c:v>
                </c:pt>
                <c:pt idx="15">
                  <c:v>Germany</c:v>
                </c:pt>
                <c:pt idx="16">
                  <c:v>Poland</c:v>
                </c:pt>
                <c:pt idx="17">
                  <c:v>Ireland</c:v>
                </c:pt>
                <c:pt idx="18">
                  <c:v>Norway</c:v>
                </c:pt>
                <c:pt idx="19">
                  <c:v>Austria</c:v>
                </c:pt>
                <c:pt idx="20">
                  <c:v>New Zealand</c:v>
                </c:pt>
                <c:pt idx="21">
                  <c:v>Viet Nam</c:v>
                </c:pt>
                <c:pt idx="22">
                  <c:v>Russia</c:v>
                </c:pt>
                <c:pt idx="23">
                  <c:v>Sweden</c:v>
                </c:pt>
                <c:pt idx="24">
                  <c:v>Australia</c:v>
                </c:pt>
                <c:pt idx="25">
                  <c:v>France</c:v>
                </c:pt>
                <c:pt idx="26">
                  <c:v>United Kingdom</c:v>
                </c:pt>
                <c:pt idx="27">
                  <c:v>Czech Republic</c:v>
                </c:pt>
                <c:pt idx="28">
                  <c:v>Portugal</c:v>
                </c:pt>
                <c:pt idx="29">
                  <c:v>OECD average-35</c:v>
                </c:pt>
                <c:pt idx="30">
                  <c:v>Italy</c:v>
                </c:pt>
                <c:pt idx="31">
                  <c:v>Iceland</c:v>
                </c:pt>
                <c:pt idx="32">
                  <c:v>Spain</c:v>
                </c:pt>
                <c:pt idx="33">
                  <c:v>Luxembourg</c:v>
                </c:pt>
                <c:pt idx="34">
                  <c:v>Latvia</c:v>
                </c:pt>
                <c:pt idx="35">
                  <c:v>Malta</c:v>
                </c:pt>
                <c:pt idx="36">
                  <c:v>Lithuania</c:v>
                </c:pt>
                <c:pt idx="37">
                  <c:v>Hungary</c:v>
                </c:pt>
                <c:pt idx="38">
                  <c:v>Slovak Republic</c:v>
                </c:pt>
                <c:pt idx="39">
                  <c:v>Israel</c:v>
                </c:pt>
                <c:pt idx="40">
                  <c:v>United States</c:v>
                </c:pt>
                <c:pt idx="41">
                  <c:v>Croatia</c:v>
                </c:pt>
                <c:pt idx="42">
                  <c:v>CABA (Argentina)</c:v>
                </c:pt>
                <c:pt idx="43">
                  <c:v>Greece</c:v>
                </c:pt>
                <c:pt idx="44">
                  <c:v>Romania</c:v>
                </c:pt>
                <c:pt idx="45">
                  <c:v>Bulgaria</c:v>
                </c:pt>
                <c:pt idx="46">
                  <c:v>United Arab Emirates</c:v>
                </c:pt>
                <c:pt idx="47">
                  <c:v>Chile</c:v>
                </c:pt>
                <c:pt idx="48">
                  <c:v>Turkey</c:v>
                </c:pt>
                <c:pt idx="49">
                  <c:v>Moldova</c:v>
                </c:pt>
                <c:pt idx="50">
                  <c:v>Uruguay</c:v>
                </c:pt>
                <c:pt idx="51">
                  <c:v>Montenegro</c:v>
                </c:pt>
                <c:pt idx="52">
                  <c:v>Trinidad and Tobago</c:v>
                </c:pt>
                <c:pt idx="53">
                  <c:v>Thailand</c:v>
                </c:pt>
                <c:pt idx="54">
                  <c:v>Albania</c:v>
                </c:pt>
                <c:pt idx="55">
                  <c:v>Mexico</c:v>
                </c:pt>
                <c:pt idx="56">
                  <c:v>Georgia</c:v>
                </c:pt>
                <c:pt idx="57">
                  <c:v>Qatar</c:v>
                </c:pt>
                <c:pt idx="58">
                  <c:v>Costa Rica</c:v>
                </c:pt>
                <c:pt idx="59">
                  <c:v>Lebanon</c:v>
                </c:pt>
                <c:pt idx="60">
                  <c:v>Colombia</c:v>
                </c:pt>
                <c:pt idx="61">
                  <c:v>Peru</c:v>
                </c:pt>
                <c:pt idx="62">
                  <c:v>Indonesia</c:v>
                </c:pt>
                <c:pt idx="63">
                  <c:v>Jordan</c:v>
                </c:pt>
                <c:pt idx="64">
                  <c:v>Brazil</c:v>
                </c:pt>
                <c:pt idx="65">
                  <c:v>FYROM</c:v>
                </c:pt>
                <c:pt idx="66">
                  <c:v>Tunisia</c:v>
                </c:pt>
                <c:pt idx="67">
                  <c:v>Kosovo</c:v>
                </c:pt>
                <c:pt idx="68">
                  <c:v>Algeria</c:v>
                </c:pt>
                <c:pt idx="69">
                  <c:v>Lebanon</c:v>
                </c:pt>
                <c:pt idx="70">
                  <c:v>Dominican Republic</c:v>
                </c:pt>
              </c:strCache>
            </c:strRef>
          </c:cat>
          <c:val>
            <c:numRef>
              <c:f>Tabelle1!$D$2:$D$72</c:f>
              <c:numCache>
                <c:formatCode>0</c:formatCode>
                <c:ptCount val="71"/>
                <c:pt idx="0">
                  <c:v>567.0635853</c:v>
                </c:pt>
                <c:pt idx="1">
                  <c:v>553.77182349999998</c:v>
                </c:pt>
                <c:pt idx="2">
                  <c:v>545.97888609999995</c:v>
                </c:pt>
                <c:pt idx="3">
                  <c:v>548.26116439999976</c:v>
                </c:pt>
                <c:pt idx="4">
                  <c:v>538.31992939999975</c:v>
                </c:pt>
                <c:pt idx="5">
                  <c:v>540.87521579999975</c:v>
                </c:pt>
                <c:pt idx="6">
                  <c:v>531.38237460000005</c:v>
                </c:pt>
                <c:pt idx="7">
                  <c:v>526.97444480000001</c:v>
                </c:pt>
                <c:pt idx="8">
                  <c:v>523.53250779999962</c:v>
                </c:pt>
                <c:pt idx="9">
                  <c:v>520.18104659999995</c:v>
                </c:pt>
                <c:pt idx="10">
                  <c:v>516.58751050000001</c:v>
                </c:pt>
                <c:pt idx="11">
                  <c:v>515.34898889999977</c:v>
                </c:pt>
                <c:pt idx="12">
                  <c:v>515.60303390000024</c:v>
                </c:pt>
                <c:pt idx="13">
                  <c:v>512.3820204999995</c:v>
                </c:pt>
                <c:pt idx="14">
                  <c:v>511.59107229999989</c:v>
                </c:pt>
                <c:pt idx="15">
                  <c:v>511.63155849999976</c:v>
                </c:pt>
                <c:pt idx="16">
                  <c:v>509.15335499999986</c:v>
                </c:pt>
                <c:pt idx="17">
                  <c:v>507.74614849999989</c:v>
                </c:pt>
                <c:pt idx="18">
                  <c:v>506.10380659999998</c:v>
                </c:pt>
                <c:pt idx="19">
                  <c:v>502.34958760000012</c:v>
                </c:pt>
                <c:pt idx="20">
                  <c:v>499.66344279999998</c:v>
                </c:pt>
                <c:pt idx="21">
                  <c:v>503.25541749999991</c:v>
                </c:pt>
                <c:pt idx="22">
                  <c:v>500.15318920000004</c:v>
                </c:pt>
                <c:pt idx="23">
                  <c:v>500.1358864</c:v>
                </c:pt>
                <c:pt idx="24">
                  <c:v>497.04268990000008</c:v>
                </c:pt>
                <c:pt idx="25">
                  <c:v>497.03416170000003</c:v>
                </c:pt>
                <c:pt idx="26">
                  <c:v>497.371689</c:v>
                </c:pt>
                <c:pt idx="27">
                  <c:v>497.02166979999993</c:v>
                </c:pt>
                <c:pt idx="28">
                  <c:v>496.50908170000002</c:v>
                </c:pt>
                <c:pt idx="29">
                  <c:v>491.06365789999995</c:v>
                </c:pt>
                <c:pt idx="30">
                  <c:v>495.30571339999995</c:v>
                </c:pt>
                <c:pt idx="31">
                  <c:v>491.9310107999998</c:v>
                </c:pt>
                <c:pt idx="32">
                  <c:v>490.05960690000001</c:v>
                </c:pt>
                <c:pt idx="33">
                  <c:v>488.25550559999999</c:v>
                </c:pt>
                <c:pt idx="34">
                  <c:v>485.96783629999999</c:v>
                </c:pt>
                <c:pt idx="35">
                  <c:v>482.00785029999997</c:v>
                </c:pt>
                <c:pt idx="36">
                  <c:v>482.94880839999996</c:v>
                </c:pt>
                <c:pt idx="37">
                  <c:v>481.7837454999999</c:v>
                </c:pt>
                <c:pt idx="38">
                  <c:v>480.44056789999996</c:v>
                </c:pt>
                <c:pt idx="39">
                  <c:v>476.78273399999989</c:v>
                </c:pt>
                <c:pt idx="40">
                  <c:v>475.83463419999998</c:v>
                </c:pt>
                <c:pt idx="41">
                  <c:v>469.47145209999991</c:v>
                </c:pt>
                <c:pt idx="42">
                  <c:v>469.83847479999986</c:v>
                </c:pt>
                <c:pt idx="43">
                  <c:v>460.98692659999989</c:v>
                </c:pt>
                <c:pt idx="44">
                  <c:v>451.37290200000001</c:v>
                </c:pt>
                <c:pt idx="45">
                  <c:v>448.9414903</c:v>
                </c:pt>
                <c:pt idx="46">
                  <c:v>432.20173709999989</c:v>
                </c:pt>
                <c:pt idx="47">
                  <c:v>427.64874750000001</c:v>
                </c:pt>
                <c:pt idx="48">
                  <c:v>428.54661069999997</c:v>
                </c:pt>
                <c:pt idx="49">
                  <c:v>424.49592310000003</c:v>
                </c:pt>
                <c:pt idx="50">
                  <c:v>422.88399729999986</c:v>
                </c:pt>
                <c:pt idx="51">
                  <c:v>420.8003746</c:v>
                </c:pt>
                <c:pt idx="52">
                  <c:v>420.00038699999999</c:v>
                </c:pt>
                <c:pt idx="53">
                  <c:v>421.41092609999993</c:v>
                </c:pt>
                <c:pt idx="54">
                  <c:v>419.91481929999986</c:v>
                </c:pt>
                <c:pt idx="55">
                  <c:v>412.41558359999999</c:v>
                </c:pt>
                <c:pt idx="56">
                  <c:v>409.28580040000003</c:v>
                </c:pt>
                <c:pt idx="57">
                  <c:v>404.8968344999999</c:v>
                </c:pt>
                <c:pt idx="58">
                  <c:v>405.08529979999986</c:v>
                </c:pt>
                <c:pt idx="59">
                  <c:v>403.48598469999996</c:v>
                </c:pt>
                <c:pt idx="60">
                  <c:v>394.1246089</c:v>
                </c:pt>
                <c:pt idx="61">
                  <c:v>391.8804222</c:v>
                </c:pt>
                <c:pt idx="62">
                  <c:v>392.1551475</c:v>
                </c:pt>
                <c:pt idx="63">
                  <c:v>385.45655149999988</c:v>
                </c:pt>
                <c:pt idx="64">
                  <c:v>382.68168559999998</c:v>
                </c:pt>
                <c:pt idx="65">
                  <c:v>373.8262289999999</c:v>
                </c:pt>
                <c:pt idx="66">
                  <c:v>372.60306740000004</c:v>
                </c:pt>
                <c:pt idx="67">
                  <c:v>364.71956449999999</c:v>
                </c:pt>
                <c:pt idx="68">
                  <c:v>365.39185339999995</c:v>
                </c:pt>
                <c:pt idx="69">
                  <c:v>355.19957369999997</c:v>
                </c:pt>
                <c:pt idx="70">
                  <c:v>332.96644829999991</c:v>
                </c:pt>
              </c:numCache>
            </c:numRef>
          </c:val>
          <c:smooth val="0"/>
          <c:extLst xmlns:c16r2="http://schemas.microsoft.com/office/drawing/2015/06/chart">
            <c:ext xmlns:c16="http://schemas.microsoft.com/office/drawing/2014/chart" uri="{C3380CC4-5D6E-409C-BE32-E72D297353CC}">
              <c16:uniqueId val="{00000002-4047-4692-8AC9-D7AD85221FBB}"/>
            </c:ext>
          </c:extLst>
        </c:ser>
        <c:dLbls>
          <c:showLegendKey val="0"/>
          <c:showVal val="0"/>
          <c:showCatName val="0"/>
          <c:showSerName val="0"/>
          <c:showPercent val="0"/>
          <c:showBubbleSize val="0"/>
        </c:dLbls>
        <c:hiLowLines>
          <c:spPr>
            <a:ln w="9525" cap="flat" cmpd="sng" algn="ctr">
              <a:solidFill>
                <a:schemeClr val="tx1">
                  <a:lumMod val="75000"/>
                  <a:lumOff val="25000"/>
                </a:schemeClr>
              </a:solidFill>
              <a:round/>
            </a:ln>
            <a:effectLst/>
          </c:spPr>
        </c:hiLowLines>
        <c:marker val="1"/>
        <c:smooth val="0"/>
        <c:axId val="142358400"/>
        <c:axId val="142359936"/>
      </c:lineChart>
      <c:catAx>
        <c:axId val="14235840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HelveticaNeueLT Std"/>
                <a:ea typeface="+mn-ea"/>
                <a:cs typeface="+mn-cs"/>
              </a:defRPr>
            </a:pPr>
            <a:endParaRPr lang="en-US"/>
          </a:p>
        </c:txPr>
        <c:crossAx val="142359936"/>
        <c:crosses val="autoZero"/>
        <c:auto val="1"/>
        <c:lblAlgn val="ctr"/>
        <c:lblOffset val="100"/>
        <c:tickLblSkip val="1"/>
        <c:noMultiLvlLbl val="0"/>
      </c:catAx>
      <c:valAx>
        <c:axId val="142359936"/>
        <c:scaling>
          <c:orientation val="minMax"/>
          <c:max val="575"/>
          <c:min val="300"/>
        </c:scaling>
        <c:delete val="0"/>
        <c:axPos val="l"/>
        <c:majorGridlines>
          <c:spPr>
            <a:ln w="9525" cap="flat" cmpd="sng" algn="ctr">
              <a:solidFill>
                <a:schemeClr val="tx1">
                  <a:lumMod val="15000"/>
                  <a:lumOff val="85000"/>
                </a:schemeClr>
              </a:solidFill>
              <a:round/>
            </a:ln>
            <a:effectLst/>
          </c:spPr>
        </c:majorGridlines>
        <c:title>
          <c:tx>
            <c:rich>
              <a:bodyPr rot="0" spcFirstLastPara="1" vertOverflow="ellipsis" wrap="square" anchor="ctr" anchorCtr="1"/>
              <a:lstStyle/>
              <a:p>
                <a:pPr>
                  <a:defRPr sz="1200" b="0" i="0" u="none" strike="noStrike" kern="1200" baseline="0">
                    <a:solidFill>
                      <a:schemeClr val="tx1"/>
                    </a:solidFill>
                    <a:latin typeface="HelveticaNeueLT Std"/>
                    <a:ea typeface="+mn-ea"/>
                    <a:cs typeface="+mn-cs"/>
                  </a:defRPr>
                </a:pPr>
                <a:r>
                  <a:rPr lang="de-DE" sz="1200" dirty="0"/>
                  <a:t>Score </a:t>
                </a:r>
                <a:r>
                  <a:rPr lang="de-DE" sz="1200" dirty="0" err="1"/>
                  <a:t>points</a:t>
                </a:r>
                <a:endParaRPr lang="de-DE" sz="1200" dirty="0"/>
              </a:p>
            </c:rich>
          </c:tx>
          <c:layout>
            <c:manualLayout>
              <c:xMode val="edge"/>
              <c:yMode val="edge"/>
              <c:x val="7.1980975604422296E-3"/>
              <c:y val="1.0187261982928426E-2"/>
            </c:manualLayout>
          </c:layout>
          <c:overlay val="0"/>
          <c:spPr>
            <a:noFill/>
            <a:ln>
              <a:noFill/>
            </a:ln>
            <a:effectLst/>
          </c:sp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solidFill>
                <a:latin typeface="HelveticaNeueLT Std"/>
                <a:ea typeface="+mn-ea"/>
                <a:cs typeface="+mn-cs"/>
              </a:defRPr>
            </a:pPr>
            <a:endParaRPr lang="en-US"/>
          </a:p>
        </c:txPr>
        <c:crossAx val="142358400"/>
        <c:crosses val="autoZero"/>
        <c:crossBetween val="between"/>
      </c:valAx>
      <c:spPr>
        <a:noFill/>
        <a:ln>
          <a:solidFill>
            <a:srgbClr val="0070C0"/>
          </a:solidFill>
        </a:ln>
        <a:effectLst/>
      </c:spPr>
    </c:plotArea>
    <c:legend>
      <c:legendPos val="b"/>
      <c:legendEntry>
        <c:idx val="1"/>
        <c:delete val="1"/>
      </c:legendEntry>
      <c:legendEntry>
        <c:idx val="2"/>
        <c:delete val="1"/>
      </c:legendEntry>
      <c:layout>
        <c:manualLayout>
          <c:xMode val="edge"/>
          <c:yMode val="edge"/>
          <c:x val="0.26377031561203651"/>
          <c:y val="7.6743269862114267E-4"/>
          <c:w val="0.27604425816089778"/>
          <c:h val="5.6914773473407752E-2"/>
        </c:manualLayout>
      </c:layout>
      <c:overlay val="0"/>
      <c:spPr>
        <a:noFill/>
        <a:ln>
          <a:noFill/>
        </a:ln>
        <a:effectLst/>
      </c:spPr>
      <c:txPr>
        <a:bodyPr rot="0" spcFirstLastPara="1" vertOverflow="ellipsis" vert="horz" wrap="square" anchor="ctr" anchorCtr="1"/>
        <a:lstStyle/>
        <a:p>
          <a:pPr>
            <a:defRPr sz="1200" b="0" i="0" u="none" strike="noStrike" kern="1200" baseline="0">
              <a:solidFill>
                <a:schemeClr val="tx1"/>
              </a:solidFill>
              <a:latin typeface="HelveticaNeueLT Std"/>
              <a:ea typeface="+mn-ea"/>
              <a:cs typeface="+mn-cs"/>
            </a:defRPr>
          </a:pPr>
          <a:endParaRPr lang="en-US"/>
        </a:p>
      </c:txPr>
    </c:legend>
    <c:plotVisOnly val="1"/>
    <c:dispBlanksAs val="gap"/>
    <c:showDLblsOverMax val="0"/>
  </c:chart>
  <c:spPr>
    <a:noFill/>
    <a:ln>
      <a:noFill/>
    </a:ln>
    <a:effectLst/>
  </c:spPr>
  <c:txPr>
    <a:bodyPr/>
    <a:lstStyle/>
    <a:p>
      <a:pPr>
        <a:defRPr sz="1000">
          <a:solidFill>
            <a:schemeClr val="tx1"/>
          </a:solidFill>
          <a:latin typeface="HelveticaNeueLT Std"/>
        </a:defRPr>
      </a:pPr>
      <a:endParaRPr lang="en-US"/>
    </a:p>
  </c:txPr>
  <c:externalData r:id="rId1">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lgn="l">
              <a:defRPr sz="1200" b="1" i="0" u="none" strike="noStrike" kern="1200" spc="0" baseline="0">
                <a:solidFill>
                  <a:schemeClr val="tx1"/>
                </a:solidFill>
                <a:latin typeface="HelveticaNeueLT Std"/>
                <a:ea typeface="+mn-ea"/>
                <a:cs typeface="+mn-cs"/>
              </a:defRPr>
            </a:pPr>
            <a:r>
              <a:rPr lang="en-US" sz="1200" b="1" i="0" u="none" strike="noStrike" baseline="0" dirty="0">
                <a:effectLst/>
              </a:rPr>
              <a:t>Percentage of students who expect to work in science-related professional and </a:t>
            </a:r>
          </a:p>
          <a:p>
            <a:pPr algn="l">
              <a:defRPr sz="1200" b="1" i="0" u="none" strike="noStrike" kern="1200" spc="0" baseline="0">
                <a:solidFill>
                  <a:schemeClr val="tx1"/>
                </a:solidFill>
                <a:latin typeface="HelveticaNeueLT Std"/>
                <a:ea typeface="+mn-ea"/>
                <a:cs typeface="+mn-cs"/>
              </a:defRPr>
            </a:pPr>
            <a:r>
              <a:rPr lang="en-US" sz="1200" b="1" i="0" u="none" strike="noStrike" baseline="0" dirty="0">
                <a:effectLst/>
              </a:rPr>
              <a:t>technical occupations when they are 30</a:t>
            </a:r>
            <a:endParaRPr lang="de-DE" sz="1200" b="1" dirty="0"/>
          </a:p>
        </c:rich>
      </c:tx>
      <c:layout>
        <c:manualLayout>
          <c:xMode val="edge"/>
          <c:yMode val="edge"/>
          <c:x val="6.8774848111041439E-2"/>
          <c:y val="1.3368399944631669E-2"/>
        </c:manualLayout>
      </c:layout>
      <c:overlay val="0"/>
      <c:spPr>
        <a:noFill/>
        <a:ln>
          <a:noFill/>
        </a:ln>
        <a:effectLst/>
      </c:spPr>
    </c:title>
    <c:autoTitleDeleted val="0"/>
    <c:plotArea>
      <c:layout>
        <c:manualLayout>
          <c:layoutTarget val="inner"/>
          <c:xMode val="edge"/>
          <c:yMode val="edge"/>
          <c:x val="3.7627608371371281E-2"/>
          <c:y val="0.11684376287826918"/>
          <c:w val="0.95499921978062485"/>
          <c:h val="0.54036809415564058"/>
        </c:manualLayout>
      </c:layout>
      <c:barChart>
        <c:barDir val="col"/>
        <c:grouping val="stacked"/>
        <c:varyColors val="0"/>
        <c:ser>
          <c:idx val="3"/>
          <c:order val="0"/>
          <c:tx>
            <c:strRef>
              <c:f>Tabelle1!$E$1</c:f>
              <c:strCache>
                <c:ptCount val="1"/>
                <c:pt idx="0">
                  <c:v>Science-related technicians and associate professionals</c:v>
                </c:pt>
              </c:strCache>
            </c:strRef>
          </c:tx>
          <c:spPr>
            <a:solidFill>
              <a:srgbClr val="D04432"/>
            </a:solidFill>
            <a:ln>
              <a:noFill/>
            </a:ln>
            <a:effectLst/>
          </c:spPr>
          <c:invertIfNegative val="0"/>
          <c:cat>
            <c:strRef>
              <c:f>Tabelle1!$A$2:$A$73</c:f>
              <c:strCache>
                <c:ptCount val="72"/>
                <c:pt idx="0">
                  <c:v>Dominican Rep.   12</c:v>
                </c:pt>
                <c:pt idx="1">
                  <c:v>Costa Rica   11</c:v>
                </c:pt>
                <c:pt idx="2">
                  <c:v>Jordan    6</c:v>
                </c:pt>
                <c:pt idx="3">
                  <c:v>United Arab Em.   11</c:v>
                </c:pt>
                <c:pt idx="4">
                  <c:v>Mexico    6</c:v>
                </c:pt>
                <c:pt idx="5">
                  <c:v>Colombia    8</c:v>
                </c:pt>
                <c:pt idx="6">
                  <c:v>Lebanon   15</c:v>
                </c:pt>
                <c:pt idx="7">
                  <c:v>Brazil   19</c:v>
                </c:pt>
                <c:pt idx="8">
                  <c:v>Peru    7</c:v>
                </c:pt>
                <c:pt idx="9">
                  <c:v>Qatar   19</c:v>
                </c:pt>
                <c:pt idx="10">
                  <c:v>United States   13</c:v>
                </c:pt>
                <c:pt idx="11">
                  <c:v>Chile   18</c:v>
                </c:pt>
                <c:pt idx="12">
                  <c:v>Tunisia   19</c:v>
                </c:pt>
                <c:pt idx="13">
                  <c:v>Canada   21</c:v>
                </c:pt>
                <c:pt idx="14">
                  <c:v>Slovenia   16</c:v>
                </c:pt>
                <c:pt idx="15">
                  <c:v>Turkey    6</c:v>
                </c:pt>
                <c:pt idx="16">
                  <c:v>Australia   15</c:v>
                </c:pt>
                <c:pt idx="17">
                  <c:v>United Kingdom   17</c:v>
                </c:pt>
                <c:pt idx="18">
                  <c:v>Malaysia    4</c:v>
                </c:pt>
                <c:pt idx="19">
                  <c:v>Kazakhstan   14</c:v>
                </c:pt>
                <c:pt idx="20">
                  <c:v>Spain   11</c:v>
                </c:pt>
                <c:pt idx="21">
                  <c:v>Norway   21</c:v>
                </c:pt>
                <c:pt idx="22">
                  <c:v>Uruguay   17</c:v>
                </c:pt>
                <c:pt idx="23">
                  <c:v>Singapore   14</c:v>
                </c:pt>
                <c:pt idx="24">
                  <c:v>Trinidad and T.   13</c:v>
                </c:pt>
                <c:pt idx="25">
                  <c:v>Israel   25</c:v>
                </c:pt>
                <c:pt idx="26">
                  <c:v>CABA (Arg.)   19</c:v>
                </c:pt>
                <c:pt idx="27">
                  <c:v>Portugal   18</c:v>
                </c:pt>
                <c:pt idx="28">
                  <c:v>Bulgaria   25</c:v>
                </c:pt>
                <c:pt idx="29">
                  <c:v>Ireland   13</c:v>
                </c:pt>
                <c:pt idx="30">
                  <c:v>Kosovo    7</c:v>
                </c:pt>
                <c:pt idx="31">
                  <c:v>Algeria   12</c:v>
                </c:pt>
                <c:pt idx="32">
                  <c:v>Malta   11</c:v>
                </c:pt>
                <c:pt idx="33">
                  <c:v>Greece   12</c:v>
                </c:pt>
                <c:pt idx="34">
                  <c:v>New Zealand   24</c:v>
                </c:pt>
                <c:pt idx="35">
                  <c:v>Albania   29</c:v>
                </c:pt>
                <c:pt idx="36">
                  <c:v>Estonia   15</c:v>
                </c:pt>
                <c:pt idx="37">
                  <c:v>OECD average   19</c:v>
                </c:pt>
                <c:pt idx="38">
                  <c:v>Belgium   16</c:v>
                </c:pt>
                <c:pt idx="39">
                  <c:v>Croatia   17</c:v>
                </c:pt>
                <c:pt idx="40">
                  <c:v>FYROM   20</c:v>
                </c:pt>
                <c:pt idx="41">
                  <c:v>Lithuania   21</c:v>
                </c:pt>
                <c:pt idx="42">
                  <c:v>Iceland   22</c:v>
                </c:pt>
                <c:pt idx="43">
                  <c:v>Russia   19</c:v>
                </c:pt>
                <c:pt idx="44">
                  <c:v>HKG (China)   20</c:v>
                </c:pt>
                <c:pt idx="45">
                  <c:v>Romania   20</c:v>
                </c:pt>
                <c:pt idx="46">
                  <c:v>Italy   17</c:v>
                </c:pt>
                <c:pt idx="47">
                  <c:v>Austria   23</c:v>
                </c:pt>
                <c:pt idx="48">
                  <c:v>Moldova    7</c:v>
                </c:pt>
                <c:pt idx="49">
                  <c:v>Latvia   19</c:v>
                </c:pt>
                <c:pt idx="50">
                  <c:v>Montenegro   18</c:v>
                </c:pt>
                <c:pt idx="51">
                  <c:v>France   21</c:v>
                </c:pt>
                <c:pt idx="52">
                  <c:v>Luxembourg   18</c:v>
                </c:pt>
                <c:pt idx="53">
                  <c:v>Poland   13</c:v>
                </c:pt>
                <c:pt idx="54">
                  <c:v>Macao (China)   10</c:v>
                </c:pt>
                <c:pt idx="55">
                  <c:v>Chinese Taipei   21</c:v>
                </c:pt>
                <c:pt idx="56">
                  <c:v>Sweden   21</c:v>
                </c:pt>
                <c:pt idx="57">
                  <c:v>Thailand   27</c:v>
                </c:pt>
                <c:pt idx="58">
                  <c:v>Viet Nam   13</c:v>
                </c:pt>
                <c:pt idx="59">
                  <c:v>Switzerland   22</c:v>
                </c:pt>
                <c:pt idx="60">
                  <c:v>Korea    7</c:v>
                </c:pt>
                <c:pt idx="61">
                  <c:v>Hungary   22</c:v>
                </c:pt>
                <c:pt idx="62">
                  <c:v>Slovak Republic   24</c:v>
                </c:pt>
                <c:pt idx="63">
                  <c:v>Japan   18</c:v>
                </c:pt>
                <c:pt idx="64">
                  <c:v>Finland   24</c:v>
                </c:pt>
                <c:pt idx="65">
                  <c:v>Georgia   27</c:v>
                </c:pt>
                <c:pt idx="66">
                  <c:v>Czech Republic   22</c:v>
                </c:pt>
                <c:pt idx="67">
                  <c:v>B-S-J-G (China)   31</c:v>
                </c:pt>
                <c:pt idx="68">
                  <c:v>Netherlands   19</c:v>
                </c:pt>
                <c:pt idx="69">
                  <c:v>Germany   33</c:v>
                </c:pt>
                <c:pt idx="70">
                  <c:v>Indonesia   19</c:v>
                </c:pt>
                <c:pt idx="71">
                  <c:v>Denmark   48</c:v>
                </c:pt>
              </c:strCache>
            </c:strRef>
          </c:cat>
          <c:val>
            <c:numRef>
              <c:f>Tabelle1!$E$2:$E$73</c:f>
              <c:numCache>
                <c:formatCode>0.0</c:formatCode>
                <c:ptCount val="72"/>
                <c:pt idx="0">
                  <c:v>1</c:v>
                </c:pt>
                <c:pt idx="1">
                  <c:v>2.4</c:v>
                </c:pt>
                <c:pt idx="2">
                  <c:v>0.9</c:v>
                </c:pt>
                <c:pt idx="3">
                  <c:v>0.7</c:v>
                </c:pt>
                <c:pt idx="4">
                  <c:v>1</c:v>
                </c:pt>
                <c:pt idx="5">
                  <c:v>1.1000000000000001</c:v>
                </c:pt>
                <c:pt idx="6">
                  <c:v>0.5</c:v>
                </c:pt>
                <c:pt idx="7">
                  <c:v>0.4</c:v>
                </c:pt>
                <c:pt idx="8">
                  <c:v>0.5</c:v>
                </c:pt>
                <c:pt idx="9">
                  <c:v>0.9</c:v>
                </c:pt>
                <c:pt idx="10">
                  <c:v>0.7</c:v>
                </c:pt>
                <c:pt idx="11">
                  <c:v>1.4</c:v>
                </c:pt>
                <c:pt idx="12">
                  <c:v>0.1</c:v>
                </c:pt>
                <c:pt idx="13">
                  <c:v>0.6</c:v>
                </c:pt>
                <c:pt idx="14">
                  <c:v>8.5</c:v>
                </c:pt>
                <c:pt idx="15">
                  <c:v>0.5</c:v>
                </c:pt>
                <c:pt idx="16">
                  <c:v>1.3</c:v>
                </c:pt>
                <c:pt idx="17">
                  <c:v>0.3</c:v>
                </c:pt>
                <c:pt idx="18">
                  <c:v>0.56096964484274192</c:v>
                </c:pt>
                <c:pt idx="19">
                  <c:v>1.73419232420319</c:v>
                </c:pt>
                <c:pt idx="20">
                  <c:v>4.3</c:v>
                </c:pt>
                <c:pt idx="21">
                  <c:v>0.6</c:v>
                </c:pt>
                <c:pt idx="22">
                  <c:v>0.5</c:v>
                </c:pt>
                <c:pt idx="23">
                  <c:v>0.7</c:v>
                </c:pt>
                <c:pt idx="24">
                  <c:v>0.5</c:v>
                </c:pt>
                <c:pt idx="25">
                  <c:v>0.3</c:v>
                </c:pt>
                <c:pt idx="26">
                  <c:v>0.4</c:v>
                </c:pt>
                <c:pt idx="27">
                  <c:v>0.4</c:v>
                </c:pt>
                <c:pt idx="28">
                  <c:v>2</c:v>
                </c:pt>
                <c:pt idx="29">
                  <c:v>1.3</c:v>
                </c:pt>
                <c:pt idx="30">
                  <c:v>0.4</c:v>
                </c:pt>
                <c:pt idx="31">
                  <c:v>0.2</c:v>
                </c:pt>
                <c:pt idx="32">
                  <c:v>1</c:v>
                </c:pt>
                <c:pt idx="33">
                  <c:v>0.9</c:v>
                </c:pt>
                <c:pt idx="34">
                  <c:v>0.6</c:v>
                </c:pt>
                <c:pt idx="35">
                  <c:v>1</c:v>
                </c:pt>
                <c:pt idx="36">
                  <c:v>0.8</c:v>
                </c:pt>
                <c:pt idx="37">
                  <c:v>1.5</c:v>
                </c:pt>
                <c:pt idx="38">
                  <c:v>0.4</c:v>
                </c:pt>
                <c:pt idx="39">
                  <c:v>4.0999999999999996</c:v>
                </c:pt>
                <c:pt idx="40">
                  <c:v>2</c:v>
                </c:pt>
                <c:pt idx="41">
                  <c:v>0.3</c:v>
                </c:pt>
                <c:pt idx="42">
                  <c:v>0.1</c:v>
                </c:pt>
                <c:pt idx="43">
                  <c:v>1.3</c:v>
                </c:pt>
                <c:pt idx="44">
                  <c:v>0.3</c:v>
                </c:pt>
                <c:pt idx="45">
                  <c:v>0.5</c:v>
                </c:pt>
                <c:pt idx="46">
                  <c:v>1.9</c:v>
                </c:pt>
                <c:pt idx="47">
                  <c:v>2</c:v>
                </c:pt>
                <c:pt idx="48">
                  <c:v>0.6</c:v>
                </c:pt>
                <c:pt idx="49">
                  <c:v>0.8</c:v>
                </c:pt>
                <c:pt idx="50">
                  <c:v>2.2999999999999998</c:v>
                </c:pt>
                <c:pt idx="51">
                  <c:v>0.9</c:v>
                </c:pt>
                <c:pt idx="52">
                  <c:v>1.4</c:v>
                </c:pt>
                <c:pt idx="53">
                  <c:v>1</c:v>
                </c:pt>
                <c:pt idx="54">
                  <c:v>0.5</c:v>
                </c:pt>
                <c:pt idx="55">
                  <c:v>2.4</c:v>
                </c:pt>
                <c:pt idx="56">
                  <c:v>3.1</c:v>
                </c:pt>
                <c:pt idx="57">
                  <c:v>0.2</c:v>
                </c:pt>
                <c:pt idx="58">
                  <c:v>0.4</c:v>
                </c:pt>
                <c:pt idx="59">
                  <c:v>3</c:v>
                </c:pt>
                <c:pt idx="60">
                  <c:v>2.2999999999999998</c:v>
                </c:pt>
                <c:pt idx="61">
                  <c:v>1.1000000000000001</c:v>
                </c:pt>
                <c:pt idx="62">
                  <c:v>2.2999999999999998</c:v>
                </c:pt>
                <c:pt idx="63">
                  <c:v>0.9</c:v>
                </c:pt>
                <c:pt idx="64">
                  <c:v>0.7</c:v>
                </c:pt>
                <c:pt idx="65">
                  <c:v>0.1</c:v>
                </c:pt>
                <c:pt idx="66">
                  <c:v>2.2999999999999998</c:v>
                </c:pt>
                <c:pt idx="67">
                  <c:v>0.4</c:v>
                </c:pt>
                <c:pt idx="68">
                  <c:v>1.4</c:v>
                </c:pt>
                <c:pt idx="69">
                  <c:v>1.2</c:v>
                </c:pt>
                <c:pt idx="70">
                  <c:v>0.1</c:v>
                </c:pt>
                <c:pt idx="71">
                  <c:v>0.7</c:v>
                </c:pt>
              </c:numCache>
            </c:numRef>
          </c:val>
          <c:extLst xmlns:c16r2="http://schemas.microsoft.com/office/drawing/2015/06/chart">
            <c:ext xmlns:c16="http://schemas.microsoft.com/office/drawing/2014/chart" uri="{C3380CC4-5D6E-409C-BE32-E72D297353CC}">
              <c16:uniqueId val="{00000002-90B2-4CFD-B504-781B75E3DD4F}"/>
            </c:ext>
          </c:extLst>
        </c:ser>
        <c:ser>
          <c:idx val="2"/>
          <c:order val="1"/>
          <c:tx>
            <c:strRef>
              <c:f>Tabelle1!$D$1</c:f>
              <c:strCache>
                <c:ptCount val="1"/>
                <c:pt idx="0">
                  <c:v>Information and communication technology professionals</c:v>
                </c:pt>
              </c:strCache>
            </c:strRef>
          </c:tx>
          <c:spPr>
            <a:solidFill>
              <a:srgbClr val="00AE88"/>
            </a:solidFill>
            <a:ln>
              <a:noFill/>
            </a:ln>
            <a:effectLst/>
          </c:spPr>
          <c:invertIfNegative val="0"/>
          <c:cat>
            <c:strRef>
              <c:f>Tabelle1!$A$2:$A$73</c:f>
              <c:strCache>
                <c:ptCount val="72"/>
                <c:pt idx="0">
                  <c:v>Dominican Rep.   12</c:v>
                </c:pt>
                <c:pt idx="1">
                  <c:v>Costa Rica   11</c:v>
                </c:pt>
                <c:pt idx="2">
                  <c:v>Jordan    6</c:v>
                </c:pt>
                <c:pt idx="3">
                  <c:v>United Arab Em.   11</c:v>
                </c:pt>
                <c:pt idx="4">
                  <c:v>Mexico    6</c:v>
                </c:pt>
                <c:pt idx="5">
                  <c:v>Colombia    8</c:v>
                </c:pt>
                <c:pt idx="6">
                  <c:v>Lebanon   15</c:v>
                </c:pt>
                <c:pt idx="7">
                  <c:v>Brazil   19</c:v>
                </c:pt>
                <c:pt idx="8">
                  <c:v>Peru    7</c:v>
                </c:pt>
                <c:pt idx="9">
                  <c:v>Qatar   19</c:v>
                </c:pt>
                <c:pt idx="10">
                  <c:v>United States   13</c:v>
                </c:pt>
                <c:pt idx="11">
                  <c:v>Chile   18</c:v>
                </c:pt>
                <c:pt idx="12">
                  <c:v>Tunisia   19</c:v>
                </c:pt>
                <c:pt idx="13">
                  <c:v>Canada   21</c:v>
                </c:pt>
                <c:pt idx="14">
                  <c:v>Slovenia   16</c:v>
                </c:pt>
                <c:pt idx="15">
                  <c:v>Turkey    6</c:v>
                </c:pt>
                <c:pt idx="16">
                  <c:v>Australia   15</c:v>
                </c:pt>
                <c:pt idx="17">
                  <c:v>United Kingdom   17</c:v>
                </c:pt>
                <c:pt idx="18">
                  <c:v>Malaysia    4</c:v>
                </c:pt>
                <c:pt idx="19">
                  <c:v>Kazakhstan   14</c:v>
                </c:pt>
                <c:pt idx="20">
                  <c:v>Spain   11</c:v>
                </c:pt>
                <c:pt idx="21">
                  <c:v>Norway   21</c:v>
                </c:pt>
                <c:pt idx="22">
                  <c:v>Uruguay   17</c:v>
                </c:pt>
                <c:pt idx="23">
                  <c:v>Singapore   14</c:v>
                </c:pt>
                <c:pt idx="24">
                  <c:v>Trinidad and T.   13</c:v>
                </c:pt>
                <c:pt idx="25">
                  <c:v>Israel   25</c:v>
                </c:pt>
                <c:pt idx="26">
                  <c:v>CABA (Arg.)   19</c:v>
                </c:pt>
                <c:pt idx="27">
                  <c:v>Portugal   18</c:v>
                </c:pt>
                <c:pt idx="28">
                  <c:v>Bulgaria   25</c:v>
                </c:pt>
                <c:pt idx="29">
                  <c:v>Ireland   13</c:v>
                </c:pt>
                <c:pt idx="30">
                  <c:v>Kosovo    7</c:v>
                </c:pt>
                <c:pt idx="31">
                  <c:v>Algeria   12</c:v>
                </c:pt>
                <c:pt idx="32">
                  <c:v>Malta   11</c:v>
                </c:pt>
                <c:pt idx="33">
                  <c:v>Greece   12</c:v>
                </c:pt>
                <c:pt idx="34">
                  <c:v>New Zealand   24</c:v>
                </c:pt>
                <c:pt idx="35">
                  <c:v>Albania   29</c:v>
                </c:pt>
                <c:pt idx="36">
                  <c:v>Estonia   15</c:v>
                </c:pt>
                <c:pt idx="37">
                  <c:v>OECD average   19</c:v>
                </c:pt>
                <c:pt idx="38">
                  <c:v>Belgium   16</c:v>
                </c:pt>
                <c:pt idx="39">
                  <c:v>Croatia   17</c:v>
                </c:pt>
                <c:pt idx="40">
                  <c:v>FYROM   20</c:v>
                </c:pt>
                <c:pt idx="41">
                  <c:v>Lithuania   21</c:v>
                </c:pt>
                <c:pt idx="42">
                  <c:v>Iceland   22</c:v>
                </c:pt>
                <c:pt idx="43">
                  <c:v>Russia   19</c:v>
                </c:pt>
                <c:pt idx="44">
                  <c:v>HKG (China)   20</c:v>
                </c:pt>
                <c:pt idx="45">
                  <c:v>Romania   20</c:v>
                </c:pt>
                <c:pt idx="46">
                  <c:v>Italy   17</c:v>
                </c:pt>
                <c:pt idx="47">
                  <c:v>Austria   23</c:v>
                </c:pt>
                <c:pt idx="48">
                  <c:v>Moldova    7</c:v>
                </c:pt>
                <c:pt idx="49">
                  <c:v>Latvia   19</c:v>
                </c:pt>
                <c:pt idx="50">
                  <c:v>Montenegro   18</c:v>
                </c:pt>
                <c:pt idx="51">
                  <c:v>France   21</c:v>
                </c:pt>
                <c:pt idx="52">
                  <c:v>Luxembourg   18</c:v>
                </c:pt>
                <c:pt idx="53">
                  <c:v>Poland   13</c:v>
                </c:pt>
                <c:pt idx="54">
                  <c:v>Macao (China)   10</c:v>
                </c:pt>
                <c:pt idx="55">
                  <c:v>Chinese Taipei   21</c:v>
                </c:pt>
                <c:pt idx="56">
                  <c:v>Sweden   21</c:v>
                </c:pt>
                <c:pt idx="57">
                  <c:v>Thailand   27</c:v>
                </c:pt>
                <c:pt idx="58">
                  <c:v>Viet Nam   13</c:v>
                </c:pt>
                <c:pt idx="59">
                  <c:v>Switzerland   22</c:v>
                </c:pt>
                <c:pt idx="60">
                  <c:v>Korea    7</c:v>
                </c:pt>
                <c:pt idx="61">
                  <c:v>Hungary   22</c:v>
                </c:pt>
                <c:pt idx="62">
                  <c:v>Slovak Republic   24</c:v>
                </c:pt>
                <c:pt idx="63">
                  <c:v>Japan   18</c:v>
                </c:pt>
                <c:pt idx="64">
                  <c:v>Finland   24</c:v>
                </c:pt>
                <c:pt idx="65">
                  <c:v>Georgia   27</c:v>
                </c:pt>
                <c:pt idx="66">
                  <c:v>Czech Republic   22</c:v>
                </c:pt>
                <c:pt idx="67">
                  <c:v>B-S-J-G (China)   31</c:v>
                </c:pt>
                <c:pt idx="68">
                  <c:v>Netherlands   19</c:v>
                </c:pt>
                <c:pt idx="69">
                  <c:v>Germany   33</c:v>
                </c:pt>
                <c:pt idx="70">
                  <c:v>Indonesia   19</c:v>
                </c:pt>
                <c:pt idx="71">
                  <c:v>Denmark   48</c:v>
                </c:pt>
              </c:strCache>
            </c:strRef>
          </c:cat>
          <c:val>
            <c:numRef>
              <c:f>Tabelle1!$D$2:$D$73</c:f>
              <c:numCache>
                <c:formatCode>0.0</c:formatCode>
                <c:ptCount val="72"/>
                <c:pt idx="0">
                  <c:v>2.1</c:v>
                </c:pt>
                <c:pt idx="1">
                  <c:v>3.6</c:v>
                </c:pt>
                <c:pt idx="2">
                  <c:v>0.2</c:v>
                </c:pt>
                <c:pt idx="3">
                  <c:v>1.4</c:v>
                </c:pt>
                <c:pt idx="4">
                  <c:v>2.2999999999999998</c:v>
                </c:pt>
                <c:pt idx="5">
                  <c:v>4</c:v>
                </c:pt>
                <c:pt idx="6">
                  <c:v>0.6</c:v>
                </c:pt>
                <c:pt idx="7">
                  <c:v>1.1000000000000001</c:v>
                </c:pt>
                <c:pt idx="8">
                  <c:v>3.7</c:v>
                </c:pt>
                <c:pt idx="9">
                  <c:v>1.4</c:v>
                </c:pt>
                <c:pt idx="10">
                  <c:v>2.1</c:v>
                </c:pt>
                <c:pt idx="11">
                  <c:v>0.4</c:v>
                </c:pt>
                <c:pt idx="12">
                  <c:v>1.5</c:v>
                </c:pt>
                <c:pt idx="13">
                  <c:v>2</c:v>
                </c:pt>
                <c:pt idx="14">
                  <c:v>2.9</c:v>
                </c:pt>
                <c:pt idx="15">
                  <c:v>0.4</c:v>
                </c:pt>
                <c:pt idx="16">
                  <c:v>2.6</c:v>
                </c:pt>
                <c:pt idx="17">
                  <c:v>2.6</c:v>
                </c:pt>
                <c:pt idx="18">
                  <c:v>1.326602481932232</c:v>
                </c:pt>
                <c:pt idx="19">
                  <c:v>1.8599516751675209</c:v>
                </c:pt>
                <c:pt idx="20">
                  <c:v>1.1000000000000001</c:v>
                </c:pt>
                <c:pt idx="21">
                  <c:v>3.6</c:v>
                </c:pt>
                <c:pt idx="22">
                  <c:v>1.7</c:v>
                </c:pt>
                <c:pt idx="23">
                  <c:v>2</c:v>
                </c:pt>
                <c:pt idx="24">
                  <c:v>2.8</c:v>
                </c:pt>
                <c:pt idx="25">
                  <c:v>1.4</c:v>
                </c:pt>
                <c:pt idx="26">
                  <c:v>1.6</c:v>
                </c:pt>
                <c:pt idx="27">
                  <c:v>1.6</c:v>
                </c:pt>
                <c:pt idx="28">
                  <c:v>8.3000000000000007</c:v>
                </c:pt>
                <c:pt idx="29">
                  <c:v>3.4</c:v>
                </c:pt>
                <c:pt idx="30">
                  <c:v>0.7</c:v>
                </c:pt>
                <c:pt idx="31">
                  <c:v>0.2</c:v>
                </c:pt>
                <c:pt idx="32">
                  <c:v>5</c:v>
                </c:pt>
                <c:pt idx="33">
                  <c:v>3</c:v>
                </c:pt>
                <c:pt idx="34">
                  <c:v>2.5</c:v>
                </c:pt>
                <c:pt idx="35">
                  <c:v>1.4</c:v>
                </c:pt>
                <c:pt idx="36">
                  <c:v>8.1</c:v>
                </c:pt>
                <c:pt idx="37">
                  <c:v>2.6</c:v>
                </c:pt>
                <c:pt idx="38">
                  <c:v>3</c:v>
                </c:pt>
                <c:pt idx="39">
                  <c:v>3</c:v>
                </c:pt>
                <c:pt idx="40">
                  <c:v>3.8</c:v>
                </c:pt>
                <c:pt idx="41">
                  <c:v>4.9000000000000004</c:v>
                </c:pt>
                <c:pt idx="42">
                  <c:v>4.0999999999999996</c:v>
                </c:pt>
                <c:pt idx="43">
                  <c:v>4.0999999999999996</c:v>
                </c:pt>
                <c:pt idx="44">
                  <c:v>1.7</c:v>
                </c:pt>
                <c:pt idx="45">
                  <c:v>5.0999999999999996</c:v>
                </c:pt>
                <c:pt idx="46">
                  <c:v>1.6</c:v>
                </c:pt>
                <c:pt idx="47">
                  <c:v>3.1</c:v>
                </c:pt>
                <c:pt idx="48">
                  <c:v>5.0999999999999996</c:v>
                </c:pt>
                <c:pt idx="49">
                  <c:v>3.9</c:v>
                </c:pt>
                <c:pt idx="50">
                  <c:v>2.1</c:v>
                </c:pt>
                <c:pt idx="51">
                  <c:v>2.8</c:v>
                </c:pt>
                <c:pt idx="52">
                  <c:v>2.9</c:v>
                </c:pt>
                <c:pt idx="53">
                  <c:v>1.4</c:v>
                </c:pt>
                <c:pt idx="54">
                  <c:v>2.6</c:v>
                </c:pt>
                <c:pt idx="55">
                  <c:v>3.4</c:v>
                </c:pt>
                <c:pt idx="56">
                  <c:v>2.7</c:v>
                </c:pt>
                <c:pt idx="57">
                  <c:v>1.4</c:v>
                </c:pt>
                <c:pt idx="58">
                  <c:v>1</c:v>
                </c:pt>
                <c:pt idx="59">
                  <c:v>2.4</c:v>
                </c:pt>
                <c:pt idx="60">
                  <c:v>2.5</c:v>
                </c:pt>
                <c:pt idx="61">
                  <c:v>4.3</c:v>
                </c:pt>
                <c:pt idx="62">
                  <c:v>2.8</c:v>
                </c:pt>
                <c:pt idx="63">
                  <c:v>2.4</c:v>
                </c:pt>
                <c:pt idx="64">
                  <c:v>1.7</c:v>
                </c:pt>
                <c:pt idx="65">
                  <c:v>2.7</c:v>
                </c:pt>
                <c:pt idx="66">
                  <c:v>3.2</c:v>
                </c:pt>
                <c:pt idx="67">
                  <c:v>2.1</c:v>
                </c:pt>
                <c:pt idx="68">
                  <c:v>1.8</c:v>
                </c:pt>
                <c:pt idx="69">
                  <c:v>2.8</c:v>
                </c:pt>
                <c:pt idx="70">
                  <c:v>0.6</c:v>
                </c:pt>
                <c:pt idx="71">
                  <c:v>1.3</c:v>
                </c:pt>
              </c:numCache>
            </c:numRef>
          </c:val>
          <c:extLst xmlns:c16r2="http://schemas.microsoft.com/office/drawing/2015/06/chart">
            <c:ext xmlns:c16="http://schemas.microsoft.com/office/drawing/2014/chart" uri="{C3380CC4-5D6E-409C-BE32-E72D297353CC}">
              <c16:uniqueId val="{00000001-90B2-4CFD-B504-781B75E3DD4F}"/>
            </c:ext>
          </c:extLst>
        </c:ser>
        <c:ser>
          <c:idx val="1"/>
          <c:order val="2"/>
          <c:tx>
            <c:strRef>
              <c:f>Tabelle1!$C$1</c:f>
              <c:strCache>
                <c:ptCount val="1"/>
                <c:pt idx="0">
                  <c:v>Health professionals</c:v>
                </c:pt>
              </c:strCache>
            </c:strRef>
          </c:tx>
          <c:spPr>
            <a:solidFill>
              <a:srgbClr val="E4B921"/>
            </a:solidFill>
            <a:ln>
              <a:noFill/>
            </a:ln>
            <a:effectLst/>
          </c:spPr>
          <c:invertIfNegative val="0"/>
          <c:cat>
            <c:strRef>
              <c:f>Tabelle1!$A$2:$A$73</c:f>
              <c:strCache>
                <c:ptCount val="72"/>
                <c:pt idx="0">
                  <c:v>Dominican Rep.   12</c:v>
                </c:pt>
                <c:pt idx="1">
                  <c:v>Costa Rica   11</c:v>
                </c:pt>
                <c:pt idx="2">
                  <c:v>Jordan    6</c:v>
                </c:pt>
                <c:pt idx="3">
                  <c:v>United Arab Em.   11</c:v>
                </c:pt>
                <c:pt idx="4">
                  <c:v>Mexico    6</c:v>
                </c:pt>
                <c:pt idx="5">
                  <c:v>Colombia    8</c:v>
                </c:pt>
                <c:pt idx="6">
                  <c:v>Lebanon   15</c:v>
                </c:pt>
                <c:pt idx="7">
                  <c:v>Brazil   19</c:v>
                </c:pt>
                <c:pt idx="8">
                  <c:v>Peru    7</c:v>
                </c:pt>
                <c:pt idx="9">
                  <c:v>Qatar   19</c:v>
                </c:pt>
                <c:pt idx="10">
                  <c:v>United States   13</c:v>
                </c:pt>
                <c:pt idx="11">
                  <c:v>Chile   18</c:v>
                </c:pt>
                <c:pt idx="12">
                  <c:v>Tunisia   19</c:v>
                </c:pt>
                <c:pt idx="13">
                  <c:v>Canada   21</c:v>
                </c:pt>
                <c:pt idx="14">
                  <c:v>Slovenia   16</c:v>
                </c:pt>
                <c:pt idx="15">
                  <c:v>Turkey    6</c:v>
                </c:pt>
                <c:pt idx="16">
                  <c:v>Australia   15</c:v>
                </c:pt>
                <c:pt idx="17">
                  <c:v>United Kingdom   17</c:v>
                </c:pt>
                <c:pt idx="18">
                  <c:v>Malaysia    4</c:v>
                </c:pt>
                <c:pt idx="19">
                  <c:v>Kazakhstan   14</c:v>
                </c:pt>
                <c:pt idx="20">
                  <c:v>Spain   11</c:v>
                </c:pt>
                <c:pt idx="21">
                  <c:v>Norway   21</c:v>
                </c:pt>
                <c:pt idx="22">
                  <c:v>Uruguay   17</c:v>
                </c:pt>
                <c:pt idx="23">
                  <c:v>Singapore   14</c:v>
                </c:pt>
                <c:pt idx="24">
                  <c:v>Trinidad and T.   13</c:v>
                </c:pt>
                <c:pt idx="25">
                  <c:v>Israel   25</c:v>
                </c:pt>
                <c:pt idx="26">
                  <c:v>CABA (Arg.)   19</c:v>
                </c:pt>
                <c:pt idx="27">
                  <c:v>Portugal   18</c:v>
                </c:pt>
                <c:pt idx="28">
                  <c:v>Bulgaria   25</c:v>
                </c:pt>
                <c:pt idx="29">
                  <c:v>Ireland   13</c:v>
                </c:pt>
                <c:pt idx="30">
                  <c:v>Kosovo    7</c:v>
                </c:pt>
                <c:pt idx="31">
                  <c:v>Algeria   12</c:v>
                </c:pt>
                <c:pt idx="32">
                  <c:v>Malta   11</c:v>
                </c:pt>
                <c:pt idx="33">
                  <c:v>Greece   12</c:v>
                </c:pt>
                <c:pt idx="34">
                  <c:v>New Zealand   24</c:v>
                </c:pt>
                <c:pt idx="35">
                  <c:v>Albania   29</c:v>
                </c:pt>
                <c:pt idx="36">
                  <c:v>Estonia   15</c:v>
                </c:pt>
                <c:pt idx="37">
                  <c:v>OECD average   19</c:v>
                </c:pt>
                <c:pt idx="38">
                  <c:v>Belgium   16</c:v>
                </c:pt>
                <c:pt idx="39">
                  <c:v>Croatia   17</c:v>
                </c:pt>
                <c:pt idx="40">
                  <c:v>FYROM   20</c:v>
                </c:pt>
                <c:pt idx="41">
                  <c:v>Lithuania   21</c:v>
                </c:pt>
                <c:pt idx="42">
                  <c:v>Iceland   22</c:v>
                </c:pt>
                <c:pt idx="43">
                  <c:v>Russia   19</c:v>
                </c:pt>
                <c:pt idx="44">
                  <c:v>HKG (China)   20</c:v>
                </c:pt>
                <c:pt idx="45">
                  <c:v>Romania   20</c:v>
                </c:pt>
                <c:pt idx="46">
                  <c:v>Italy   17</c:v>
                </c:pt>
                <c:pt idx="47">
                  <c:v>Austria   23</c:v>
                </c:pt>
                <c:pt idx="48">
                  <c:v>Moldova    7</c:v>
                </c:pt>
                <c:pt idx="49">
                  <c:v>Latvia   19</c:v>
                </c:pt>
                <c:pt idx="50">
                  <c:v>Montenegro   18</c:v>
                </c:pt>
                <c:pt idx="51">
                  <c:v>France   21</c:v>
                </c:pt>
                <c:pt idx="52">
                  <c:v>Luxembourg   18</c:v>
                </c:pt>
                <c:pt idx="53">
                  <c:v>Poland   13</c:v>
                </c:pt>
                <c:pt idx="54">
                  <c:v>Macao (China)   10</c:v>
                </c:pt>
                <c:pt idx="55">
                  <c:v>Chinese Taipei   21</c:v>
                </c:pt>
                <c:pt idx="56">
                  <c:v>Sweden   21</c:v>
                </c:pt>
                <c:pt idx="57">
                  <c:v>Thailand   27</c:v>
                </c:pt>
                <c:pt idx="58">
                  <c:v>Viet Nam   13</c:v>
                </c:pt>
                <c:pt idx="59">
                  <c:v>Switzerland   22</c:v>
                </c:pt>
                <c:pt idx="60">
                  <c:v>Korea    7</c:v>
                </c:pt>
                <c:pt idx="61">
                  <c:v>Hungary   22</c:v>
                </c:pt>
                <c:pt idx="62">
                  <c:v>Slovak Republic   24</c:v>
                </c:pt>
                <c:pt idx="63">
                  <c:v>Japan   18</c:v>
                </c:pt>
                <c:pt idx="64">
                  <c:v>Finland   24</c:v>
                </c:pt>
                <c:pt idx="65">
                  <c:v>Georgia   27</c:v>
                </c:pt>
                <c:pt idx="66">
                  <c:v>Czech Republic   22</c:v>
                </c:pt>
                <c:pt idx="67">
                  <c:v>B-S-J-G (China)   31</c:v>
                </c:pt>
                <c:pt idx="68">
                  <c:v>Netherlands   19</c:v>
                </c:pt>
                <c:pt idx="69">
                  <c:v>Germany   33</c:v>
                </c:pt>
                <c:pt idx="70">
                  <c:v>Indonesia   19</c:v>
                </c:pt>
                <c:pt idx="71">
                  <c:v>Denmark   48</c:v>
                </c:pt>
              </c:strCache>
            </c:strRef>
          </c:cat>
          <c:val>
            <c:numRef>
              <c:f>Tabelle1!$C$2:$C$73</c:f>
              <c:numCache>
                <c:formatCode>0.0</c:formatCode>
                <c:ptCount val="72"/>
                <c:pt idx="0">
                  <c:v>21.1</c:v>
                </c:pt>
                <c:pt idx="1">
                  <c:v>20.6</c:v>
                </c:pt>
                <c:pt idx="2">
                  <c:v>21.5</c:v>
                </c:pt>
                <c:pt idx="3">
                  <c:v>17.8</c:v>
                </c:pt>
                <c:pt idx="4">
                  <c:v>19.2</c:v>
                </c:pt>
                <c:pt idx="5">
                  <c:v>22.5</c:v>
                </c:pt>
                <c:pt idx="6">
                  <c:v>22.1</c:v>
                </c:pt>
                <c:pt idx="7">
                  <c:v>20.9</c:v>
                </c:pt>
                <c:pt idx="8">
                  <c:v>13.1</c:v>
                </c:pt>
                <c:pt idx="9">
                  <c:v>19</c:v>
                </c:pt>
                <c:pt idx="10">
                  <c:v>22.1</c:v>
                </c:pt>
                <c:pt idx="11">
                  <c:v>18.3</c:v>
                </c:pt>
                <c:pt idx="12">
                  <c:v>22.2</c:v>
                </c:pt>
                <c:pt idx="13">
                  <c:v>19.2</c:v>
                </c:pt>
                <c:pt idx="14">
                  <c:v>12.3</c:v>
                </c:pt>
                <c:pt idx="15">
                  <c:v>11.8</c:v>
                </c:pt>
                <c:pt idx="16">
                  <c:v>15.4</c:v>
                </c:pt>
                <c:pt idx="17">
                  <c:v>13.5</c:v>
                </c:pt>
                <c:pt idx="18">
                  <c:v>13.979612998656499</c:v>
                </c:pt>
                <c:pt idx="19">
                  <c:v>17.008372388053839</c:v>
                </c:pt>
                <c:pt idx="20">
                  <c:v>11.9</c:v>
                </c:pt>
                <c:pt idx="21">
                  <c:v>13.3</c:v>
                </c:pt>
                <c:pt idx="22">
                  <c:v>11.7</c:v>
                </c:pt>
                <c:pt idx="23">
                  <c:v>16.399999999999999</c:v>
                </c:pt>
                <c:pt idx="24">
                  <c:v>15.8</c:v>
                </c:pt>
                <c:pt idx="25">
                  <c:v>14</c:v>
                </c:pt>
                <c:pt idx="26">
                  <c:v>13.6</c:v>
                </c:pt>
                <c:pt idx="27">
                  <c:v>13.7</c:v>
                </c:pt>
                <c:pt idx="28">
                  <c:v>11.7</c:v>
                </c:pt>
                <c:pt idx="29">
                  <c:v>13.8</c:v>
                </c:pt>
                <c:pt idx="30">
                  <c:v>16.100000000000001</c:v>
                </c:pt>
                <c:pt idx="31">
                  <c:v>16.600000000000001</c:v>
                </c:pt>
                <c:pt idx="32">
                  <c:v>10.3</c:v>
                </c:pt>
                <c:pt idx="33">
                  <c:v>12</c:v>
                </c:pt>
                <c:pt idx="34">
                  <c:v>13.4</c:v>
                </c:pt>
                <c:pt idx="35">
                  <c:v>11.5</c:v>
                </c:pt>
                <c:pt idx="36">
                  <c:v>8.1</c:v>
                </c:pt>
                <c:pt idx="37">
                  <c:v>11.6</c:v>
                </c:pt>
                <c:pt idx="38">
                  <c:v>12.4</c:v>
                </c:pt>
                <c:pt idx="39">
                  <c:v>10.8</c:v>
                </c:pt>
                <c:pt idx="40">
                  <c:v>14.1</c:v>
                </c:pt>
                <c:pt idx="41">
                  <c:v>10.4</c:v>
                </c:pt>
                <c:pt idx="42">
                  <c:v>13.1</c:v>
                </c:pt>
                <c:pt idx="43">
                  <c:v>9.8000000000000007</c:v>
                </c:pt>
                <c:pt idx="44">
                  <c:v>13</c:v>
                </c:pt>
                <c:pt idx="45">
                  <c:v>11.5</c:v>
                </c:pt>
                <c:pt idx="46">
                  <c:v>10.1</c:v>
                </c:pt>
                <c:pt idx="47">
                  <c:v>8.3000000000000007</c:v>
                </c:pt>
                <c:pt idx="48">
                  <c:v>10.9</c:v>
                </c:pt>
                <c:pt idx="49">
                  <c:v>9.4</c:v>
                </c:pt>
                <c:pt idx="50">
                  <c:v>10</c:v>
                </c:pt>
                <c:pt idx="51">
                  <c:v>9.3000000000000007</c:v>
                </c:pt>
                <c:pt idx="52">
                  <c:v>8.4</c:v>
                </c:pt>
                <c:pt idx="53">
                  <c:v>12.3</c:v>
                </c:pt>
                <c:pt idx="54">
                  <c:v>12.4</c:v>
                </c:pt>
                <c:pt idx="55">
                  <c:v>7.2</c:v>
                </c:pt>
                <c:pt idx="56">
                  <c:v>8.8000000000000007</c:v>
                </c:pt>
                <c:pt idx="57">
                  <c:v>14</c:v>
                </c:pt>
                <c:pt idx="58">
                  <c:v>13.4</c:v>
                </c:pt>
                <c:pt idx="59">
                  <c:v>7.9</c:v>
                </c:pt>
                <c:pt idx="60">
                  <c:v>8.3000000000000007</c:v>
                </c:pt>
                <c:pt idx="61">
                  <c:v>5.4</c:v>
                </c:pt>
                <c:pt idx="62">
                  <c:v>9.5</c:v>
                </c:pt>
                <c:pt idx="63">
                  <c:v>9.9</c:v>
                </c:pt>
                <c:pt idx="64">
                  <c:v>10.8</c:v>
                </c:pt>
                <c:pt idx="65">
                  <c:v>10.3</c:v>
                </c:pt>
                <c:pt idx="66">
                  <c:v>7.3</c:v>
                </c:pt>
                <c:pt idx="67">
                  <c:v>7.5</c:v>
                </c:pt>
                <c:pt idx="68">
                  <c:v>7.8</c:v>
                </c:pt>
                <c:pt idx="69">
                  <c:v>4.5999999999999996</c:v>
                </c:pt>
                <c:pt idx="70">
                  <c:v>12.7</c:v>
                </c:pt>
                <c:pt idx="71">
                  <c:v>8.9</c:v>
                </c:pt>
              </c:numCache>
            </c:numRef>
          </c:val>
          <c:extLst xmlns:c16r2="http://schemas.microsoft.com/office/drawing/2015/06/chart">
            <c:ext xmlns:c16="http://schemas.microsoft.com/office/drawing/2014/chart" uri="{C3380CC4-5D6E-409C-BE32-E72D297353CC}">
              <c16:uniqueId val="{00000000-90B2-4CFD-B504-781B75E3DD4F}"/>
            </c:ext>
          </c:extLst>
        </c:ser>
        <c:ser>
          <c:idx val="0"/>
          <c:order val="3"/>
          <c:tx>
            <c:strRef>
              <c:f>Tabelle1!$B$1</c:f>
              <c:strCache>
                <c:ptCount val="1"/>
                <c:pt idx="0">
                  <c:v>Science and engineering professionals</c:v>
                </c:pt>
              </c:strCache>
            </c:strRef>
          </c:tx>
          <c:spPr>
            <a:solidFill>
              <a:srgbClr val="0077A0"/>
            </a:solidFill>
            <a:ln>
              <a:noFill/>
            </a:ln>
            <a:effectLst/>
          </c:spPr>
          <c:invertIfNegative val="0"/>
          <c:cat>
            <c:strRef>
              <c:f>Tabelle1!$A$2:$A$73</c:f>
              <c:strCache>
                <c:ptCount val="72"/>
                <c:pt idx="0">
                  <c:v>Dominican Rep.   12</c:v>
                </c:pt>
                <c:pt idx="1">
                  <c:v>Costa Rica   11</c:v>
                </c:pt>
                <c:pt idx="2">
                  <c:v>Jordan    6</c:v>
                </c:pt>
                <c:pt idx="3">
                  <c:v>United Arab Em.   11</c:v>
                </c:pt>
                <c:pt idx="4">
                  <c:v>Mexico    6</c:v>
                </c:pt>
                <c:pt idx="5">
                  <c:v>Colombia    8</c:v>
                </c:pt>
                <c:pt idx="6">
                  <c:v>Lebanon   15</c:v>
                </c:pt>
                <c:pt idx="7">
                  <c:v>Brazil   19</c:v>
                </c:pt>
                <c:pt idx="8">
                  <c:v>Peru    7</c:v>
                </c:pt>
                <c:pt idx="9">
                  <c:v>Qatar   19</c:v>
                </c:pt>
                <c:pt idx="10">
                  <c:v>United States   13</c:v>
                </c:pt>
                <c:pt idx="11">
                  <c:v>Chile   18</c:v>
                </c:pt>
                <c:pt idx="12">
                  <c:v>Tunisia   19</c:v>
                </c:pt>
                <c:pt idx="13">
                  <c:v>Canada   21</c:v>
                </c:pt>
                <c:pt idx="14">
                  <c:v>Slovenia   16</c:v>
                </c:pt>
                <c:pt idx="15">
                  <c:v>Turkey    6</c:v>
                </c:pt>
                <c:pt idx="16">
                  <c:v>Australia   15</c:v>
                </c:pt>
                <c:pt idx="17">
                  <c:v>United Kingdom   17</c:v>
                </c:pt>
                <c:pt idx="18">
                  <c:v>Malaysia    4</c:v>
                </c:pt>
                <c:pt idx="19">
                  <c:v>Kazakhstan   14</c:v>
                </c:pt>
                <c:pt idx="20">
                  <c:v>Spain   11</c:v>
                </c:pt>
                <c:pt idx="21">
                  <c:v>Norway   21</c:v>
                </c:pt>
                <c:pt idx="22">
                  <c:v>Uruguay   17</c:v>
                </c:pt>
                <c:pt idx="23">
                  <c:v>Singapore   14</c:v>
                </c:pt>
                <c:pt idx="24">
                  <c:v>Trinidad and T.   13</c:v>
                </c:pt>
                <c:pt idx="25">
                  <c:v>Israel   25</c:v>
                </c:pt>
                <c:pt idx="26">
                  <c:v>CABA (Arg.)   19</c:v>
                </c:pt>
                <c:pt idx="27">
                  <c:v>Portugal   18</c:v>
                </c:pt>
                <c:pt idx="28">
                  <c:v>Bulgaria   25</c:v>
                </c:pt>
                <c:pt idx="29">
                  <c:v>Ireland   13</c:v>
                </c:pt>
                <c:pt idx="30">
                  <c:v>Kosovo    7</c:v>
                </c:pt>
                <c:pt idx="31">
                  <c:v>Algeria   12</c:v>
                </c:pt>
                <c:pt idx="32">
                  <c:v>Malta   11</c:v>
                </c:pt>
                <c:pt idx="33">
                  <c:v>Greece   12</c:v>
                </c:pt>
                <c:pt idx="34">
                  <c:v>New Zealand   24</c:v>
                </c:pt>
                <c:pt idx="35">
                  <c:v>Albania   29</c:v>
                </c:pt>
                <c:pt idx="36">
                  <c:v>Estonia   15</c:v>
                </c:pt>
                <c:pt idx="37">
                  <c:v>OECD average   19</c:v>
                </c:pt>
                <c:pt idx="38">
                  <c:v>Belgium   16</c:v>
                </c:pt>
                <c:pt idx="39">
                  <c:v>Croatia   17</c:v>
                </c:pt>
                <c:pt idx="40">
                  <c:v>FYROM   20</c:v>
                </c:pt>
                <c:pt idx="41">
                  <c:v>Lithuania   21</c:v>
                </c:pt>
                <c:pt idx="42">
                  <c:v>Iceland   22</c:v>
                </c:pt>
                <c:pt idx="43">
                  <c:v>Russia   19</c:v>
                </c:pt>
                <c:pt idx="44">
                  <c:v>HKG (China)   20</c:v>
                </c:pt>
                <c:pt idx="45">
                  <c:v>Romania   20</c:v>
                </c:pt>
                <c:pt idx="46">
                  <c:v>Italy   17</c:v>
                </c:pt>
                <c:pt idx="47">
                  <c:v>Austria   23</c:v>
                </c:pt>
                <c:pt idx="48">
                  <c:v>Moldova    7</c:v>
                </c:pt>
                <c:pt idx="49">
                  <c:v>Latvia   19</c:v>
                </c:pt>
                <c:pt idx="50">
                  <c:v>Montenegro   18</c:v>
                </c:pt>
                <c:pt idx="51">
                  <c:v>France   21</c:v>
                </c:pt>
                <c:pt idx="52">
                  <c:v>Luxembourg   18</c:v>
                </c:pt>
                <c:pt idx="53">
                  <c:v>Poland   13</c:v>
                </c:pt>
                <c:pt idx="54">
                  <c:v>Macao (China)   10</c:v>
                </c:pt>
                <c:pt idx="55">
                  <c:v>Chinese Taipei   21</c:v>
                </c:pt>
                <c:pt idx="56">
                  <c:v>Sweden   21</c:v>
                </c:pt>
                <c:pt idx="57">
                  <c:v>Thailand   27</c:v>
                </c:pt>
                <c:pt idx="58">
                  <c:v>Viet Nam   13</c:v>
                </c:pt>
                <c:pt idx="59">
                  <c:v>Switzerland   22</c:v>
                </c:pt>
                <c:pt idx="60">
                  <c:v>Korea    7</c:v>
                </c:pt>
                <c:pt idx="61">
                  <c:v>Hungary   22</c:v>
                </c:pt>
                <c:pt idx="62">
                  <c:v>Slovak Republic   24</c:v>
                </c:pt>
                <c:pt idx="63">
                  <c:v>Japan   18</c:v>
                </c:pt>
                <c:pt idx="64">
                  <c:v>Finland   24</c:v>
                </c:pt>
                <c:pt idx="65">
                  <c:v>Georgia   27</c:v>
                </c:pt>
                <c:pt idx="66">
                  <c:v>Czech Republic   22</c:v>
                </c:pt>
                <c:pt idx="67">
                  <c:v>B-S-J-G (China)   31</c:v>
                </c:pt>
                <c:pt idx="68">
                  <c:v>Netherlands   19</c:v>
                </c:pt>
                <c:pt idx="69">
                  <c:v>Germany   33</c:v>
                </c:pt>
                <c:pt idx="70">
                  <c:v>Indonesia   19</c:v>
                </c:pt>
                <c:pt idx="71">
                  <c:v>Denmark   48</c:v>
                </c:pt>
              </c:strCache>
            </c:strRef>
          </c:cat>
          <c:val>
            <c:numRef>
              <c:f>Tabelle1!$B$2:$B$73</c:f>
              <c:numCache>
                <c:formatCode>0.0</c:formatCode>
                <c:ptCount val="72"/>
                <c:pt idx="0">
                  <c:v>21.5</c:v>
                </c:pt>
                <c:pt idx="1">
                  <c:v>17.399999999999999</c:v>
                </c:pt>
                <c:pt idx="2">
                  <c:v>21.1</c:v>
                </c:pt>
                <c:pt idx="3">
                  <c:v>21.4</c:v>
                </c:pt>
                <c:pt idx="4">
                  <c:v>18.3</c:v>
                </c:pt>
                <c:pt idx="5">
                  <c:v>12.2</c:v>
                </c:pt>
                <c:pt idx="6">
                  <c:v>16.5</c:v>
                </c:pt>
                <c:pt idx="7">
                  <c:v>16.3</c:v>
                </c:pt>
                <c:pt idx="8">
                  <c:v>21.4</c:v>
                </c:pt>
                <c:pt idx="9">
                  <c:v>16.8</c:v>
                </c:pt>
                <c:pt idx="10">
                  <c:v>13</c:v>
                </c:pt>
                <c:pt idx="11">
                  <c:v>17.8</c:v>
                </c:pt>
                <c:pt idx="12">
                  <c:v>10.6</c:v>
                </c:pt>
                <c:pt idx="13">
                  <c:v>12.1</c:v>
                </c:pt>
                <c:pt idx="14">
                  <c:v>7.2</c:v>
                </c:pt>
                <c:pt idx="15">
                  <c:v>17.100000000000001</c:v>
                </c:pt>
                <c:pt idx="16">
                  <c:v>10</c:v>
                </c:pt>
                <c:pt idx="17">
                  <c:v>12.7</c:v>
                </c:pt>
                <c:pt idx="18">
                  <c:v>13.17956588595524</c:v>
                </c:pt>
                <c:pt idx="19">
                  <c:v>8.3386581932857986</c:v>
                </c:pt>
                <c:pt idx="20">
                  <c:v>11.3</c:v>
                </c:pt>
                <c:pt idx="21">
                  <c:v>11.1</c:v>
                </c:pt>
                <c:pt idx="22">
                  <c:v>14.1</c:v>
                </c:pt>
                <c:pt idx="23">
                  <c:v>8.9</c:v>
                </c:pt>
                <c:pt idx="24">
                  <c:v>8.8000000000000007</c:v>
                </c:pt>
                <c:pt idx="25">
                  <c:v>12.2</c:v>
                </c:pt>
                <c:pt idx="26">
                  <c:v>12.2</c:v>
                </c:pt>
                <c:pt idx="27">
                  <c:v>11.8</c:v>
                </c:pt>
                <c:pt idx="28">
                  <c:v>5.4</c:v>
                </c:pt>
                <c:pt idx="29">
                  <c:v>8.8000000000000007</c:v>
                </c:pt>
                <c:pt idx="30">
                  <c:v>9.1999999999999993</c:v>
                </c:pt>
                <c:pt idx="31">
                  <c:v>8.9</c:v>
                </c:pt>
                <c:pt idx="32">
                  <c:v>9.1</c:v>
                </c:pt>
                <c:pt idx="33">
                  <c:v>9.4</c:v>
                </c:pt>
                <c:pt idx="34">
                  <c:v>8.3000000000000007</c:v>
                </c:pt>
                <c:pt idx="35">
                  <c:v>10.9</c:v>
                </c:pt>
                <c:pt idx="36">
                  <c:v>7.7</c:v>
                </c:pt>
                <c:pt idx="37">
                  <c:v>8.8000000000000007</c:v>
                </c:pt>
                <c:pt idx="38">
                  <c:v>8.6</c:v>
                </c:pt>
                <c:pt idx="39">
                  <c:v>6.2</c:v>
                </c:pt>
                <c:pt idx="40">
                  <c:v>4.2</c:v>
                </c:pt>
                <c:pt idx="41">
                  <c:v>8.3000000000000007</c:v>
                </c:pt>
                <c:pt idx="42">
                  <c:v>6.6</c:v>
                </c:pt>
                <c:pt idx="43">
                  <c:v>8.3000000000000007</c:v>
                </c:pt>
                <c:pt idx="44">
                  <c:v>8.5</c:v>
                </c:pt>
                <c:pt idx="45">
                  <c:v>6</c:v>
                </c:pt>
                <c:pt idx="46">
                  <c:v>9</c:v>
                </c:pt>
                <c:pt idx="47">
                  <c:v>9</c:v>
                </c:pt>
                <c:pt idx="48">
                  <c:v>5.4</c:v>
                </c:pt>
                <c:pt idx="49">
                  <c:v>7.2</c:v>
                </c:pt>
                <c:pt idx="50">
                  <c:v>6.9</c:v>
                </c:pt>
                <c:pt idx="51">
                  <c:v>8.1999999999999993</c:v>
                </c:pt>
                <c:pt idx="52">
                  <c:v>8.5</c:v>
                </c:pt>
                <c:pt idx="53">
                  <c:v>6.4</c:v>
                </c:pt>
                <c:pt idx="54">
                  <c:v>5.4</c:v>
                </c:pt>
                <c:pt idx="55">
                  <c:v>7.9</c:v>
                </c:pt>
                <c:pt idx="56">
                  <c:v>5.6</c:v>
                </c:pt>
                <c:pt idx="57">
                  <c:v>4</c:v>
                </c:pt>
                <c:pt idx="58">
                  <c:v>4.8</c:v>
                </c:pt>
                <c:pt idx="59">
                  <c:v>6.2</c:v>
                </c:pt>
                <c:pt idx="60">
                  <c:v>6.3</c:v>
                </c:pt>
                <c:pt idx="61">
                  <c:v>7.5</c:v>
                </c:pt>
                <c:pt idx="62">
                  <c:v>3.7</c:v>
                </c:pt>
                <c:pt idx="63">
                  <c:v>4.8</c:v>
                </c:pt>
                <c:pt idx="64">
                  <c:v>3.9</c:v>
                </c:pt>
                <c:pt idx="65">
                  <c:v>4</c:v>
                </c:pt>
                <c:pt idx="66">
                  <c:v>4.0999999999999996</c:v>
                </c:pt>
                <c:pt idx="67">
                  <c:v>6.7</c:v>
                </c:pt>
                <c:pt idx="68">
                  <c:v>5.3</c:v>
                </c:pt>
                <c:pt idx="69">
                  <c:v>6.8</c:v>
                </c:pt>
                <c:pt idx="70">
                  <c:v>1.9</c:v>
                </c:pt>
                <c:pt idx="71">
                  <c:v>4</c:v>
                </c:pt>
              </c:numCache>
            </c:numRef>
          </c:val>
          <c:extLst xmlns:c16r2="http://schemas.microsoft.com/office/drawing/2015/06/chart">
            <c:ext xmlns:c16="http://schemas.microsoft.com/office/drawing/2014/chart" uri="{C3380CC4-5D6E-409C-BE32-E72D297353CC}">
              <c16:uniqueId val="{00000000-24B3-4A71-B9C3-3E2134996DF2}"/>
            </c:ext>
          </c:extLst>
        </c:ser>
        <c:dLbls>
          <c:showLegendKey val="0"/>
          <c:showVal val="0"/>
          <c:showCatName val="0"/>
          <c:showSerName val="0"/>
          <c:showPercent val="0"/>
          <c:showBubbleSize val="0"/>
        </c:dLbls>
        <c:gapWidth val="100"/>
        <c:overlap val="100"/>
        <c:axId val="36846592"/>
        <c:axId val="33515008"/>
      </c:barChart>
      <c:catAx>
        <c:axId val="3684659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5400000" spcFirstLastPara="1" vertOverflow="ellipsis" wrap="square" anchor="ctr" anchorCtr="1"/>
          <a:lstStyle/>
          <a:p>
            <a:pPr>
              <a:defRPr sz="1000" b="0" i="0" u="none" strike="noStrike" kern="1200" baseline="0">
                <a:solidFill>
                  <a:schemeClr val="tx1"/>
                </a:solidFill>
                <a:latin typeface="HelveticaNeueLT Std"/>
                <a:ea typeface="+mn-ea"/>
                <a:cs typeface="+mn-cs"/>
              </a:defRPr>
            </a:pPr>
            <a:endParaRPr lang="en-US"/>
          </a:p>
        </c:txPr>
        <c:crossAx val="33515008"/>
        <c:crosses val="autoZero"/>
        <c:auto val="1"/>
        <c:lblAlgn val="ctr"/>
        <c:lblOffset val="100"/>
        <c:tickLblSkip val="1"/>
        <c:noMultiLvlLbl val="0"/>
      </c:catAx>
      <c:valAx>
        <c:axId val="33515008"/>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0" spcFirstLastPara="1" vertOverflow="ellipsis" wrap="square" anchor="ctr" anchorCtr="1"/>
              <a:lstStyle/>
              <a:p>
                <a:pPr>
                  <a:defRPr sz="1200" b="0" i="0" u="none" strike="noStrike" kern="1200" baseline="0">
                    <a:solidFill>
                      <a:schemeClr val="tx1"/>
                    </a:solidFill>
                    <a:latin typeface="HelveticaNeueLT Std"/>
                    <a:ea typeface="+mn-ea"/>
                    <a:cs typeface="+mn-cs"/>
                  </a:defRPr>
                </a:pPr>
                <a:r>
                  <a:rPr lang="de-DE" sz="1200" dirty="0"/>
                  <a:t>%</a:t>
                </a:r>
              </a:p>
            </c:rich>
          </c:tx>
          <c:layout>
            <c:manualLayout>
              <c:xMode val="edge"/>
              <c:yMode val="edge"/>
              <c:x val="7.2134547283688724E-3"/>
              <c:y val="3.8493097116162452E-2"/>
            </c:manualLayout>
          </c:layout>
          <c:overlay val="0"/>
          <c:spPr>
            <a:noFill/>
            <a:ln>
              <a:noFill/>
            </a:ln>
            <a:effectLst/>
          </c:spPr>
        </c:title>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solidFill>
                <a:latin typeface="HelveticaNeueLT Std"/>
                <a:ea typeface="+mn-ea"/>
                <a:cs typeface="+mn-cs"/>
              </a:defRPr>
            </a:pPr>
            <a:endParaRPr lang="en-US"/>
          </a:p>
        </c:txPr>
        <c:crossAx val="36846592"/>
        <c:crosses val="autoZero"/>
        <c:crossBetween val="between"/>
      </c:valAx>
      <c:spPr>
        <a:noFill/>
        <a:ln>
          <a:solidFill>
            <a:srgbClr val="0077A0"/>
          </a:solidFill>
        </a:ln>
        <a:effectLst/>
      </c:spPr>
    </c:plotArea>
    <c:legend>
      <c:legendPos val="t"/>
      <c:layout>
        <c:manualLayout>
          <c:xMode val="edge"/>
          <c:yMode val="edge"/>
          <c:x val="0.52441446577485462"/>
          <c:y val="9.0236699626263767E-2"/>
          <c:w val="0.45957095217884275"/>
          <c:h val="0.2527511798665581"/>
        </c:manualLayout>
      </c:layout>
      <c:overlay val="0"/>
      <c:spPr>
        <a:solidFill>
          <a:schemeClr val="bg1"/>
        </a:solidFill>
        <a:ln>
          <a:noFill/>
        </a:ln>
        <a:effectLst/>
      </c:spPr>
      <c:txPr>
        <a:bodyPr rot="0" spcFirstLastPara="1" vertOverflow="ellipsis" vert="horz" wrap="square" anchor="ctr" anchorCtr="1"/>
        <a:lstStyle/>
        <a:p>
          <a:pPr>
            <a:defRPr sz="1200" b="0" i="0" u="none" strike="noStrike" kern="1200" baseline="0">
              <a:solidFill>
                <a:schemeClr val="tx1"/>
              </a:solidFill>
              <a:latin typeface="HelveticaNeueLT Std"/>
              <a:ea typeface="+mn-ea"/>
              <a:cs typeface="+mn-cs"/>
            </a:defRPr>
          </a:pPr>
          <a:endParaRPr lang="en-US"/>
        </a:p>
      </c:txPr>
    </c:legend>
    <c:plotVisOnly val="1"/>
    <c:dispBlanksAs val="gap"/>
    <c:showDLblsOverMax val="0"/>
  </c:chart>
  <c:spPr>
    <a:noFill/>
    <a:ln>
      <a:noFill/>
    </a:ln>
    <a:effectLst/>
  </c:spPr>
  <c:txPr>
    <a:bodyPr/>
    <a:lstStyle/>
    <a:p>
      <a:pPr>
        <a:defRPr sz="1000">
          <a:solidFill>
            <a:schemeClr val="tx1"/>
          </a:solidFill>
          <a:latin typeface="HelveticaNeueLT Std"/>
        </a:defRPr>
      </a:pPr>
      <a:endParaRPr lang="en-US"/>
    </a:p>
  </c:txPr>
  <c:externalData r:id="rId1">
    <c:autoUpdate val="0"/>
  </c:externalData>
</c:chartSpace>
</file>

<file path=ppt/drawings/drawing1.xml><?xml version="1.0" encoding="utf-8"?>
<c:userShapes xmlns:c="http://schemas.openxmlformats.org/drawingml/2006/chart">
  <cdr:relSizeAnchor xmlns:cdr="http://schemas.openxmlformats.org/drawingml/2006/chartDrawing">
    <cdr:from>
      <cdr:x>0.14906</cdr:x>
      <cdr:y>0.13432</cdr:y>
    </cdr:from>
    <cdr:to>
      <cdr:x>0.16354</cdr:x>
      <cdr:y>0.92601</cdr:y>
    </cdr:to>
    <cdr:sp macro="" textlink="">
      <cdr:nvSpPr>
        <cdr:cNvPr id="2" name="Textfeld 1"/>
        <cdr:cNvSpPr txBox="1"/>
      </cdr:nvSpPr>
      <cdr:spPr>
        <a:xfrm xmlns:a="http://schemas.openxmlformats.org/drawingml/2006/main">
          <a:off x="1333491" y="497970"/>
          <a:ext cx="129536" cy="2935048"/>
        </a:xfrm>
        <a:prstGeom xmlns:a="http://schemas.openxmlformats.org/drawingml/2006/main" prst="rect">
          <a:avLst/>
        </a:prstGeom>
        <a:noFill xmlns:a="http://schemas.openxmlformats.org/drawingml/2006/main"/>
        <a:ln xmlns:a="http://schemas.openxmlformats.org/drawingml/2006/main">
          <a:solidFill>
            <a:srgbClr val="C6DA50"/>
          </a:solidFill>
        </a:ln>
      </cdr:spPr>
      <cdr:txBody>
        <a:bodyPr xmlns:a="http://schemas.openxmlformats.org/drawingml/2006/main" wrap="square" rtlCol="0"/>
        <a:lstStyle xmlns:a="http://schemas.openxmlformats.org/drawingml/2006/main">
          <a:defPPr>
            <a:defRPr lang="en-US"/>
          </a:defPPr>
          <a:lvl1pPr algn="l" defTabSz="457200" rtl="0" eaLnBrk="0" fontAlgn="base" hangingPunct="0">
            <a:spcBef>
              <a:spcPct val="0"/>
            </a:spcBef>
            <a:spcAft>
              <a:spcPct val="0"/>
            </a:spcAft>
            <a:defRPr kern="1200">
              <a:solidFill>
                <a:schemeClr val="tx1"/>
              </a:solidFill>
              <a:latin typeface="Arial" panose="020B0604020202020204" pitchFamily="34" charset="0"/>
              <a:ea typeface="MS PGothic" panose="020B0600070205080204" pitchFamily="34" charset="-128"/>
              <a:cs typeface="+mn-cs"/>
            </a:defRPr>
          </a:lvl1pPr>
          <a:lvl2pPr marL="457200" algn="l" defTabSz="457200" rtl="0" eaLnBrk="0" fontAlgn="base" hangingPunct="0">
            <a:spcBef>
              <a:spcPct val="0"/>
            </a:spcBef>
            <a:spcAft>
              <a:spcPct val="0"/>
            </a:spcAft>
            <a:defRPr kern="1200">
              <a:solidFill>
                <a:schemeClr val="tx1"/>
              </a:solidFill>
              <a:latin typeface="Arial" panose="020B0604020202020204" pitchFamily="34" charset="0"/>
              <a:ea typeface="MS PGothic" panose="020B0600070205080204" pitchFamily="34" charset="-128"/>
              <a:cs typeface="+mn-cs"/>
            </a:defRPr>
          </a:lvl2pPr>
          <a:lvl3pPr marL="914400" algn="l" defTabSz="457200" rtl="0" eaLnBrk="0" fontAlgn="base" hangingPunct="0">
            <a:spcBef>
              <a:spcPct val="0"/>
            </a:spcBef>
            <a:spcAft>
              <a:spcPct val="0"/>
            </a:spcAft>
            <a:defRPr kern="1200">
              <a:solidFill>
                <a:schemeClr val="tx1"/>
              </a:solidFill>
              <a:latin typeface="Arial" panose="020B0604020202020204" pitchFamily="34" charset="0"/>
              <a:ea typeface="MS PGothic" panose="020B0600070205080204" pitchFamily="34" charset="-128"/>
              <a:cs typeface="+mn-cs"/>
            </a:defRPr>
          </a:lvl3pPr>
          <a:lvl4pPr marL="1371600" algn="l" defTabSz="457200" rtl="0" eaLnBrk="0" fontAlgn="base" hangingPunct="0">
            <a:spcBef>
              <a:spcPct val="0"/>
            </a:spcBef>
            <a:spcAft>
              <a:spcPct val="0"/>
            </a:spcAft>
            <a:defRPr kern="1200">
              <a:solidFill>
                <a:schemeClr val="tx1"/>
              </a:solidFill>
              <a:latin typeface="Arial" panose="020B0604020202020204" pitchFamily="34" charset="0"/>
              <a:ea typeface="MS PGothic" panose="020B0600070205080204" pitchFamily="34" charset="-128"/>
              <a:cs typeface="+mn-cs"/>
            </a:defRPr>
          </a:lvl4pPr>
          <a:lvl5pPr marL="1828800" algn="l" defTabSz="457200" rtl="0" eaLnBrk="0" fontAlgn="base" hangingPunct="0">
            <a:spcBef>
              <a:spcPct val="0"/>
            </a:spcBef>
            <a:spcAft>
              <a:spcPct val="0"/>
            </a:spcAft>
            <a:defRPr kern="1200">
              <a:solidFill>
                <a:schemeClr val="tx1"/>
              </a:solidFill>
              <a:latin typeface="Arial" panose="020B0604020202020204" pitchFamily="34" charset="0"/>
              <a:ea typeface="MS PGothic" panose="020B0600070205080204" pitchFamily="34" charset="-128"/>
              <a:cs typeface="+mn-cs"/>
            </a:defRPr>
          </a:lvl5pPr>
          <a:lvl6pPr marL="2286000" algn="l" defTabSz="914400" rtl="0" eaLnBrk="1" latinLnBrk="0" hangingPunct="1">
            <a:defRPr kern="1200">
              <a:solidFill>
                <a:schemeClr val="tx1"/>
              </a:solidFill>
              <a:latin typeface="Arial" panose="020B0604020202020204" pitchFamily="34" charset="0"/>
              <a:ea typeface="MS PGothic" panose="020B0600070205080204" pitchFamily="34" charset="-128"/>
              <a:cs typeface="+mn-cs"/>
            </a:defRPr>
          </a:lvl6pPr>
          <a:lvl7pPr marL="2743200" algn="l" defTabSz="914400" rtl="0" eaLnBrk="1" latinLnBrk="0" hangingPunct="1">
            <a:defRPr kern="1200">
              <a:solidFill>
                <a:schemeClr val="tx1"/>
              </a:solidFill>
              <a:latin typeface="Arial" panose="020B0604020202020204" pitchFamily="34" charset="0"/>
              <a:ea typeface="MS PGothic" panose="020B0600070205080204" pitchFamily="34" charset="-128"/>
              <a:cs typeface="+mn-cs"/>
            </a:defRPr>
          </a:lvl7pPr>
          <a:lvl8pPr marL="3200400" algn="l" defTabSz="914400" rtl="0" eaLnBrk="1" latinLnBrk="0" hangingPunct="1">
            <a:defRPr kern="1200">
              <a:solidFill>
                <a:schemeClr val="tx1"/>
              </a:solidFill>
              <a:latin typeface="Arial" panose="020B0604020202020204" pitchFamily="34" charset="0"/>
              <a:ea typeface="MS PGothic" panose="020B0600070205080204" pitchFamily="34" charset="-128"/>
              <a:cs typeface="+mn-cs"/>
            </a:defRPr>
          </a:lvl8pPr>
          <a:lvl9pPr marL="3657600" algn="l" defTabSz="914400" rtl="0" eaLnBrk="1" latinLnBrk="0" hangingPunct="1">
            <a:defRPr kern="1200">
              <a:solidFill>
                <a:schemeClr val="tx1"/>
              </a:solidFill>
              <a:latin typeface="Arial" panose="020B0604020202020204" pitchFamily="34" charset="0"/>
              <a:ea typeface="MS PGothic" panose="020B0600070205080204" pitchFamily="34" charset="-128"/>
              <a:cs typeface="+mn-cs"/>
            </a:defRPr>
          </a:lvl9pPr>
        </a:lstStyle>
        <a:p xmlns:a="http://schemas.openxmlformats.org/drawingml/2006/main">
          <a:endParaRPr lang="de-DE" sz="1100" dirty="0"/>
        </a:p>
      </cdr:txBody>
    </cdr:sp>
  </cdr:relSizeAnchor>
</c:userShapes>
</file>

<file path=ppt/drawings/drawing10.xml><?xml version="1.0" encoding="utf-8"?>
<c:userShapes xmlns:c="http://schemas.openxmlformats.org/drawingml/2006/chart">
  <cdr:relSizeAnchor xmlns:cdr="http://schemas.openxmlformats.org/drawingml/2006/chartDrawing">
    <cdr:from>
      <cdr:x>0.36559</cdr:x>
      <cdr:y>0.20973</cdr:y>
    </cdr:from>
    <cdr:to>
      <cdr:x>0.71487</cdr:x>
      <cdr:y>0.91648</cdr:y>
    </cdr:to>
    <cdr:sp macro="" textlink="">
      <cdr:nvSpPr>
        <cdr:cNvPr id="2" name="Textfeld 1"/>
        <cdr:cNvSpPr txBox="1"/>
      </cdr:nvSpPr>
      <cdr:spPr>
        <a:xfrm xmlns:a="http://schemas.openxmlformats.org/drawingml/2006/main">
          <a:off x="3014382" y="829129"/>
          <a:ext cx="2879865" cy="2794000"/>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de-DE" sz="1100" dirty="0"/>
        </a:p>
      </cdr:txBody>
    </cdr:sp>
  </cdr:relSizeAnchor>
  <cdr:relSizeAnchor xmlns:cdr="http://schemas.openxmlformats.org/drawingml/2006/chartDrawing">
    <cdr:from>
      <cdr:x>0.87918</cdr:x>
      <cdr:y>0.05714</cdr:y>
    </cdr:from>
    <cdr:to>
      <cdr:x>1</cdr:x>
      <cdr:y>0.8972</cdr:y>
    </cdr:to>
    <cdr:sp macro="" textlink="">
      <cdr:nvSpPr>
        <cdr:cNvPr id="3" name="Textfeld 2"/>
        <cdr:cNvSpPr txBox="1"/>
      </cdr:nvSpPr>
      <cdr:spPr>
        <a:xfrm xmlns:a="http://schemas.openxmlformats.org/drawingml/2006/main">
          <a:off x="7491926" y="225879"/>
          <a:ext cx="996156" cy="3321050"/>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de-DE" sz="1100" dirty="0"/>
        </a:p>
      </cdr:txBody>
    </cdr:sp>
  </cdr:relSizeAnchor>
  <cdr:relSizeAnchor xmlns:cdr="http://schemas.openxmlformats.org/drawingml/2006/chartDrawing">
    <cdr:from>
      <cdr:x>0.07987</cdr:x>
      <cdr:y>0.00277</cdr:y>
    </cdr:from>
    <cdr:to>
      <cdr:x>0.09373</cdr:x>
      <cdr:y>0.03207</cdr:y>
    </cdr:to>
    <cdr:grpSp>
      <cdr:nvGrpSpPr>
        <cdr:cNvPr id="4" name="Gruppieren 4"/>
        <cdr:cNvGrpSpPr/>
      </cdr:nvGrpSpPr>
      <cdr:grpSpPr>
        <a:xfrm xmlns:a="http://schemas.openxmlformats.org/drawingml/2006/main">
          <a:off x="658544" y="10951"/>
          <a:ext cx="114278" cy="115832"/>
          <a:chOff x="2763326" y="426993"/>
          <a:chExt cx="102382" cy="186368"/>
        </a:xfrm>
        <a:solidFill xmlns:a="http://schemas.openxmlformats.org/drawingml/2006/main">
          <a:srgbClr val="E4B921"/>
        </a:solidFill>
      </cdr:grpSpPr>
      <cdr:sp macro="" textlink="">
        <cdr:nvSpPr>
          <cdr:cNvPr id="5" name="Raute 2"/>
          <cdr:cNvSpPr/>
        </cdr:nvSpPr>
        <cdr:spPr>
          <a:xfrm xmlns:a="http://schemas.openxmlformats.org/drawingml/2006/main">
            <a:off x="2763326" y="426993"/>
            <a:ext cx="102382" cy="186368"/>
          </a:xfrm>
          <a:prstGeom xmlns:a="http://schemas.openxmlformats.org/drawingml/2006/main" prst="diamond">
            <a:avLst/>
          </a:prstGeom>
          <a:grpFill xmlns:a="http://schemas.openxmlformats.org/drawingml/2006/main"/>
          <a:ln xmlns:a="http://schemas.openxmlformats.org/drawingml/2006/main">
            <a:noFill/>
          </a:ln>
        </cdr:spPr>
        <cdr:style>
          <a:lnRef xmlns:a="http://schemas.openxmlformats.org/drawingml/2006/main" idx="2">
            <a:schemeClr val="dk1"/>
          </a:lnRef>
          <a:fillRef xmlns:a="http://schemas.openxmlformats.org/drawingml/2006/main" idx="1">
            <a:schemeClr val="lt1"/>
          </a:fillRef>
          <a:effectRef xmlns:a="http://schemas.openxmlformats.org/drawingml/2006/main" idx="0">
            <a:schemeClr val="dk1"/>
          </a:effectRef>
          <a:fontRef xmlns:a="http://schemas.openxmlformats.org/drawingml/2006/main" idx="minor">
            <a:schemeClr val="dk1"/>
          </a:fontRef>
        </cdr:style>
        <cdr:txBody>
          <a:bodyPr xmlns:a="http://schemas.openxmlformats.org/drawingml/2006/main"/>
          <a:lstStyle xmlns:a="http://schemas.openxmlformats.org/drawingml/2006/main">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xmlns:a="http://schemas.openxmlformats.org/drawingml/2006/main">
            <a:endParaRPr lang="de-DE"/>
          </a:p>
        </cdr:txBody>
      </cdr:sp>
    </cdr:grpSp>
  </cdr:relSizeAnchor>
  <cdr:relSizeAnchor xmlns:cdr="http://schemas.openxmlformats.org/drawingml/2006/chartDrawing">
    <cdr:from>
      <cdr:x>0.08372</cdr:x>
      <cdr:y>0</cdr:y>
    </cdr:from>
    <cdr:to>
      <cdr:x>0.22581</cdr:x>
      <cdr:y>0.0326</cdr:y>
    </cdr:to>
    <cdr:sp macro="" textlink="">
      <cdr:nvSpPr>
        <cdr:cNvPr id="6" name="TextBox 5"/>
        <cdr:cNvSpPr txBox="1"/>
      </cdr:nvSpPr>
      <cdr:spPr>
        <a:xfrm xmlns:a="http://schemas.openxmlformats.org/drawingml/2006/main">
          <a:off x="690282" y="0"/>
          <a:ext cx="1171574" cy="128876"/>
        </a:xfrm>
        <a:prstGeom xmlns:a="http://schemas.openxmlformats.org/drawingml/2006/main" prst="rect">
          <a:avLst/>
        </a:prstGeom>
      </cdr:spPr>
      <cdr:txBody>
        <a:bodyPr xmlns:a="http://schemas.openxmlformats.org/drawingml/2006/main" vertOverflow="clip" wrap="square" rtlCol="0" anchor="ctr"/>
        <a:lstStyle xmlns:a="http://schemas.openxmlformats.org/drawingml/2006/main"/>
        <a:p xmlns:a="http://schemas.openxmlformats.org/drawingml/2006/main">
          <a:r>
            <a:rPr lang="en-GB" sz="1100" dirty="0" smtClean="0"/>
            <a:t>OECD average</a:t>
          </a:r>
          <a:endParaRPr lang="en-GB" sz="1100" dirty="0"/>
        </a:p>
      </cdr:txBody>
    </cdr:sp>
  </cdr:relSizeAnchor>
</c:userShapes>
</file>

<file path=ppt/drawings/drawing2.xml><?xml version="1.0" encoding="utf-8"?>
<c:userShapes xmlns:c="http://schemas.openxmlformats.org/drawingml/2006/chart">
  <cdr:relSizeAnchor xmlns:cdr="http://schemas.openxmlformats.org/drawingml/2006/chartDrawing">
    <cdr:from>
      <cdr:x>0</cdr:x>
      <cdr:y>0.62382</cdr:y>
    </cdr:from>
    <cdr:to>
      <cdr:x>0.11634</cdr:x>
      <cdr:y>0.86484</cdr:y>
    </cdr:to>
    <cdr:sp macro="" textlink="">
      <cdr:nvSpPr>
        <cdr:cNvPr id="2" name="Textfeld 1"/>
        <cdr:cNvSpPr txBox="1"/>
      </cdr:nvSpPr>
      <cdr:spPr>
        <a:xfrm xmlns:a="http://schemas.openxmlformats.org/drawingml/2006/main">
          <a:off x="0" y="2432466"/>
          <a:ext cx="1054204" cy="939800"/>
        </a:xfrm>
        <a:prstGeom xmlns:a="http://schemas.openxmlformats.org/drawingml/2006/main" prst="rect">
          <a:avLst/>
        </a:prstGeom>
        <a:solidFill xmlns:a="http://schemas.openxmlformats.org/drawingml/2006/main">
          <a:schemeClr val="bg1"/>
        </a:solidFill>
      </cdr:spPr>
      <cdr:txBody>
        <a:bodyPr xmlns:a="http://schemas.openxmlformats.org/drawingml/2006/main" vertOverflow="clip" wrap="square" rtlCol="0" anchor="ctr"/>
        <a:lstStyle xmlns:a="http://schemas.openxmlformats.org/drawingml/2006/main"/>
        <a:p xmlns:a="http://schemas.openxmlformats.org/drawingml/2006/main">
          <a:pPr algn="ctr" rtl="0"/>
          <a:r>
            <a:rPr lang="en-GB" sz="1000" dirty="0">
              <a:latin typeface="HelveticaNeueLT Std"/>
            </a:rPr>
            <a:t>The </a:t>
          </a:r>
          <a:r>
            <a:rPr lang="en-GB" sz="1000" dirty="0" smtClean="0">
              <a:latin typeface="HelveticaNeueLT Std"/>
            </a:rPr>
            <a:t>following </a:t>
          </a:r>
          <a:r>
            <a:rPr lang="en-GB" sz="1000" dirty="0">
              <a:latin typeface="HelveticaNeueLT Std"/>
            </a:rPr>
            <a:t>happen in "most" or "all" science </a:t>
          </a:r>
          <a:r>
            <a:rPr lang="en-GB" sz="1000" dirty="0" smtClean="0">
              <a:latin typeface="HelveticaNeueLT Std"/>
            </a:rPr>
            <a:t>lessons“</a:t>
          </a:r>
          <a:endParaRPr lang="en-GB" sz="1000" dirty="0">
            <a:latin typeface="HelveticaNeueLT Std"/>
          </a:endParaRPr>
        </a:p>
        <a:p xmlns:a="http://schemas.openxmlformats.org/drawingml/2006/main">
          <a:endParaRPr lang="de-DE" sz="1000" dirty="0">
            <a:latin typeface="HelveticaNeueLT Std"/>
          </a:endParaRPr>
        </a:p>
      </cdr:txBody>
    </cdr:sp>
  </cdr:relSizeAnchor>
  <cdr:relSizeAnchor xmlns:cdr="http://schemas.openxmlformats.org/drawingml/2006/chartDrawing">
    <cdr:from>
      <cdr:x>0.1019</cdr:x>
      <cdr:y>0.15241</cdr:y>
    </cdr:from>
    <cdr:to>
      <cdr:x>0.82845</cdr:x>
      <cdr:y>0.154</cdr:y>
    </cdr:to>
    <cdr:cxnSp macro="">
      <cdr:nvCxnSpPr>
        <cdr:cNvPr id="4" name="Straight Connector 3"/>
        <cdr:cNvCxnSpPr/>
      </cdr:nvCxnSpPr>
      <cdr:spPr>
        <a:xfrm xmlns:a="http://schemas.openxmlformats.org/drawingml/2006/main">
          <a:off x="923394" y="584616"/>
          <a:ext cx="6583680" cy="6096"/>
        </a:xfrm>
        <a:prstGeom xmlns:a="http://schemas.openxmlformats.org/drawingml/2006/main" prst="line">
          <a:avLst/>
        </a:prstGeom>
        <a:ln xmlns:a="http://schemas.openxmlformats.org/drawingml/2006/main" w="12700">
          <a:solidFill>
            <a:schemeClr val="tx1"/>
          </a:solidFill>
        </a:ln>
      </cdr:spPr>
      <cdr:style>
        <a:lnRef xmlns:a="http://schemas.openxmlformats.org/drawingml/2006/main" idx="2">
          <a:schemeClr val="accent1"/>
        </a:lnRef>
        <a:fillRef xmlns:a="http://schemas.openxmlformats.org/drawingml/2006/main" idx="0">
          <a:schemeClr val="accent1"/>
        </a:fillRef>
        <a:effectRef xmlns:a="http://schemas.openxmlformats.org/drawingml/2006/main" idx="1">
          <a:schemeClr val="accent1"/>
        </a:effectRef>
        <a:fontRef xmlns:a="http://schemas.openxmlformats.org/drawingml/2006/main" idx="minor">
          <a:schemeClr val="tx1"/>
        </a:fontRef>
      </cdr:style>
    </cdr:cxnSp>
  </cdr:relSizeAnchor>
</c:userShapes>
</file>

<file path=ppt/drawings/drawing3.xml><?xml version="1.0" encoding="utf-8"?>
<c:userShapes xmlns:c="http://schemas.openxmlformats.org/drawingml/2006/chart">
  <cdr:relSizeAnchor xmlns:cdr="http://schemas.openxmlformats.org/drawingml/2006/chartDrawing">
    <cdr:from>
      <cdr:x>0.39481</cdr:x>
      <cdr:y>0.10139</cdr:y>
    </cdr:from>
    <cdr:to>
      <cdr:x>0.40741</cdr:x>
      <cdr:y>1</cdr:y>
    </cdr:to>
    <cdr:sp macro="" textlink="">
      <cdr:nvSpPr>
        <cdr:cNvPr id="2" name="Textfeld 1"/>
        <cdr:cNvSpPr txBox="1"/>
      </cdr:nvSpPr>
      <cdr:spPr>
        <a:xfrm xmlns:a="http://schemas.openxmlformats.org/drawingml/2006/main">
          <a:off x="3249168" y="372809"/>
          <a:ext cx="103632" cy="3304031"/>
        </a:xfrm>
        <a:prstGeom xmlns:a="http://schemas.openxmlformats.org/drawingml/2006/main" prst="rect">
          <a:avLst/>
        </a:prstGeom>
        <a:noFill xmlns:a="http://schemas.openxmlformats.org/drawingml/2006/main"/>
        <a:ln xmlns:a="http://schemas.openxmlformats.org/drawingml/2006/main">
          <a:solidFill>
            <a:srgbClr val="C6DA50"/>
          </a:solidFill>
        </a:ln>
      </cdr:spPr>
      <cdr:txBody>
        <a:bodyPr xmlns:a="http://schemas.openxmlformats.org/drawingml/2006/main" wrap="square" rtlCol="0"/>
        <a:lstStyle xmlns:a="http://schemas.openxmlformats.org/drawingml/2006/main">
          <a:defPPr>
            <a:defRPr lang="en-US"/>
          </a:defPPr>
          <a:lvl1pPr algn="l" defTabSz="457200" rtl="0" eaLnBrk="0" fontAlgn="base" hangingPunct="0">
            <a:spcBef>
              <a:spcPct val="0"/>
            </a:spcBef>
            <a:spcAft>
              <a:spcPct val="0"/>
            </a:spcAft>
            <a:defRPr kern="1200">
              <a:solidFill>
                <a:schemeClr val="tx1"/>
              </a:solidFill>
              <a:latin typeface="Arial" panose="020B0604020202020204" pitchFamily="34" charset="0"/>
              <a:ea typeface="MS PGothic" panose="020B0600070205080204" pitchFamily="34" charset="-128"/>
              <a:cs typeface="+mn-cs"/>
            </a:defRPr>
          </a:lvl1pPr>
          <a:lvl2pPr marL="457200" algn="l" defTabSz="457200" rtl="0" eaLnBrk="0" fontAlgn="base" hangingPunct="0">
            <a:spcBef>
              <a:spcPct val="0"/>
            </a:spcBef>
            <a:spcAft>
              <a:spcPct val="0"/>
            </a:spcAft>
            <a:defRPr kern="1200">
              <a:solidFill>
                <a:schemeClr val="tx1"/>
              </a:solidFill>
              <a:latin typeface="Arial" panose="020B0604020202020204" pitchFamily="34" charset="0"/>
              <a:ea typeface="MS PGothic" panose="020B0600070205080204" pitchFamily="34" charset="-128"/>
              <a:cs typeface="+mn-cs"/>
            </a:defRPr>
          </a:lvl2pPr>
          <a:lvl3pPr marL="914400" algn="l" defTabSz="457200" rtl="0" eaLnBrk="0" fontAlgn="base" hangingPunct="0">
            <a:spcBef>
              <a:spcPct val="0"/>
            </a:spcBef>
            <a:spcAft>
              <a:spcPct val="0"/>
            </a:spcAft>
            <a:defRPr kern="1200">
              <a:solidFill>
                <a:schemeClr val="tx1"/>
              </a:solidFill>
              <a:latin typeface="Arial" panose="020B0604020202020204" pitchFamily="34" charset="0"/>
              <a:ea typeface="MS PGothic" panose="020B0600070205080204" pitchFamily="34" charset="-128"/>
              <a:cs typeface="+mn-cs"/>
            </a:defRPr>
          </a:lvl3pPr>
          <a:lvl4pPr marL="1371600" algn="l" defTabSz="457200" rtl="0" eaLnBrk="0" fontAlgn="base" hangingPunct="0">
            <a:spcBef>
              <a:spcPct val="0"/>
            </a:spcBef>
            <a:spcAft>
              <a:spcPct val="0"/>
            </a:spcAft>
            <a:defRPr kern="1200">
              <a:solidFill>
                <a:schemeClr val="tx1"/>
              </a:solidFill>
              <a:latin typeface="Arial" panose="020B0604020202020204" pitchFamily="34" charset="0"/>
              <a:ea typeface="MS PGothic" panose="020B0600070205080204" pitchFamily="34" charset="-128"/>
              <a:cs typeface="+mn-cs"/>
            </a:defRPr>
          </a:lvl4pPr>
          <a:lvl5pPr marL="1828800" algn="l" defTabSz="457200" rtl="0" eaLnBrk="0" fontAlgn="base" hangingPunct="0">
            <a:spcBef>
              <a:spcPct val="0"/>
            </a:spcBef>
            <a:spcAft>
              <a:spcPct val="0"/>
            </a:spcAft>
            <a:defRPr kern="1200">
              <a:solidFill>
                <a:schemeClr val="tx1"/>
              </a:solidFill>
              <a:latin typeface="Arial" panose="020B0604020202020204" pitchFamily="34" charset="0"/>
              <a:ea typeface="MS PGothic" panose="020B0600070205080204" pitchFamily="34" charset="-128"/>
              <a:cs typeface="+mn-cs"/>
            </a:defRPr>
          </a:lvl5pPr>
          <a:lvl6pPr marL="2286000" algn="l" defTabSz="914400" rtl="0" eaLnBrk="1" latinLnBrk="0" hangingPunct="1">
            <a:defRPr kern="1200">
              <a:solidFill>
                <a:schemeClr val="tx1"/>
              </a:solidFill>
              <a:latin typeface="Arial" panose="020B0604020202020204" pitchFamily="34" charset="0"/>
              <a:ea typeface="MS PGothic" panose="020B0600070205080204" pitchFamily="34" charset="-128"/>
              <a:cs typeface="+mn-cs"/>
            </a:defRPr>
          </a:lvl6pPr>
          <a:lvl7pPr marL="2743200" algn="l" defTabSz="914400" rtl="0" eaLnBrk="1" latinLnBrk="0" hangingPunct="1">
            <a:defRPr kern="1200">
              <a:solidFill>
                <a:schemeClr val="tx1"/>
              </a:solidFill>
              <a:latin typeface="Arial" panose="020B0604020202020204" pitchFamily="34" charset="0"/>
              <a:ea typeface="MS PGothic" panose="020B0600070205080204" pitchFamily="34" charset="-128"/>
              <a:cs typeface="+mn-cs"/>
            </a:defRPr>
          </a:lvl7pPr>
          <a:lvl8pPr marL="3200400" algn="l" defTabSz="914400" rtl="0" eaLnBrk="1" latinLnBrk="0" hangingPunct="1">
            <a:defRPr kern="1200">
              <a:solidFill>
                <a:schemeClr val="tx1"/>
              </a:solidFill>
              <a:latin typeface="Arial" panose="020B0604020202020204" pitchFamily="34" charset="0"/>
              <a:ea typeface="MS PGothic" panose="020B0600070205080204" pitchFamily="34" charset="-128"/>
              <a:cs typeface="+mn-cs"/>
            </a:defRPr>
          </a:lvl8pPr>
          <a:lvl9pPr marL="3657600" algn="l" defTabSz="914400" rtl="0" eaLnBrk="1" latinLnBrk="0" hangingPunct="1">
            <a:defRPr kern="1200">
              <a:solidFill>
                <a:schemeClr val="tx1"/>
              </a:solidFill>
              <a:latin typeface="Arial" panose="020B0604020202020204" pitchFamily="34" charset="0"/>
              <a:ea typeface="MS PGothic" panose="020B0600070205080204" pitchFamily="34" charset="-128"/>
              <a:cs typeface="+mn-cs"/>
            </a:defRPr>
          </a:lvl9pPr>
        </a:lstStyle>
        <a:p xmlns:a="http://schemas.openxmlformats.org/drawingml/2006/main">
          <a:endParaRPr lang="de-DE" sz="1100" dirty="0"/>
        </a:p>
      </cdr:txBody>
    </cdr:sp>
  </cdr:relSizeAnchor>
  <cdr:relSizeAnchor xmlns:cdr="http://schemas.openxmlformats.org/drawingml/2006/chartDrawing">
    <cdr:from>
      <cdr:x>0.57691</cdr:x>
      <cdr:y>0.10139</cdr:y>
    </cdr:from>
    <cdr:to>
      <cdr:x>0.58951</cdr:x>
      <cdr:y>1</cdr:y>
    </cdr:to>
    <cdr:sp macro="" textlink="">
      <cdr:nvSpPr>
        <cdr:cNvPr id="3" name="Textfeld 1"/>
        <cdr:cNvSpPr txBox="1"/>
      </cdr:nvSpPr>
      <cdr:spPr>
        <a:xfrm xmlns:a="http://schemas.openxmlformats.org/drawingml/2006/main">
          <a:off x="4747728" y="372795"/>
          <a:ext cx="103693" cy="3304045"/>
        </a:xfrm>
        <a:prstGeom xmlns:a="http://schemas.openxmlformats.org/drawingml/2006/main" prst="rect">
          <a:avLst/>
        </a:prstGeom>
        <a:noFill xmlns:a="http://schemas.openxmlformats.org/drawingml/2006/main"/>
        <a:ln xmlns:a="http://schemas.openxmlformats.org/drawingml/2006/main">
          <a:solidFill>
            <a:srgbClr val="C6DA50"/>
          </a:solidFill>
        </a:ln>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endParaRPr lang="de-DE" sz="1100" dirty="0"/>
        </a:p>
      </cdr:txBody>
    </cdr:sp>
  </cdr:relSizeAnchor>
</c:userShapes>
</file>

<file path=ppt/drawings/drawing4.xml><?xml version="1.0" encoding="utf-8"?>
<c:userShapes xmlns:c="http://schemas.openxmlformats.org/drawingml/2006/chart">
  <cdr:relSizeAnchor xmlns:cdr="http://schemas.openxmlformats.org/drawingml/2006/chartDrawing">
    <cdr:from>
      <cdr:x>0.40666</cdr:x>
      <cdr:y>0.10139</cdr:y>
    </cdr:from>
    <cdr:to>
      <cdr:x>0.41926</cdr:x>
      <cdr:y>1</cdr:y>
    </cdr:to>
    <cdr:sp macro="" textlink="">
      <cdr:nvSpPr>
        <cdr:cNvPr id="2" name="Textfeld 1"/>
        <cdr:cNvSpPr txBox="1"/>
      </cdr:nvSpPr>
      <cdr:spPr>
        <a:xfrm xmlns:a="http://schemas.openxmlformats.org/drawingml/2006/main">
          <a:off x="3346664" y="372795"/>
          <a:ext cx="103693" cy="3304045"/>
        </a:xfrm>
        <a:prstGeom xmlns:a="http://schemas.openxmlformats.org/drawingml/2006/main" prst="rect">
          <a:avLst/>
        </a:prstGeom>
        <a:noFill xmlns:a="http://schemas.openxmlformats.org/drawingml/2006/main"/>
        <a:ln xmlns:a="http://schemas.openxmlformats.org/drawingml/2006/main">
          <a:solidFill>
            <a:srgbClr val="C6DA50"/>
          </a:solidFill>
        </a:ln>
      </cdr:spPr>
      <cdr:txBody>
        <a:bodyPr xmlns:a="http://schemas.openxmlformats.org/drawingml/2006/main" wrap="square" rtlCol="0"/>
        <a:lstStyle xmlns:a="http://schemas.openxmlformats.org/drawingml/2006/main">
          <a:defPPr>
            <a:defRPr lang="en-US"/>
          </a:defPPr>
          <a:lvl1pPr algn="l" defTabSz="457200" rtl="0" eaLnBrk="0" fontAlgn="base" hangingPunct="0">
            <a:spcBef>
              <a:spcPct val="0"/>
            </a:spcBef>
            <a:spcAft>
              <a:spcPct val="0"/>
            </a:spcAft>
            <a:defRPr kern="1200">
              <a:solidFill>
                <a:schemeClr val="tx1"/>
              </a:solidFill>
              <a:latin typeface="Arial" panose="020B0604020202020204" pitchFamily="34" charset="0"/>
              <a:ea typeface="MS PGothic" panose="020B0600070205080204" pitchFamily="34" charset="-128"/>
              <a:cs typeface="+mn-cs"/>
            </a:defRPr>
          </a:lvl1pPr>
          <a:lvl2pPr marL="457200" algn="l" defTabSz="457200" rtl="0" eaLnBrk="0" fontAlgn="base" hangingPunct="0">
            <a:spcBef>
              <a:spcPct val="0"/>
            </a:spcBef>
            <a:spcAft>
              <a:spcPct val="0"/>
            </a:spcAft>
            <a:defRPr kern="1200">
              <a:solidFill>
                <a:schemeClr val="tx1"/>
              </a:solidFill>
              <a:latin typeface="Arial" panose="020B0604020202020204" pitchFamily="34" charset="0"/>
              <a:ea typeface="MS PGothic" panose="020B0600070205080204" pitchFamily="34" charset="-128"/>
              <a:cs typeface="+mn-cs"/>
            </a:defRPr>
          </a:lvl2pPr>
          <a:lvl3pPr marL="914400" algn="l" defTabSz="457200" rtl="0" eaLnBrk="0" fontAlgn="base" hangingPunct="0">
            <a:spcBef>
              <a:spcPct val="0"/>
            </a:spcBef>
            <a:spcAft>
              <a:spcPct val="0"/>
            </a:spcAft>
            <a:defRPr kern="1200">
              <a:solidFill>
                <a:schemeClr val="tx1"/>
              </a:solidFill>
              <a:latin typeface="Arial" panose="020B0604020202020204" pitchFamily="34" charset="0"/>
              <a:ea typeface="MS PGothic" panose="020B0600070205080204" pitchFamily="34" charset="-128"/>
              <a:cs typeface="+mn-cs"/>
            </a:defRPr>
          </a:lvl3pPr>
          <a:lvl4pPr marL="1371600" algn="l" defTabSz="457200" rtl="0" eaLnBrk="0" fontAlgn="base" hangingPunct="0">
            <a:spcBef>
              <a:spcPct val="0"/>
            </a:spcBef>
            <a:spcAft>
              <a:spcPct val="0"/>
            </a:spcAft>
            <a:defRPr kern="1200">
              <a:solidFill>
                <a:schemeClr val="tx1"/>
              </a:solidFill>
              <a:latin typeface="Arial" panose="020B0604020202020204" pitchFamily="34" charset="0"/>
              <a:ea typeface="MS PGothic" panose="020B0600070205080204" pitchFamily="34" charset="-128"/>
              <a:cs typeface="+mn-cs"/>
            </a:defRPr>
          </a:lvl4pPr>
          <a:lvl5pPr marL="1828800" algn="l" defTabSz="457200" rtl="0" eaLnBrk="0" fontAlgn="base" hangingPunct="0">
            <a:spcBef>
              <a:spcPct val="0"/>
            </a:spcBef>
            <a:spcAft>
              <a:spcPct val="0"/>
            </a:spcAft>
            <a:defRPr kern="1200">
              <a:solidFill>
                <a:schemeClr val="tx1"/>
              </a:solidFill>
              <a:latin typeface="Arial" panose="020B0604020202020204" pitchFamily="34" charset="0"/>
              <a:ea typeface="MS PGothic" panose="020B0600070205080204" pitchFamily="34" charset="-128"/>
              <a:cs typeface="+mn-cs"/>
            </a:defRPr>
          </a:lvl5pPr>
          <a:lvl6pPr marL="2286000" algn="l" defTabSz="914400" rtl="0" eaLnBrk="1" latinLnBrk="0" hangingPunct="1">
            <a:defRPr kern="1200">
              <a:solidFill>
                <a:schemeClr val="tx1"/>
              </a:solidFill>
              <a:latin typeface="Arial" panose="020B0604020202020204" pitchFamily="34" charset="0"/>
              <a:ea typeface="MS PGothic" panose="020B0600070205080204" pitchFamily="34" charset="-128"/>
              <a:cs typeface="+mn-cs"/>
            </a:defRPr>
          </a:lvl6pPr>
          <a:lvl7pPr marL="2743200" algn="l" defTabSz="914400" rtl="0" eaLnBrk="1" latinLnBrk="0" hangingPunct="1">
            <a:defRPr kern="1200">
              <a:solidFill>
                <a:schemeClr val="tx1"/>
              </a:solidFill>
              <a:latin typeface="Arial" panose="020B0604020202020204" pitchFamily="34" charset="0"/>
              <a:ea typeface="MS PGothic" panose="020B0600070205080204" pitchFamily="34" charset="-128"/>
              <a:cs typeface="+mn-cs"/>
            </a:defRPr>
          </a:lvl7pPr>
          <a:lvl8pPr marL="3200400" algn="l" defTabSz="914400" rtl="0" eaLnBrk="1" latinLnBrk="0" hangingPunct="1">
            <a:defRPr kern="1200">
              <a:solidFill>
                <a:schemeClr val="tx1"/>
              </a:solidFill>
              <a:latin typeface="Arial" panose="020B0604020202020204" pitchFamily="34" charset="0"/>
              <a:ea typeface="MS PGothic" panose="020B0600070205080204" pitchFamily="34" charset="-128"/>
              <a:cs typeface="+mn-cs"/>
            </a:defRPr>
          </a:lvl8pPr>
          <a:lvl9pPr marL="3657600" algn="l" defTabSz="914400" rtl="0" eaLnBrk="1" latinLnBrk="0" hangingPunct="1">
            <a:defRPr kern="1200">
              <a:solidFill>
                <a:schemeClr val="tx1"/>
              </a:solidFill>
              <a:latin typeface="Arial" panose="020B0604020202020204" pitchFamily="34" charset="0"/>
              <a:ea typeface="MS PGothic" panose="020B0600070205080204" pitchFamily="34" charset="-128"/>
              <a:cs typeface="+mn-cs"/>
            </a:defRPr>
          </a:lvl9pPr>
        </a:lstStyle>
        <a:p xmlns:a="http://schemas.openxmlformats.org/drawingml/2006/main">
          <a:endParaRPr lang="de-DE" sz="1100" dirty="0"/>
        </a:p>
      </cdr:txBody>
    </cdr:sp>
  </cdr:relSizeAnchor>
  <cdr:relSizeAnchor xmlns:cdr="http://schemas.openxmlformats.org/drawingml/2006/chartDrawing">
    <cdr:from>
      <cdr:x>0.53876</cdr:x>
      <cdr:y>0.10139</cdr:y>
    </cdr:from>
    <cdr:to>
      <cdr:x>0.55136</cdr:x>
      <cdr:y>1</cdr:y>
    </cdr:to>
    <cdr:sp macro="" textlink="">
      <cdr:nvSpPr>
        <cdr:cNvPr id="3" name="Textfeld 1"/>
        <cdr:cNvSpPr txBox="1"/>
      </cdr:nvSpPr>
      <cdr:spPr>
        <a:xfrm xmlns:a="http://schemas.openxmlformats.org/drawingml/2006/main">
          <a:off x="4433769" y="372795"/>
          <a:ext cx="103693" cy="3304045"/>
        </a:xfrm>
        <a:prstGeom xmlns:a="http://schemas.openxmlformats.org/drawingml/2006/main" prst="rect">
          <a:avLst/>
        </a:prstGeom>
        <a:noFill xmlns:a="http://schemas.openxmlformats.org/drawingml/2006/main"/>
        <a:ln xmlns:a="http://schemas.openxmlformats.org/drawingml/2006/main">
          <a:solidFill>
            <a:srgbClr val="C6DA50"/>
          </a:solidFill>
        </a:ln>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endParaRPr lang="de-DE" sz="1100" dirty="0"/>
        </a:p>
      </cdr:txBody>
    </cdr:sp>
  </cdr:relSizeAnchor>
</c:userShapes>
</file>

<file path=ppt/drawings/drawing5.xml><?xml version="1.0" encoding="utf-8"?>
<c:userShapes xmlns:c="http://schemas.openxmlformats.org/drawingml/2006/chart">
  <cdr:relSizeAnchor xmlns:cdr="http://schemas.openxmlformats.org/drawingml/2006/chartDrawing">
    <cdr:from>
      <cdr:x>0.40666</cdr:x>
      <cdr:y>0.10139</cdr:y>
    </cdr:from>
    <cdr:to>
      <cdr:x>0.41926</cdr:x>
      <cdr:y>1</cdr:y>
    </cdr:to>
    <cdr:sp macro="" textlink="">
      <cdr:nvSpPr>
        <cdr:cNvPr id="2" name="Textfeld 1"/>
        <cdr:cNvSpPr txBox="1"/>
      </cdr:nvSpPr>
      <cdr:spPr>
        <a:xfrm xmlns:a="http://schemas.openxmlformats.org/drawingml/2006/main">
          <a:off x="3346664" y="372795"/>
          <a:ext cx="103693" cy="3304045"/>
        </a:xfrm>
        <a:prstGeom xmlns:a="http://schemas.openxmlformats.org/drawingml/2006/main" prst="rect">
          <a:avLst/>
        </a:prstGeom>
        <a:noFill xmlns:a="http://schemas.openxmlformats.org/drawingml/2006/main"/>
        <a:ln xmlns:a="http://schemas.openxmlformats.org/drawingml/2006/main">
          <a:solidFill>
            <a:srgbClr val="C6DA50"/>
          </a:solidFill>
        </a:ln>
      </cdr:spPr>
      <cdr:txBody>
        <a:bodyPr xmlns:a="http://schemas.openxmlformats.org/drawingml/2006/main" wrap="square" rtlCol="0"/>
        <a:lstStyle xmlns:a="http://schemas.openxmlformats.org/drawingml/2006/main">
          <a:defPPr>
            <a:defRPr lang="en-US"/>
          </a:defPPr>
          <a:lvl1pPr algn="l" defTabSz="457200" rtl="0" eaLnBrk="0" fontAlgn="base" hangingPunct="0">
            <a:spcBef>
              <a:spcPct val="0"/>
            </a:spcBef>
            <a:spcAft>
              <a:spcPct val="0"/>
            </a:spcAft>
            <a:defRPr kern="1200">
              <a:solidFill>
                <a:schemeClr val="tx1"/>
              </a:solidFill>
              <a:latin typeface="Arial" panose="020B0604020202020204" pitchFamily="34" charset="0"/>
              <a:ea typeface="MS PGothic" panose="020B0600070205080204" pitchFamily="34" charset="-128"/>
              <a:cs typeface="+mn-cs"/>
            </a:defRPr>
          </a:lvl1pPr>
          <a:lvl2pPr marL="457200" algn="l" defTabSz="457200" rtl="0" eaLnBrk="0" fontAlgn="base" hangingPunct="0">
            <a:spcBef>
              <a:spcPct val="0"/>
            </a:spcBef>
            <a:spcAft>
              <a:spcPct val="0"/>
            </a:spcAft>
            <a:defRPr kern="1200">
              <a:solidFill>
                <a:schemeClr val="tx1"/>
              </a:solidFill>
              <a:latin typeface="Arial" panose="020B0604020202020204" pitchFamily="34" charset="0"/>
              <a:ea typeface="MS PGothic" panose="020B0600070205080204" pitchFamily="34" charset="-128"/>
              <a:cs typeface="+mn-cs"/>
            </a:defRPr>
          </a:lvl2pPr>
          <a:lvl3pPr marL="914400" algn="l" defTabSz="457200" rtl="0" eaLnBrk="0" fontAlgn="base" hangingPunct="0">
            <a:spcBef>
              <a:spcPct val="0"/>
            </a:spcBef>
            <a:spcAft>
              <a:spcPct val="0"/>
            </a:spcAft>
            <a:defRPr kern="1200">
              <a:solidFill>
                <a:schemeClr val="tx1"/>
              </a:solidFill>
              <a:latin typeface="Arial" panose="020B0604020202020204" pitchFamily="34" charset="0"/>
              <a:ea typeface="MS PGothic" panose="020B0600070205080204" pitchFamily="34" charset="-128"/>
              <a:cs typeface="+mn-cs"/>
            </a:defRPr>
          </a:lvl3pPr>
          <a:lvl4pPr marL="1371600" algn="l" defTabSz="457200" rtl="0" eaLnBrk="0" fontAlgn="base" hangingPunct="0">
            <a:spcBef>
              <a:spcPct val="0"/>
            </a:spcBef>
            <a:spcAft>
              <a:spcPct val="0"/>
            </a:spcAft>
            <a:defRPr kern="1200">
              <a:solidFill>
                <a:schemeClr val="tx1"/>
              </a:solidFill>
              <a:latin typeface="Arial" panose="020B0604020202020204" pitchFamily="34" charset="0"/>
              <a:ea typeface="MS PGothic" panose="020B0600070205080204" pitchFamily="34" charset="-128"/>
              <a:cs typeface="+mn-cs"/>
            </a:defRPr>
          </a:lvl4pPr>
          <a:lvl5pPr marL="1828800" algn="l" defTabSz="457200" rtl="0" eaLnBrk="0" fontAlgn="base" hangingPunct="0">
            <a:spcBef>
              <a:spcPct val="0"/>
            </a:spcBef>
            <a:spcAft>
              <a:spcPct val="0"/>
            </a:spcAft>
            <a:defRPr kern="1200">
              <a:solidFill>
                <a:schemeClr val="tx1"/>
              </a:solidFill>
              <a:latin typeface="Arial" panose="020B0604020202020204" pitchFamily="34" charset="0"/>
              <a:ea typeface="MS PGothic" panose="020B0600070205080204" pitchFamily="34" charset="-128"/>
              <a:cs typeface="+mn-cs"/>
            </a:defRPr>
          </a:lvl5pPr>
          <a:lvl6pPr marL="2286000" algn="l" defTabSz="914400" rtl="0" eaLnBrk="1" latinLnBrk="0" hangingPunct="1">
            <a:defRPr kern="1200">
              <a:solidFill>
                <a:schemeClr val="tx1"/>
              </a:solidFill>
              <a:latin typeface="Arial" panose="020B0604020202020204" pitchFamily="34" charset="0"/>
              <a:ea typeface="MS PGothic" panose="020B0600070205080204" pitchFamily="34" charset="-128"/>
              <a:cs typeface="+mn-cs"/>
            </a:defRPr>
          </a:lvl6pPr>
          <a:lvl7pPr marL="2743200" algn="l" defTabSz="914400" rtl="0" eaLnBrk="1" latinLnBrk="0" hangingPunct="1">
            <a:defRPr kern="1200">
              <a:solidFill>
                <a:schemeClr val="tx1"/>
              </a:solidFill>
              <a:latin typeface="Arial" panose="020B0604020202020204" pitchFamily="34" charset="0"/>
              <a:ea typeface="MS PGothic" panose="020B0600070205080204" pitchFamily="34" charset="-128"/>
              <a:cs typeface="+mn-cs"/>
            </a:defRPr>
          </a:lvl7pPr>
          <a:lvl8pPr marL="3200400" algn="l" defTabSz="914400" rtl="0" eaLnBrk="1" latinLnBrk="0" hangingPunct="1">
            <a:defRPr kern="1200">
              <a:solidFill>
                <a:schemeClr val="tx1"/>
              </a:solidFill>
              <a:latin typeface="Arial" panose="020B0604020202020204" pitchFamily="34" charset="0"/>
              <a:ea typeface="MS PGothic" panose="020B0600070205080204" pitchFamily="34" charset="-128"/>
              <a:cs typeface="+mn-cs"/>
            </a:defRPr>
          </a:lvl8pPr>
          <a:lvl9pPr marL="3657600" algn="l" defTabSz="914400" rtl="0" eaLnBrk="1" latinLnBrk="0" hangingPunct="1">
            <a:defRPr kern="1200">
              <a:solidFill>
                <a:schemeClr val="tx1"/>
              </a:solidFill>
              <a:latin typeface="Arial" panose="020B0604020202020204" pitchFamily="34" charset="0"/>
              <a:ea typeface="MS PGothic" panose="020B0600070205080204" pitchFamily="34" charset="-128"/>
              <a:cs typeface="+mn-cs"/>
            </a:defRPr>
          </a:lvl9pPr>
        </a:lstStyle>
        <a:p xmlns:a="http://schemas.openxmlformats.org/drawingml/2006/main">
          <a:endParaRPr lang="de-DE" sz="1100" dirty="0"/>
        </a:p>
      </cdr:txBody>
    </cdr:sp>
  </cdr:relSizeAnchor>
  <cdr:relSizeAnchor xmlns:cdr="http://schemas.openxmlformats.org/drawingml/2006/chartDrawing">
    <cdr:from>
      <cdr:x>0.59061</cdr:x>
      <cdr:y>0.10139</cdr:y>
    </cdr:from>
    <cdr:to>
      <cdr:x>0.60321</cdr:x>
      <cdr:y>1</cdr:y>
    </cdr:to>
    <cdr:sp macro="" textlink="">
      <cdr:nvSpPr>
        <cdr:cNvPr id="3" name="Textfeld 1"/>
        <cdr:cNvSpPr txBox="1"/>
      </cdr:nvSpPr>
      <cdr:spPr>
        <a:xfrm xmlns:a="http://schemas.openxmlformats.org/drawingml/2006/main">
          <a:off x="4860489" y="372795"/>
          <a:ext cx="103693" cy="3304045"/>
        </a:xfrm>
        <a:prstGeom xmlns:a="http://schemas.openxmlformats.org/drawingml/2006/main" prst="rect">
          <a:avLst/>
        </a:prstGeom>
        <a:noFill xmlns:a="http://schemas.openxmlformats.org/drawingml/2006/main"/>
        <a:ln xmlns:a="http://schemas.openxmlformats.org/drawingml/2006/main">
          <a:solidFill>
            <a:srgbClr val="C6DA50"/>
          </a:solidFill>
        </a:ln>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endParaRPr lang="de-DE" sz="1100" dirty="0"/>
        </a:p>
      </cdr:txBody>
    </cdr:sp>
  </cdr:relSizeAnchor>
</c:userShapes>
</file>

<file path=ppt/drawings/drawing6.xml><?xml version="1.0" encoding="utf-8"?>
<c:userShapes xmlns:c="http://schemas.openxmlformats.org/drawingml/2006/chart">
  <cdr:relSizeAnchor xmlns:cdr="http://schemas.openxmlformats.org/drawingml/2006/chartDrawing">
    <cdr:from>
      <cdr:x>0.41999</cdr:x>
      <cdr:y>0.10139</cdr:y>
    </cdr:from>
    <cdr:to>
      <cdr:x>0.43259</cdr:x>
      <cdr:y>1</cdr:y>
    </cdr:to>
    <cdr:sp macro="" textlink="">
      <cdr:nvSpPr>
        <cdr:cNvPr id="2" name="Textfeld 1"/>
        <cdr:cNvSpPr txBox="1"/>
      </cdr:nvSpPr>
      <cdr:spPr>
        <a:xfrm xmlns:a="http://schemas.openxmlformats.org/drawingml/2006/main">
          <a:off x="3456338" y="372795"/>
          <a:ext cx="103692" cy="3304045"/>
        </a:xfrm>
        <a:prstGeom xmlns:a="http://schemas.openxmlformats.org/drawingml/2006/main" prst="rect">
          <a:avLst/>
        </a:prstGeom>
        <a:noFill xmlns:a="http://schemas.openxmlformats.org/drawingml/2006/main"/>
        <a:ln xmlns:a="http://schemas.openxmlformats.org/drawingml/2006/main">
          <a:solidFill>
            <a:srgbClr val="C6DA50"/>
          </a:solidFill>
        </a:ln>
      </cdr:spPr>
      <cdr:txBody>
        <a:bodyPr xmlns:a="http://schemas.openxmlformats.org/drawingml/2006/main" wrap="square" rtlCol="0"/>
        <a:lstStyle xmlns:a="http://schemas.openxmlformats.org/drawingml/2006/main">
          <a:defPPr>
            <a:defRPr lang="en-US"/>
          </a:defPPr>
          <a:lvl1pPr algn="l" defTabSz="457200" rtl="0" eaLnBrk="0" fontAlgn="base" hangingPunct="0">
            <a:spcBef>
              <a:spcPct val="0"/>
            </a:spcBef>
            <a:spcAft>
              <a:spcPct val="0"/>
            </a:spcAft>
            <a:defRPr kern="1200">
              <a:solidFill>
                <a:schemeClr val="tx1"/>
              </a:solidFill>
              <a:latin typeface="Arial" panose="020B0604020202020204" pitchFamily="34" charset="0"/>
              <a:ea typeface="MS PGothic" panose="020B0600070205080204" pitchFamily="34" charset="-128"/>
              <a:cs typeface="+mn-cs"/>
            </a:defRPr>
          </a:lvl1pPr>
          <a:lvl2pPr marL="457200" algn="l" defTabSz="457200" rtl="0" eaLnBrk="0" fontAlgn="base" hangingPunct="0">
            <a:spcBef>
              <a:spcPct val="0"/>
            </a:spcBef>
            <a:spcAft>
              <a:spcPct val="0"/>
            </a:spcAft>
            <a:defRPr kern="1200">
              <a:solidFill>
                <a:schemeClr val="tx1"/>
              </a:solidFill>
              <a:latin typeface="Arial" panose="020B0604020202020204" pitchFamily="34" charset="0"/>
              <a:ea typeface="MS PGothic" panose="020B0600070205080204" pitchFamily="34" charset="-128"/>
              <a:cs typeface="+mn-cs"/>
            </a:defRPr>
          </a:lvl2pPr>
          <a:lvl3pPr marL="914400" algn="l" defTabSz="457200" rtl="0" eaLnBrk="0" fontAlgn="base" hangingPunct="0">
            <a:spcBef>
              <a:spcPct val="0"/>
            </a:spcBef>
            <a:spcAft>
              <a:spcPct val="0"/>
            </a:spcAft>
            <a:defRPr kern="1200">
              <a:solidFill>
                <a:schemeClr val="tx1"/>
              </a:solidFill>
              <a:latin typeface="Arial" panose="020B0604020202020204" pitchFamily="34" charset="0"/>
              <a:ea typeface="MS PGothic" panose="020B0600070205080204" pitchFamily="34" charset="-128"/>
              <a:cs typeface="+mn-cs"/>
            </a:defRPr>
          </a:lvl3pPr>
          <a:lvl4pPr marL="1371600" algn="l" defTabSz="457200" rtl="0" eaLnBrk="0" fontAlgn="base" hangingPunct="0">
            <a:spcBef>
              <a:spcPct val="0"/>
            </a:spcBef>
            <a:spcAft>
              <a:spcPct val="0"/>
            </a:spcAft>
            <a:defRPr kern="1200">
              <a:solidFill>
                <a:schemeClr val="tx1"/>
              </a:solidFill>
              <a:latin typeface="Arial" panose="020B0604020202020204" pitchFamily="34" charset="0"/>
              <a:ea typeface="MS PGothic" panose="020B0600070205080204" pitchFamily="34" charset="-128"/>
              <a:cs typeface="+mn-cs"/>
            </a:defRPr>
          </a:lvl4pPr>
          <a:lvl5pPr marL="1828800" algn="l" defTabSz="457200" rtl="0" eaLnBrk="0" fontAlgn="base" hangingPunct="0">
            <a:spcBef>
              <a:spcPct val="0"/>
            </a:spcBef>
            <a:spcAft>
              <a:spcPct val="0"/>
            </a:spcAft>
            <a:defRPr kern="1200">
              <a:solidFill>
                <a:schemeClr val="tx1"/>
              </a:solidFill>
              <a:latin typeface="Arial" panose="020B0604020202020204" pitchFamily="34" charset="0"/>
              <a:ea typeface="MS PGothic" panose="020B0600070205080204" pitchFamily="34" charset="-128"/>
              <a:cs typeface="+mn-cs"/>
            </a:defRPr>
          </a:lvl5pPr>
          <a:lvl6pPr marL="2286000" algn="l" defTabSz="914400" rtl="0" eaLnBrk="1" latinLnBrk="0" hangingPunct="1">
            <a:defRPr kern="1200">
              <a:solidFill>
                <a:schemeClr val="tx1"/>
              </a:solidFill>
              <a:latin typeface="Arial" panose="020B0604020202020204" pitchFamily="34" charset="0"/>
              <a:ea typeface="MS PGothic" panose="020B0600070205080204" pitchFamily="34" charset="-128"/>
              <a:cs typeface="+mn-cs"/>
            </a:defRPr>
          </a:lvl6pPr>
          <a:lvl7pPr marL="2743200" algn="l" defTabSz="914400" rtl="0" eaLnBrk="1" latinLnBrk="0" hangingPunct="1">
            <a:defRPr kern="1200">
              <a:solidFill>
                <a:schemeClr val="tx1"/>
              </a:solidFill>
              <a:latin typeface="Arial" panose="020B0604020202020204" pitchFamily="34" charset="0"/>
              <a:ea typeface="MS PGothic" panose="020B0600070205080204" pitchFamily="34" charset="-128"/>
              <a:cs typeface="+mn-cs"/>
            </a:defRPr>
          </a:lvl7pPr>
          <a:lvl8pPr marL="3200400" algn="l" defTabSz="914400" rtl="0" eaLnBrk="1" latinLnBrk="0" hangingPunct="1">
            <a:defRPr kern="1200">
              <a:solidFill>
                <a:schemeClr val="tx1"/>
              </a:solidFill>
              <a:latin typeface="Arial" panose="020B0604020202020204" pitchFamily="34" charset="0"/>
              <a:ea typeface="MS PGothic" panose="020B0600070205080204" pitchFamily="34" charset="-128"/>
              <a:cs typeface="+mn-cs"/>
            </a:defRPr>
          </a:lvl8pPr>
          <a:lvl9pPr marL="3657600" algn="l" defTabSz="914400" rtl="0" eaLnBrk="1" latinLnBrk="0" hangingPunct="1">
            <a:defRPr kern="1200">
              <a:solidFill>
                <a:schemeClr val="tx1"/>
              </a:solidFill>
              <a:latin typeface="Arial" panose="020B0604020202020204" pitchFamily="34" charset="0"/>
              <a:ea typeface="MS PGothic" panose="020B0600070205080204" pitchFamily="34" charset="-128"/>
              <a:cs typeface="+mn-cs"/>
            </a:defRPr>
          </a:lvl9pPr>
        </a:lstStyle>
        <a:p xmlns:a="http://schemas.openxmlformats.org/drawingml/2006/main">
          <a:endParaRPr lang="de-DE" sz="1100" dirty="0"/>
        </a:p>
      </cdr:txBody>
    </cdr:sp>
  </cdr:relSizeAnchor>
  <cdr:relSizeAnchor xmlns:cdr="http://schemas.openxmlformats.org/drawingml/2006/chartDrawing">
    <cdr:from>
      <cdr:x>0.55209</cdr:x>
      <cdr:y>0.10139</cdr:y>
    </cdr:from>
    <cdr:to>
      <cdr:x>0.56469</cdr:x>
      <cdr:y>1</cdr:y>
    </cdr:to>
    <cdr:sp macro="" textlink="">
      <cdr:nvSpPr>
        <cdr:cNvPr id="3" name="Textfeld 1"/>
        <cdr:cNvSpPr txBox="1"/>
      </cdr:nvSpPr>
      <cdr:spPr>
        <a:xfrm xmlns:a="http://schemas.openxmlformats.org/drawingml/2006/main">
          <a:off x="4543470" y="372795"/>
          <a:ext cx="103693" cy="3304045"/>
        </a:xfrm>
        <a:prstGeom xmlns:a="http://schemas.openxmlformats.org/drawingml/2006/main" prst="rect">
          <a:avLst/>
        </a:prstGeom>
        <a:noFill xmlns:a="http://schemas.openxmlformats.org/drawingml/2006/main"/>
        <a:ln xmlns:a="http://schemas.openxmlformats.org/drawingml/2006/main">
          <a:solidFill>
            <a:srgbClr val="C6DA50"/>
          </a:solidFill>
        </a:ln>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endParaRPr lang="de-DE" sz="1100" dirty="0"/>
        </a:p>
      </cdr:txBody>
    </cdr:sp>
  </cdr:relSizeAnchor>
</c:userShapes>
</file>

<file path=ppt/drawings/drawing7.xml><?xml version="1.0" encoding="utf-8"?>
<c:userShapes xmlns:c="http://schemas.openxmlformats.org/drawingml/2006/chart">
  <cdr:relSizeAnchor xmlns:cdr="http://schemas.openxmlformats.org/drawingml/2006/chartDrawing">
    <cdr:from>
      <cdr:x>0.45999</cdr:x>
      <cdr:y>0.10139</cdr:y>
    </cdr:from>
    <cdr:to>
      <cdr:x>0.47259</cdr:x>
      <cdr:y>1</cdr:y>
    </cdr:to>
    <cdr:sp macro="" textlink="">
      <cdr:nvSpPr>
        <cdr:cNvPr id="2" name="Textfeld 1"/>
        <cdr:cNvSpPr txBox="1"/>
      </cdr:nvSpPr>
      <cdr:spPr>
        <a:xfrm xmlns:a="http://schemas.openxmlformats.org/drawingml/2006/main">
          <a:off x="3785522" y="372795"/>
          <a:ext cx="103692" cy="3304045"/>
        </a:xfrm>
        <a:prstGeom xmlns:a="http://schemas.openxmlformats.org/drawingml/2006/main" prst="rect">
          <a:avLst/>
        </a:prstGeom>
        <a:noFill xmlns:a="http://schemas.openxmlformats.org/drawingml/2006/main"/>
        <a:ln xmlns:a="http://schemas.openxmlformats.org/drawingml/2006/main">
          <a:solidFill>
            <a:srgbClr val="C6DA50"/>
          </a:solidFill>
        </a:ln>
      </cdr:spPr>
      <cdr:txBody>
        <a:bodyPr xmlns:a="http://schemas.openxmlformats.org/drawingml/2006/main" wrap="square" rtlCol="0"/>
        <a:lstStyle xmlns:a="http://schemas.openxmlformats.org/drawingml/2006/main">
          <a:defPPr>
            <a:defRPr lang="en-US"/>
          </a:defPPr>
          <a:lvl1pPr algn="l" defTabSz="457200" rtl="0" eaLnBrk="0" fontAlgn="base" hangingPunct="0">
            <a:spcBef>
              <a:spcPct val="0"/>
            </a:spcBef>
            <a:spcAft>
              <a:spcPct val="0"/>
            </a:spcAft>
            <a:defRPr kern="1200">
              <a:solidFill>
                <a:schemeClr val="tx1"/>
              </a:solidFill>
              <a:latin typeface="Arial" panose="020B0604020202020204" pitchFamily="34" charset="0"/>
              <a:ea typeface="MS PGothic" panose="020B0600070205080204" pitchFamily="34" charset="-128"/>
              <a:cs typeface="+mn-cs"/>
            </a:defRPr>
          </a:lvl1pPr>
          <a:lvl2pPr marL="457200" algn="l" defTabSz="457200" rtl="0" eaLnBrk="0" fontAlgn="base" hangingPunct="0">
            <a:spcBef>
              <a:spcPct val="0"/>
            </a:spcBef>
            <a:spcAft>
              <a:spcPct val="0"/>
            </a:spcAft>
            <a:defRPr kern="1200">
              <a:solidFill>
                <a:schemeClr val="tx1"/>
              </a:solidFill>
              <a:latin typeface="Arial" panose="020B0604020202020204" pitchFamily="34" charset="0"/>
              <a:ea typeface="MS PGothic" panose="020B0600070205080204" pitchFamily="34" charset="-128"/>
              <a:cs typeface="+mn-cs"/>
            </a:defRPr>
          </a:lvl2pPr>
          <a:lvl3pPr marL="914400" algn="l" defTabSz="457200" rtl="0" eaLnBrk="0" fontAlgn="base" hangingPunct="0">
            <a:spcBef>
              <a:spcPct val="0"/>
            </a:spcBef>
            <a:spcAft>
              <a:spcPct val="0"/>
            </a:spcAft>
            <a:defRPr kern="1200">
              <a:solidFill>
                <a:schemeClr val="tx1"/>
              </a:solidFill>
              <a:latin typeface="Arial" panose="020B0604020202020204" pitchFamily="34" charset="0"/>
              <a:ea typeface="MS PGothic" panose="020B0600070205080204" pitchFamily="34" charset="-128"/>
              <a:cs typeface="+mn-cs"/>
            </a:defRPr>
          </a:lvl3pPr>
          <a:lvl4pPr marL="1371600" algn="l" defTabSz="457200" rtl="0" eaLnBrk="0" fontAlgn="base" hangingPunct="0">
            <a:spcBef>
              <a:spcPct val="0"/>
            </a:spcBef>
            <a:spcAft>
              <a:spcPct val="0"/>
            </a:spcAft>
            <a:defRPr kern="1200">
              <a:solidFill>
                <a:schemeClr val="tx1"/>
              </a:solidFill>
              <a:latin typeface="Arial" panose="020B0604020202020204" pitchFamily="34" charset="0"/>
              <a:ea typeface="MS PGothic" panose="020B0600070205080204" pitchFamily="34" charset="-128"/>
              <a:cs typeface="+mn-cs"/>
            </a:defRPr>
          </a:lvl4pPr>
          <a:lvl5pPr marL="1828800" algn="l" defTabSz="457200" rtl="0" eaLnBrk="0" fontAlgn="base" hangingPunct="0">
            <a:spcBef>
              <a:spcPct val="0"/>
            </a:spcBef>
            <a:spcAft>
              <a:spcPct val="0"/>
            </a:spcAft>
            <a:defRPr kern="1200">
              <a:solidFill>
                <a:schemeClr val="tx1"/>
              </a:solidFill>
              <a:latin typeface="Arial" panose="020B0604020202020204" pitchFamily="34" charset="0"/>
              <a:ea typeface="MS PGothic" panose="020B0600070205080204" pitchFamily="34" charset="-128"/>
              <a:cs typeface="+mn-cs"/>
            </a:defRPr>
          </a:lvl5pPr>
          <a:lvl6pPr marL="2286000" algn="l" defTabSz="914400" rtl="0" eaLnBrk="1" latinLnBrk="0" hangingPunct="1">
            <a:defRPr kern="1200">
              <a:solidFill>
                <a:schemeClr val="tx1"/>
              </a:solidFill>
              <a:latin typeface="Arial" panose="020B0604020202020204" pitchFamily="34" charset="0"/>
              <a:ea typeface="MS PGothic" panose="020B0600070205080204" pitchFamily="34" charset="-128"/>
              <a:cs typeface="+mn-cs"/>
            </a:defRPr>
          </a:lvl6pPr>
          <a:lvl7pPr marL="2743200" algn="l" defTabSz="914400" rtl="0" eaLnBrk="1" latinLnBrk="0" hangingPunct="1">
            <a:defRPr kern="1200">
              <a:solidFill>
                <a:schemeClr val="tx1"/>
              </a:solidFill>
              <a:latin typeface="Arial" panose="020B0604020202020204" pitchFamily="34" charset="0"/>
              <a:ea typeface="MS PGothic" panose="020B0600070205080204" pitchFamily="34" charset="-128"/>
              <a:cs typeface="+mn-cs"/>
            </a:defRPr>
          </a:lvl7pPr>
          <a:lvl8pPr marL="3200400" algn="l" defTabSz="914400" rtl="0" eaLnBrk="1" latinLnBrk="0" hangingPunct="1">
            <a:defRPr kern="1200">
              <a:solidFill>
                <a:schemeClr val="tx1"/>
              </a:solidFill>
              <a:latin typeface="Arial" panose="020B0604020202020204" pitchFamily="34" charset="0"/>
              <a:ea typeface="MS PGothic" panose="020B0600070205080204" pitchFamily="34" charset="-128"/>
              <a:cs typeface="+mn-cs"/>
            </a:defRPr>
          </a:lvl8pPr>
          <a:lvl9pPr marL="3657600" algn="l" defTabSz="914400" rtl="0" eaLnBrk="1" latinLnBrk="0" hangingPunct="1">
            <a:defRPr kern="1200">
              <a:solidFill>
                <a:schemeClr val="tx1"/>
              </a:solidFill>
              <a:latin typeface="Arial" panose="020B0604020202020204" pitchFamily="34" charset="0"/>
              <a:ea typeface="MS PGothic" panose="020B0600070205080204" pitchFamily="34" charset="-128"/>
              <a:cs typeface="+mn-cs"/>
            </a:defRPr>
          </a:lvl9pPr>
        </a:lstStyle>
        <a:p xmlns:a="http://schemas.openxmlformats.org/drawingml/2006/main">
          <a:endParaRPr lang="de-DE" sz="1100" dirty="0"/>
        </a:p>
      </cdr:txBody>
    </cdr:sp>
  </cdr:relSizeAnchor>
  <cdr:relSizeAnchor xmlns:cdr="http://schemas.openxmlformats.org/drawingml/2006/chartDrawing">
    <cdr:from>
      <cdr:x>0.91408</cdr:x>
      <cdr:y>0.10139</cdr:y>
    </cdr:from>
    <cdr:to>
      <cdr:x>0.92668</cdr:x>
      <cdr:y>1</cdr:y>
    </cdr:to>
    <cdr:sp macro="" textlink="">
      <cdr:nvSpPr>
        <cdr:cNvPr id="3" name="Textfeld 1"/>
        <cdr:cNvSpPr txBox="1"/>
      </cdr:nvSpPr>
      <cdr:spPr>
        <a:xfrm xmlns:a="http://schemas.openxmlformats.org/drawingml/2006/main">
          <a:off x="7522528" y="372795"/>
          <a:ext cx="103693" cy="3304045"/>
        </a:xfrm>
        <a:prstGeom xmlns:a="http://schemas.openxmlformats.org/drawingml/2006/main" prst="rect">
          <a:avLst/>
        </a:prstGeom>
        <a:noFill xmlns:a="http://schemas.openxmlformats.org/drawingml/2006/main"/>
        <a:ln xmlns:a="http://schemas.openxmlformats.org/drawingml/2006/main">
          <a:solidFill>
            <a:srgbClr val="C6DA50"/>
          </a:solidFill>
        </a:ln>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endParaRPr lang="de-DE" sz="1100" dirty="0"/>
        </a:p>
      </cdr:txBody>
    </cdr:sp>
  </cdr:relSizeAnchor>
</c:userShapes>
</file>

<file path=ppt/drawings/drawing8.xml><?xml version="1.0" encoding="utf-8"?>
<c:userShapes xmlns:c="http://schemas.openxmlformats.org/drawingml/2006/chart">
  <cdr:relSizeAnchor xmlns:cdr="http://schemas.openxmlformats.org/drawingml/2006/chartDrawing">
    <cdr:from>
      <cdr:x>0.52222</cdr:x>
      <cdr:y>0.04723</cdr:y>
    </cdr:from>
    <cdr:to>
      <cdr:x>0.52296</cdr:x>
      <cdr:y>0.84903</cdr:y>
    </cdr:to>
    <cdr:cxnSp macro="">
      <cdr:nvCxnSpPr>
        <cdr:cNvPr id="3" name="Straight Connector 2"/>
        <cdr:cNvCxnSpPr/>
      </cdr:nvCxnSpPr>
      <cdr:spPr>
        <a:xfrm xmlns:a="http://schemas.openxmlformats.org/drawingml/2006/main" flipH="1" flipV="1">
          <a:off x="4297680" y="171640"/>
          <a:ext cx="6096" cy="2913888"/>
        </a:xfrm>
        <a:prstGeom xmlns:a="http://schemas.openxmlformats.org/drawingml/2006/main" prst="line">
          <a:avLst/>
        </a:prstGeom>
        <a:ln xmlns:a="http://schemas.openxmlformats.org/drawingml/2006/main" w="12700">
          <a:solidFill>
            <a:schemeClr val="tx1"/>
          </a:solidFill>
        </a:ln>
        <a:effectLst xmlns:a="http://schemas.openxmlformats.org/drawingml/2006/main">
          <a:outerShdw sx="1000" sy="1000" rotWithShape="0">
            <a:srgbClr val="000000"/>
          </a:outerShdw>
        </a:effectLst>
      </cdr:spPr>
      <cdr:style>
        <a:lnRef xmlns:a="http://schemas.openxmlformats.org/drawingml/2006/main" idx="2">
          <a:schemeClr val="accent1"/>
        </a:lnRef>
        <a:fillRef xmlns:a="http://schemas.openxmlformats.org/drawingml/2006/main" idx="0">
          <a:schemeClr val="accent1"/>
        </a:fillRef>
        <a:effectRef xmlns:a="http://schemas.openxmlformats.org/drawingml/2006/main" idx="1">
          <a:schemeClr val="accent1"/>
        </a:effectRef>
        <a:fontRef xmlns:a="http://schemas.openxmlformats.org/drawingml/2006/main" idx="minor">
          <a:schemeClr val="tx1"/>
        </a:fontRef>
      </cdr:style>
    </cdr:cxnSp>
  </cdr:relSizeAnchor>
  <cdr:relSizeAnchor xmlns:cdr="http://schemas.openxmlformats.org/drawingml/2006/chartDrawing">
    <cdr:from>
      <cdr:x>0.07185</cdr:x>
      <cdr:y>0.35923</cdr:y>
    </cdr:from>
    <cdr:to>
      <cdr:x>0.97736</cdr:x>
      <cdr:y>0.35923</cdr:y>
    </cdr:to>
    <cdr:cxnSp macro="">
      <cdr:nvCxnSpPr>
        <cdr:cNvPr id="4" name="Straight Connector 3"/>
        <cdr:cNvCxnSpPr/>
      </cdr:nvCxnSpPr>
      <cdr:spPr>
        <a:xfrm xmlns:a="http://schemas.openxmlformats.org/drawingml/2006/main" flipH="1">
          <a:off x="591312" y="1305496"/>
          <a:ext cx="7452000" cy="0"/>
        </a:xfrm>
        <a:prstGeom xmlns:a="http://schemas.openxmlformats.org/drawingml/2006/main" prst="line">
          <a:avLst/>
        </a:prstGeom>
        <a:ln xmlns:a="http://schemas.openxmlformats.org/drawingml/2006/main" w="12700">
          <a:solidFill>
            <a:schemeClr val="tx1"/>
          </a:solidFill>
        </a:ln>
        <a:effectLst xmlns:a="http://schemas.openxmlformats.org/drawingml/2006/main">
          <a:outerShdw sx="1000" sy="1000" rotWithShape="0">
            <a:srgbClr val="000000"/>
          </a:outerShdw>
        </a:effectLst>
      </cdr:spPr>
      <cdr:style>
        <a:lnRef xmlns:a="http://schemas.openxmlformats.org/drawingml/2006/main" idx="2">
          <a:schemeClr val="accent1"/>
        </a:lnRef>
        <a:fillRef xmlns:a="http://schemas.openxmlformats.org/drawingml/2006/main" idx="0">
          <a:schemeClr val="accent1"/>
        </a:fillRef>
        <a:effectRef xmlns:a="http://schemas.openxmlformats.org/drawingml/2006/main" idx="1">
          <a:schemeClr val="accent1"/>
        </a:effectRef>
        <a:fontRef xmlns:a="http://schemas.openxmlformats.org/drawingml/2006/main" idx="minor">
          <a:schemeClr val="tx1"/>
        </a:fontRef>
      </cdr:style>
    </cdr:cxnSp>
  </cdr:relSizeAnchor>
  <cdr:relSizeAnchor xmlns:cdr="http://schemas.openxmlformats.org/drawingml/2006/chartDrawing">
    <cdr:from>
      <cdr:x>0.84667</cdr:x>
      <cdr:y>0.35152</cdr:y>
    </cdr:from>
    <cdr:to>
      <cdr:x>0.97549</cdr:x>
      <cdr:y>0.42234</cdr:y>
    </cdr:to>
    <cdr:sp macro="" textlink="">
      <cdr:nvSpPr>
        <cdr:cNvPr id="7" name="TextBox 17"/>
        <cdr:cNvSpPr txBox="1"/>
      </cdr:nvSpPr>
      <cdr:spPr>
        <a:xfrm xmlns:a="http://schemas.openxmlformats.org/drawingml/2006/main">
          <a:off x="6967728" y="1277471"/>
          <a:ext cx="1060157" cy="257369"/>
        </a:xfrm>
        <a:prstGeom xmlns:a="http://schemas.openxmlformats.org/drawingml/2006/main" prst="rect">
          <a:avLst/>
        </a:prstGeom>
        <a:noFill xmlns:a="http://schemas.openxmlformats.org/drawingml/2006/main"/>
      </cdr:spPr>
      <cdr:txBody>
        <a:bodyPr xmlns:a="http://schemas.openxmlformats.org/drawingml/2006/main" wrap="square" lIns="36000" tIns="36000" rIns="36000" bIns="36000" rtlCol="0" anchor="ctr">
          <a:sp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a:r>
            <a:rPr lang="en-GB" sz="1200" dirty="0" smtClean="0"/>
            <a:t>OECD average</a:t>
          </a:r>
          <a:endParaRPr lang="en-GB" sz="1200" dirty="0"/>
        </a:p>
      </cdr:txBody>
    </cdr:sp>
  </cdr:relSizeAnchor>
  <cdr:relSizeAnchor xmlns:cdr="http://schemas.openxmlformats.org/drawingml/2006/chartDrawing">
    <cdr:from>
      <cdr:x>0.49558</cdr:x>
      <cdr:y>0.68129</cdr:y>
    </cdr:from>
    <cdr:to>
      <cdr:x>0.54929</cdr:x>
      <cdr:y>0.85373</cdr:y>
    </cdr:to>
    <cdr:sp macro="" textlink="">
      <cdr:nvSpPr>
        <cdr:cNvPr id="8" name="TextBox 17"/>
        <cdr:cNvSpPr txBox="1"/>
      </cdr:nvSpPr>
      <cdr:spPr>
        <a:xfrm xmlns:a="http://schemas.openxmlformats.org/drawingml/2006/main" rot="16200000">
          <a:off x="3986106" y="2568245"/>
          <a:ext cx="626672" cy="442035"/>
        </a:xfrm>
        <a:prstGeom xmlns:a="http://schemas.openxmlformats.org/drawingml/2006/main" prst="rect">
          <a:avLst/>
        </a:prstGeom>
        <a:noFill xmlns:a="http://schemas.openxmlformats.org/drawingml/2006/main"/>
      </cdr:spPr>
      <cdr:txBody>
        <a:bodyPr xmlns:a="http://schemas.openxmlformats.org/drawingml/2006/main" wrap="square" lIns="36000" tIns="36000" rIns="36000" bIns="36000" rtlCol="0" anchor="ctr">
          <a:sp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a:r>
            <a:rPr lang="en-GB" sz="1200" dirty="0" smtClean="0"/>
            <a:t>OECD </a:t>
          </a:r>
        </a:p>
        <a:p xmlns:a="http://schemas.openxmlformats.org/drawingml/2006/main">
          <a:pPr algn="ctr"/>
          <a:r>
            <a:rPr lang="en-GB" sz="1200" dirty="0" smtClean="0"/>
            <a:t>average</a:t>
          </a:r>
          <a:endParaRPr lang="en-GB" sz="1200" dirty="0"/>
        </a:p>
      </cdr:txBody>
    </cdr:sp>
  </cdr:relSizeAnchor>
  <cdr:relSizeAnchor xmlns:cdr="http://schemas.openxmlformats.org/drawingml/2006/chartDrawing">
    <cdr:from>
      <cdr:x>0.63966</cdr:x>
      <cdr:y>0.58235</cdr:y>
    </cdr:from>
    <cdr:to>
      <cdr:x>0.90281</cdr:x>
      <cdr:y>0.71652</cdr:y>
    </cdr:to>
    <cdr:sp macro="" textlink="">
      <cdr:nvSpPr>
        <cdr:cNvPr id="6" name="TextBox 1">
          <a:extLst xmlns:a="http://schemas.openxmlformats.org/drawingml/2006/main"/>
        </cdr:cNvPr>
        <cdr:cNvSpPr txBox="1"/>
      </cdr:nvSpPr>
      <cdr:spPr>
        <a:xfrm xmlns:a="http://schemas.openxmlformats.org/drawingml/2006/main">
          <a:off x="5264165" y="2116358"/>
          <a:ext cx="2165590" cy="487586"/>
        </a:xfrm>
        <a:prstGeom xmlns:a="http://schemas.openxmlformats.org/drawingml/2006/main" prst="rect">
          <a:avLst/>
        </a:prstGeom>
        <a:solidFill xmlns:a="http://schemas.openxmlformats.org/drawingml/2006/main">
          <a:schemeClr val="bg1"/>
        </a:solidFill>
        <a:ln xmlns:a="http://schemas.openxmlformats.org/drawingml/2006/main">
          <a:solidFill>
            <a:schemeClr val="tx1">
              <a:lumMod val="75000"/>
              <a:lumOff val="25000"/>
            </a:schemeClr>
          </a:solidFill>
        </a:ln>
      </cdr:spPr>
      <cdr:txBody>
        <a:bodyPr xmlns:a="http://schemas.openxmlformats.org/drawingml/2006/main" wrap="square" rtlCol="0" anchor="ctr"/>
        <a:lstStyle xmlns:a="http://schemas.openxmlformats.org/drawingml/2006/main">
          <a:defPPr>
            <a:defRPr lang="en-US"/>
          </a:defPPr>
          <a:lvl1pPr algn="l" defTabSz="457200" rtl="0" eaLnBrk="0" fontAlgn="base" hangingPunct="0">
            <a:spcBef>
              <a:spcPct val="0"/>
            </a:spcBef>
            <a:spcAft>
              <a:spcPct val="0"/>
            </a:spcAft>
            <a:defRPr kern="1200">
              <a:solidFill>
                <a:schemeClr val="tx1"/>
              </a:solidFill>
              <a:latin typeface="Arial" panose="020B0604020202020204" pitchFamily="34" charset="0"/>
              <a:ea typeface="MS PGothic" panose="020B0600070205080204" pitchFamily="34" charset="-128"/>
              <a:cs typeface="+mn-cs"/>
            </a:defRPr>
          </a:lvl1pPr>
          <a:lvl2pPr marL="457200" algn="l" defTabSz="457200" rtl="0" eaLnBrk="0" fontAlgn="base" hangingPunct="0">
            <a:spcBef>
              <a:spcPct val="0"/>
            </a:spcBef>
            <a:spcAft>
              <a:spcPct val="0"/>
            </a:spcAft>
            <a:defRPr kern="1200">
              <a:solidFill>
                <a:schemeClr val="tx1"/>
              </a:solidFill>
              <a:latin typeface="Arial" panose="020B0604020202020204" pitchFamily="34" charset="0"/>
              <a:ea typeface="MS PGothic" panose="020B0600070205080204" pitchFamily="34" charset="-128"/>
              <a:cs typeface="+mn-cs"/>
            </a:defRPr>
          </a:lvl2pPr>
          <a:lvl3pPr marL="914400" algn="l" defTabSz="457200" rtl="0" eaLnBrk="0" fontAlgn="base" hangingPunct="0">
            <a:spcBef>
              <a:spcPct val="0"/>
            </a:spcBef>
            <a:spcAft>
              <a:spcPct val="0"/>
            </a:spcAft>
            <a:defRPr kern="1200">
              <a:solidFill>
                <a:schemeClr val="tx1"/>
              </a:solidFill>
              <a:latin typeface="Arial" panose="020B0604020202020204" pitchFamily="34" charset="0"/>
              <a:ea typeface="MS PGothic" panose="020B0600070205080204" pitchFamily="34" charset="-128"/>
              <a:cs typeface="+mn-cs"/>
            </a:defRPr>
          </a:lvl3pPr>
          <a:lvl4pPr marL="1371600" algn="l" defTabSz="457200" rtl="0" eaLnBrk="0" fontAlgn="base" hangingPunct="0">
            <a:spcBef>
              <a:spcPct val="0"/>
            </a:spcBef>
            <a:spcAft>
              <a:spcPct val="0"/>
            </a:spcAft>
            <a:defRPr kern="1200">
              <a:solidFill>
                <a:schemeClr val="tx1"/>
              </a:solidFill>
              <a:latin typeface="Arial" panose="020B0604020202020204" pitchFamily="34" charset="0"/>
              <a:ea typeface="MS PGothic" panose="020B0600070205080204" pitchFamily="34" charset="-128"/>
              <a:cs typeface="+mn-cs"/>
            </a:defRPr>
          </a:lvl4pPr>
          <a:lvl5pPr marL="1828800" algn="l" defTabSz="457200" rtl="0" eaLnBrk="0" fontAlgn="base" hangingPunct="0">
            <a:spcBef>
              <a:spcPct val="0"/>
            </a:spcBef>
            <a:spcAft>
              <a:spcPct val="0"/>
            </a:spcAft>
            <a:defRPr kern="1200">
              <a:solidFill>
                <a:schemeClr val="tx1"/>
              </a:solidFill>
              <a:latin typeface="Arial" panose="020B0604020202020204" pitchFamily="34" charset="0"/>
              <a:ea typeface="MS PGothic" panose="020B0600070205080204" pitchFamily="34" charset="-128"/>
              <a:cs typeface="+mn-cs"/>
            </a:defRPr>
          </a:lvl5pPr>
          <a:lvl6pPr marL="2286000" algn="l" defTabSz="914400" rtl="0" eaLnBrk="1" latinLnBrk="0" hangingPunct="1">
            <a:defRPr kern="1200">
              <a:solidFill>
                <a:schemeClr val="tx1"/>
              </a:solidFill>
              <a:latin typeface="Arial" panose="020B0604020202020204" pitchFamily="34" charset="0"/>
              <a:ea typeface="MS PGothic" panose="020B0600070205080204" pitchFamily="34" charset="-128"/>
              <a:cs typeface="+mn-cs"/>
            </a:defRPr>
          </a:lvl6pPr>
          <a:lvl7pPr marL="2743200" algn="l" defTabSz="914400" rtl="0" eaLnBrk="1" latinLnBrk="0" hangingPunct="1">
            <a:defRPr kern="1200">
              <a:solidFill>
                <a:schemeClr val="tx1"/>
              </a:solidFill>
              <a:latin typeface="Arial" panose="020B0604020202020204" pitchFamily="34" charset="0"/>
              <a:ea typeface="MS PGothic" panose="020B0600070205080204" pitchFamily="34" charset="-128"/>
              <a:cs typeface="+mn-cs"/>
            </a:defRPr>
          </a:lvl7pPr>
          <a:lvl8pPr marL="3200400" algn="l" defTabSz="914400" rtl="0" eaLnBrk="1" latinLnBrk="0" hangingPunct="1">
            <a:defRPr kern="1200">
              <a:solidFill>
                <a:schemeClr val="tx1"/>
              </a:solidFill>
              <a:latin typeface="Arial" panose="020B0604020202020204" pitchFamily="34" charset="0"/>
              <a:ea typeface="MS PGothic" panose="020B0600070205080204" pitchFamily="34" charset="-128"/>
              <a:cs typeface="+mn-cs"/>
            </a:defRPr>
          </a:lvl8pPr>
          <a:lvl9pPr marL="3657600" algn="l" defTabSz="914400" rtl="0" eaLnBrk="1" latinLnBrk="0" hangingPunct="1">
            <a:defRPr kern="1200">
              <a:solidFill>
                <a:schemeClr val="tx1"/>
              </a:solidFill>
              <a:latin typeface="Arial" panose="020B0604020202020204" pitchFamily="34" charset="0"/>
              <a:ea typeface="MS PGothic" panose="020B0600070205080204" pitchFamily="34" charset="-128"/>
              <a:cs typeface="+mn-cs"/>
            </a:defRPr>
          </a:lvl9pPr>
        </a:lstStyle>
        <a:p xmlns:a="http://schemas.openxmlformats.org/drawingml/2006/main">
          <a:pPr algn="ctr"/>
          <a:r>
            <a:rPr lang="en-GB" sz="1000" b="1" dirty="0" smtClean="0">
              <a:latin typeface="HelveticaNeueLT Std"/>
            </a:rPr>
            <a:t>High</a:t>
          </a:r>
          <a:r>
            <a:rPr lang="en-GB" sz="1000" dirty="0" smtClean="0">
              <a:latin typeface="HelveticaNeueLT Std"/>
            </a:rPr>
            <a:t> academic inclusion</a:t>
          </a:r>
        </a:p>
        <a:p xmlns:a="http://schemas.openxmlformats.org/drawingml/2006/main">
          <a:pPr algn="ctr"/>
          <a:r>
            <a:rPr lang="en-GB" sz="1000" dirty="0" smtClean="0">
              <a:latin typeface="HelveticaNeueLT Std"/>
            </a:rPr>
            <a:t> </a:t>
          </a:r>
          <a:r>
            <a:rPr lang="en-GB" sz="1000" b="1" dirty="0">
              <a:latin typeface="HelveticaNeueLT Std"/>
            </a:rPr>
            <a:t>L</a:t>
          </a:r>
          <a:r>
            <a:rPr lang="en-GB" sz="1000" b="1" dirty="0" smtClean="0">
              <a:latin typeface="HelveticaNeueLT Std"/>
            </a:rPr>
            <a:t>ow</a:t>
          </a:r>
          <a:r>
            <a:rPr lang="en-GB" sz="1000" dirty="0" smtClean="0">
              <a:latin typeface="HelveticaNeueLT Std"/>
            </a:rPr>
            <a:t> socio-economic inclusion</a:t>
          </a:r>
          <a:endParaRPr lang="en-GB" sz="1000" dirty="0">
            <a:latin typeface="HelveticaNeueLT Std"/>
          </a:endParaRPr>
        </a:p>
      </cdr:txBody>
    </cdr:sp>
  </cdr:relSizeAnchor>
  <cdr:relSizeAnchor xmlns:cdr="http://schemas.openxmlformats.org/drawingml/2006/chartDrawing">
    <cdr:from>
      <cdr:x>0.17111</cdr:x>
      <cdr:y>0.04723</cdr:y>
    </cdr:from>
    <cdr:to>
      <cdr:x>0.4075</cdr:x>
      <cdr:y>0.1814</cdr:y>
    </cdr:to>
    <cdr:sp macro="" textlink="">
      <cdr:nvSpPr>
        <cdr:cNvPr id="9" name="TextBox 1">
          <a:extLst xmlns:a="http://schemas.openxmlformats.org/drawingml/2006/main"/>
        </cdr:cNvPr>
        <cdr:cNvSpPr txBox="1"/>
      </cdr:nvSpPr>
      <cdr:spPr>
        <a:xfrm xmlns:a="http://schemas.openxmlformats.org/drawingml/2006/main">
          <a:off x="1408177" y="171640"/>
          <a:ext cx="1945386" cy="487586"/>
        </a:xfrm>
        <a:prstGeom xmlns:a="http://schemas.openxmlformats.org/drawingml/2006/main" prst="rect">
          <a:avLst/>
        </a:prstGeom>
        <a:solidFill xmlns:a="http://schemas.openxmlformats.org/drawingml/2006/main">
          <a:schemeClr val="bg1"/>
        </a:solidFill>
        <a:ln xmlns:a="http://schemas.openxmlformats.org/drawingml/2006/main">
          <a:solidFill>
            <a:schemeClr val="tx1">
              <a:lumMod val="75000"/>
              <a:lumOff val="25000"/>
            </a:schemeClr>
          </a:solidFill>
        </a:ln>
      </cdr:spPr>
      <cdr:txBody>
        <a:bodyPr xmlns:a="http://schemas.openxmlformats.org/drawingml/2006/main" wrap="square" rtlCol="0" anchor="ct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a:r>
            <a:rPr lang="en-GB" sz="1000" b="1" dirty="0" smtClean="0">
              <a:latin typeface="HelveticaNeueLT Std"/>
            </a:rPr>
            <a:t>Low</a:t>
          </a:r>
          <a:r>
            <a:rPr lang="en-GB" sz="1000" dirty="0" smtClean="0">
              <a:latin typeface="HelveticaNeueLT Std"/>
            </a:rPr>
            <a:t> academic inclusion</a:t>
          </a:r>
        </a:p>
        <a:p xmlns:a="http://schemas.openxmlformats.org/drawingml/2006/main">
          <a:pPr algn="ctr"/>
          <a:r>
            <a:rPr lang="en-GB" sz="1000" dirty="0" smtClean="0">
              <a:latin typeface="HelveticaNeueLT Std"/>
            </a:rPr>
            <a:t> </a:t>
          </a:r>
          <a:r>
            <a:rPr lang="en-GB" sz="1000" b="1" dirty="0" smtClean="0">
              <a:latin typeface="HelveticaNeueLT Std"/>
            </a:rPr>
            <a:t>High</a:t>
          </a:r>
          <a:r>
            <a:rPr lang="en-GB" sz="1000" dirty="0" smtClean="0">
              <a:latin typeface="HelveticaNeueLT Std"/>
            </a:rPr>
            <a:t> socio-economic inclusion</a:t>
          </a:r>
          <a:endParaRPr lang="en-GB" sz="1000" dirty="0">
            <a:latin typeface="HelveticaNeueLT Std"/>
          </a:endParaRPr>
        </a:p>
      </cdr:txBody>
    </cdr:sp>
  </cdr:relSizeAnchor>
</c:userShapes>
</file>

<file path=ppt/drawings/drawing9.xml><?xml version="1.0" encoding="utf-8"?>
<c:userShapes xmlns:c="http://schemas.openxmlformats.org/drawingml/2006/chart">
  <cdr:relSizeAnchor xmlns:cdr="http://schemas.openxmlformats.org/drawingml/2006/chartDrawing">
    <cdr:from>
      <cdr:x>0.07176</cdr:x>
      <cdr:y>0.82958</cdr:y>
    </cdr:from>
    <cdr:to>
      <cdr:x>0.84568</cdr:x>
      <cdr:y>0.88256</cdr:y>
    </cdr:to>
    <cdr:sp macro="" textlink="">
      <cdr:nvSpPr>
        <cdr:cNvPr id="2" name="Left Arrow 1"/>
        <cdr:cNvSpPr/>
      </cdr:nvSpPr>
      <cdr:spPr>
        <a:xfrm xmlns:a="http://schemas.openxmlformats.org/drawingml/2006/main">
          <a:off x="590550" y="3048750"/>
          <a:ext cx="6369050" cy="194720"/>
        </a:xfrm>
        <a:prstGeom xmlns:a="http://schemas.openxmlformats.org/drawingml/2006/main" prst="leftArrow">
          <a:avLst>
            <a:gd name="adj1" fmla="val 60482"/>
            <a:gd name="adj2" fmla="val 50000"/>
          </a:avLst>
        </a:prstGeom>
        <a:gradFill xmlns:a="http://schemas.openxmlformats.org/drawingml/2006/main" flip="none" rotWithShape="1">
          <a:gsLst>
            <a:gs pos="0">
              <a:schemeClr val="accent1">
                <a:tint val="100000"/>
                <a:shade val="100000"/>
                <a:satMod val="130000"/>
                <a:lumMod val="20000"/>
                <a:lumOff val="80000"/>
              </a:schemeClr>
            </a:gs>
            <a:gs pos="33000">
              <a:srgbClr val="5892DB"/>
            </a:gs>
            <a:gs pos="55000">
              <a:srgbClr val="71A3E8"/>
            </a:gs>
            <a:gs pos="82000">
              <a:schemeClr val="tx2"/>
            </a:gs>
          </a:gsLst>
          <a:lin ang="10800000" scaled="1"/>
          <a:tileRect/>
        </a:gradFill>
        <a:ln xmlns:a="http://schemas.openxmlformats.org/drawingml/2006/main">
          <a:noFill/>
        </a:ln>
      </cdr:spPr>
      <cdr:style>
        <a:lnRef xmlns:a="http://schemas.openxmlformats.org/drawingml/2006/main" idx="1">
          <a:schemeClr val="accent1"/>
        </a:lnRef>
        <a:fillRef xmlns:a="http://schemas.openxmlformats.org/drawingml/2006/main" idx="3">
          <a:schemeClr val="accent1"/>
        </a:fillRef>
        <a:effectRef xmlns:a="http://schemas.openxmlformats.org/drawingml/2006/main" idx="2">
          <a:schemeClr val="accent1"/>
        </a:effectRef>
        <a:fontRef xmlns:a="http://schemas.openxmlformats.org/drawingml/2006/main" idx="minor">
          <a:schemeClr val="lt1"/>
        </a:fontRef>
      </cdr:style>
      <cdr:txBody>
        <a:bodyPr xmlns:a="http://schemas.openxmlformats.org/drawingml/2006/main" rtlCol="0" anchor="ctr"/>
        <a:lstStyle xmlns:a="http://schemas.openxmlformats.org/drawingml/2006/main">
          <a:defPPr>
            <a:defRPr lang="en-US"/>
          </a:defPPr>
          <a:lvl1pPr algn="l" defTabSz="457200" rtl="0" eaLnBrk="0" fontAlgn="base" hangingPunct="0">
            <a:spcBef>
              <a:spcPct val="0"/>
            </a:spcBef>
            <a:spcAft>
              <a:spcPct val="0"/>
            </a:spcAft>
            <a:defRPr kern="1200">
              <a:solidFill>
                <a:schemeClr val="lt1"/>
              </a:solidFill>
              <a:latin typeface="+mn-lt"/>
              <a:ea typeface="+mn-ea"/>
              <a:cs typeface="+mn-cs"/>
            </a:defRPr>
          </a:lvl1pPr>
          <a:lvl2pPr marL="457200" algn="l" defTabSz="457200" rtl="0" eaLnBrk="0" fontAlgn="base" hangingPunct="0">
            <a:spcBef>
              <a:spcPct val="0"/>
            </a:spcBef>
            <a:spcAft>
              <a:spcPct val="0"/>
            </a:spcAft>
            <a:defRPr kern="1200">
              <a:solidFill>
                <a:schemeClr val="lt1"/>
              </a:solidFill>
              <a:latin typeface="+mn-lt"/>
              <a:ea typeface="+mn-ea"/>
              <a:cs typeface="+mn-cs"/>
            </a:defRPr>
          </a:lvl2pPr>
          <a:lvl3pPr marL="914400" algn="l" defTabSz="457200" rtl="0" eaLnBrk="0" fontAlgn="base" hangingPunct="0">
            <a:spcBef>
              <a:spcPct val="0"/>
            </a:spcBef>
            <a:spcAft>
              <a:spcPct val="0"/>
            </a:spcAft>
            <a:defRPr kern="1200">
              <a:solidFill>
                <a:schemeClr val="lt1"/>
              </a:solidFill>
              <a:latin typeface="+mn-lt"/>
              <a:ea typeface="+mn-ea"/>
              <a:cs typeface="+mn-cs"/>
            </a:defRPr>
          </a:lvl3pPr>
          <a:lvl4pPr marL="1371600" algn="l" defTabSz="457200" rtl="0" eaLnBrk="0" fontAlgn="base" hangingPunct="0">
            <a:spcBef>
              <a:spcPct val="0"/>
            </a:spcBef>
            <a:spcAft>
              <a:spcPct val="0"/>
            </a:spcAft>
            <a:defRPr kern="1200">
              <a:solidFill>
                <a:schemeClr val="lt1"/>
              </a:solidFill>
              <a:latin typeface="+mn-lt"/>
              <a:ea typeface="+mn-ea"/>
              <a:cs typeface="+mn-cs"/>
            </a:defRPr>
          </a:lvl4pPr>
          <a:lvl5pPr marL="1828800" algn="l" defTabSz="457200"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xmlns:a="http://schemas.openxmlformats.org/drawingml/2006/main">
          <a:pPr algn="ctr"/>
          <a:endParaRPr lang="en-GB"/>
        </a:p>
      </cdr:txBody>
    </cdr:sp>
  </cdr:relSizeAnchor>
  <cdr:relSizeAnchor xmlns:cdr="http://schemas.openxmlformats.org/drawingml/2006/chartDrawing">
    <cdr:from>
      <cdr:x>0.84954</cdr:x>
      <cdr:y>0.83116</cdr:y>
    </cdr:from>
    <cdr:to>
      <cdr:x>0.97685</cdr:x>
      <cdr:y>0.88415</cdr:y>
    </cdr:to>
    <cdr:sp macro="" textlink="">
      <cdr:nvSpPr>
        <cdr:cNvPr id="3" name="Left Arrow 2"/>
        <cdr:cNvSpPr/>
      </cdr:nvSpPr>
      <cdr:spPr>
        <a:xfrm xmlns:a="http://schemas.openxmlformats.org/drawingml/2006/main" rot="10800000">
          <a:off x="6991349" y="3054574"/>
          <a:ext cx="1047749" cy="194720"/>
        </a:xfrm>
        <a:prstGeom xmlns:a="http://schemas.openxmlformats.org/drawingml/2006/main" prst="leftArrow">
          <a:avLst>
            <a:gd name="adj1" fmla="val 60482"/>
            <a:gd name="adj2" fmla="val 50000"/>
          </a:avLst>
        </a:prstGeom>
        <a:gradFill xmlns:a="http://schemas.openxmlformats.org/drawingml/2006/main" flip="none" rotWithShape="1">
          <a:gsLst>
            <a:gs pos="0">
              <a:srgbClr val="DDEBCF"/>
            </a:gs>
            <a:gs pos="50000">
              <a:srgbClr val="9CB86E"/>
            </a:gs>
            <a:gs pos="100000">
              <a:srgbClr val="156B13"/>
            </a:gs>
          </a:gsLst>
          <a:lin ang="10800000" scaled="0"/>
          <a:tileRect/>
        </a:gradFill>
        <a:ln xmlns:a="http://schemas.openxmlformats.org/drawingml/2006/main">
          <a:noFill/>
        </a:ln>
      </cdr:spPr>
      <cdr:style>
        <a:lnRef xmlns:a="http://schemas.openxmlformats.org/drawingml/2006/main" idx="1">
          <a:schemeClr val="accent1"/>
        </a:lnRef>
        <a:fillRef xmlns:a="http://schemas.openxmlformats.org/drawingml/2006/main" idx="3">
          <a:schemeClr val="accent1"/>
        </a:fillRef>
        <a:effectRef xmlns:a="http://schemas.openxmlformats.org/drawingml/2006/main" idx="2">
          <a:schemeClr val="accent1"/>
        </a:effectRef>
        <a:fontRef xmlns:a="http://schemas.openxmlformats.org/drawingml/2006/main" idx="minor">
          <a:schemeClr val="lt1"/>
        </a:fontRef>
      </cdr:style>
      <cdr:txBody>
        <a:bodyPr xmlns:a="http://schemas.openxmlformats.org/drawingml/2006/main" rtlCol="0" anchor="ctr"/>
        <a:lstStyle xmlns:a="http://schemas.openxmlformats.org/drawingml/2006/main">
          <a:defPPr>
            <a:defRPr lang="en-US"/>
          </a:defPPr>
          <a:lvl1pPr algn="l" defTabSz="457200" rtl="0" eaLnBrk="0" fontAlgn="base" hangingPunct="0">
            <a:spcBef>
              <a:spcPct val="0"/>
            </a:spcBef>
            <a:spcAft>
              <a:spcPct val="0"/>
            </a:spcAft>
            <a:defRPr kern="1200">
              <a:solidFill>
                <a:schemeClr val="lt1"/>
              </a:solidFill>
              <a:latin typeface="+mn-lt"/>
              <a:ea typeface="+mn-ea"/>
              <a:cs typeface="+mn-cs"/>
            </a:defRPr>
          </a:lvl1pPr>
          <a:lvl2pPr marL="457200" algn="l" defTabSz="457200" rtl="0" eaLnBrk="0" fontAlgn="base" hangingPunct="0">
            <a:spcBef>
              <a:spcPct val="0"/>
            </a:spcBef>
            <a:spcAft>
              <a:spcPct val="0"/>
            </a:spcAft>
            <a:defRPr kern="1200">
              <a:solidFill>
                <a:schemeClr val="lt1"/>
              </a:solidFill>
              <a:latin typeface="+mn-lt"/>
              <a:ea typeface="+mn-ea"/>
              <a:cs typeface="+mn-cs"/>
            </a:defRPr>
          </a:lvl2pPr>
          <a:lvl3pPr marL="914400" algn="l" defTabSz="457200" rtl="0" eaLnBrk="0" fontAlgn="base" hangingPunct="0">
            <a:spcBef>
              <a:spcPct val="0"/>
            </a:spcBef>
            <a:spcAft>
              <a:spcPct val="0"/>
            </a:spcAft>
            <a:defRPr kern="1200">
              <a:solidFill>
                <a:schemeClr val="lt1"/>
              </a:solidFill>
              <a:latin typeface="+mn-lt"/>
              <a:ea typeface="+mn-ea"/>
              <a:cs typeface="+mn-cs"/>
            </a:defRPr>
          </a:lvl3pPr>
          <a:lvl4pPr marL="1371600" algn="l" defTabSz="457200" rtl="0" eaLnBrk="0" fontAlgn="base" hangingPunct="0">
            <a:spcBef>
              <a:spcPct val="0"/>
            </a:spcBef>
            <a:spcAft>
              <a:spcPct val="0"/>
            </a:spcAft>
            <a:defRPr kern="1200">
              <a:solidFill>
                <a:schemeClr val="lt1"/>
              </a:solidFill>
              <a:latin typeface="+mn-lt"/>
              <a:ea typeface="+mn-ea"/>
              <a:cs typeface="+mn-cs"/>
            </a:defRPr>
          </a:lvl4pPr>
          <a:lvl5pPr marL="1828800" algn="l" defTabSz="457200"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xmlns:a="http://schemas.openxmlformats.org/drawingml/2006/main">
          <a:pPr algn="ctr"/>
          <a:endParaRPr lang="en-GB"/>
        </a:p>
      </cdr:txBody>
    </cdr:sp>
  </cdr:relSizeAnchor>
  <cdr:relSizeAnchor xmlns:cdr="http://schemas.openxmlformats.org/drawingml/2006/chartDrawing">
    <cdr:from>
      <cdr:x>0.15432</cdr:x>
      <cdr:y>0.79008</cdr:y>
    </cdr:from>
    <cdr:to>
      <cdr:x>0.7575</cdr:x>
      <cdr:y>0.84284</cdr:y>
    </cdr:to>
    <cdr:sp macro="" textlink="">
      <cdr:nvSpPr>
        <cdr:cNvPr id="4" name="TextBox 1">
          <a:extLst xmlns:a="http://schemas.openxmlformats.org/drawingml/2006/main"/>
        </cdr:cNvPr>
        <cdr:cNvSpPr txBox="1"/>
      </cdr:nvSpPr>
      <cdr:spPr>
        <a:xfrm xmlns:a="http://schemas.openxmlformats.org/drawingml/2006/main">
          <a:off x="1270000" y="2681596"/>
          <a:ext cx="4963886" cy="179079"/>
        </a:xfrm>
        <a:prstGeom xmlns:a="http://schemas.openxmlformats.org/drawingml/2006/main" prst="rect">
          <a:avLst/>
        </a:prstGeom>
        <a:noFill xmlns:a="http://schemas.openxmlformats.org/drawingml/2006/main"/>
        <a:ln xmlns:a="http://schemas.openxmlformats.org/drawingml/2006/main">
          <a:noFill/>
        </a:ln>
      </cdr:spPr>
      <cdr:txBody>
        <a:bodyPr xmlns:a="http://schemas.openxmlformats.org/drawingml/2006/main" wrap="square" rtlCol="0" anchor="ctr"/>
        <a:lstStyle xmlns:a="http://schemas.openxmlformats.org/drawingml/2006/main">
          <a:defPPr>
            <a:defRPr lang="en-US"/>
          </a:defPPr>
          <a:lvl1pPr algn="l" defTabSz="457200" rtl="0" eaLnBrk="0" fontAlgn="base" hangingPunct="0">
            <a:spcBef>
              <a:spcPct val="0"/>
            </a:spcBef>
            <a:spcAft>
              <a:spcPct val="0"/>
            </a:spcAft>
            <a:defRPr kern="1200">
              <a:solidFill>
                <a:schemeClr val="tx1"/>
              </a:solidFill>
              <a:latin typeface="Arial" panose="020B0604020202020204" pitchFamily="34" charset="0"/>
              <a:ea typeface="MS PGothic" panose="020B0600070205080204" pitchFamily="34" charset="-128"/>
              <a:cs typeface="+mn-cs"/>
            </a:defRPr>
          </a:lvl1pPr>
          <a:lvl2pPr marL="457200" algn="l" defTabSz="457200" rtl="0" eaLnBrk="0" fontAlgn="base" hangingPunct="0">
            <a:spcBef>
              <a:spcPct val="0"/>
            </a:spcBef>
            <a:spcAft>
              <a:spcPct val="0"/>
            </a:spcAft>
            <a:defRPr kern="1200">
              <a:solidFill>
                <a:schemeClr val="tx1"/>
              </a:solidFill>
              <a:latin typeface="Arial" panose="020B0604020202020204" pitchFamily="34" charset="0"/>
              <a:ea typeface="MS PGothic" panose="020B0600070205080204" pitchFamily="34" charset="-128"/>
              <a:cs typeface="+mn-cs"/>
            </a:defRPr>
          </a:lvl2pPr>
          <a:lvl3pPr marL="914400" algn="l" defTabSz="457200" rtl="0" eaLnBrk="0" fontAlgn="base" hangingPunct="0">
            <a:spcBef>
              <a:spcPct val="0"/>
            </a:spcBef>
            <a:spcAft>
              <a:spcPct val="0"/>
            </a:spcAft>
            <a:defRPr kern="1200">
              <a:solidFill>
                <a:schemeClr val="tx1"/>
              </a:solidFill>
              <a:latin typeface="Arial" panose="020B0604020202020204" pitchFamily="34" charset="0"/>
              <a:ea typeface="MS PGothic" panose="020B0600070205080204" pitchFamily="34" charset="-128"/>
              <a:cs typeface="+mn-cs"/>
            </a:defRPr>
          </a:lvl3pPr>
          <a:lvl4pPr marL="1371600" algn="l" defTabSz="457200" rtl="0" eaLnBrk="0" fontAlgn="base" hangingPunct="0">
            <a:spcBef>
              <a:spcPct val="0"/>
            </a:spcBef>
            <a:spcAft>
              <a:spcPct val="0"/>
            </a:spcAft>
            <a:defRPr kern="1200">
              <a:solidFill>
                <a:schemeClr val="tx1"/>
              </a:solidFill>
              <a:latin typeface="Arial" panose="020B0604020202020204" pitchFamily="34" charset="0"/>
              <a:ea typeface="MS PGothic" panose="020B0600070205080204" pitchFamily="34" charset="-128"/>
              <a:cs typeface="+mn-cs"/>
            </a:defRPr>
          </a:lvl4pPr>
          <a:lvl5pPr marL="1828800" algn="l" defTabSz="457200" rtl="0" eaLnBrk="0" fontAlgn="base" hangingPunct="0">
            <a:spcBef>
              <a:spcPct val="0"/>
            </a:spcBef>
            <a:spcAft>
              <a:spcPct val="0"/>
            </a:spcAft>
            <a:defRPr kern="1200">
              <a:solidFill>
                <a:schemeClr val="tx1"/>
              </a:solidFill>
              <a:latin typeface="Arial" panose="020B0604020202020204" pitchFamily="34" charset="0"/>
              <a:ea typeface="MS PGothic" panose="020B0600070205080204" pitchFamily="34" charset="-128"/>
              <a:cs typeface="+mn-cs"/>
            </a:defRPr>
          </a:lvl5pPr>
          <a:lvl6pPr marL="2286000" algn="l" defTabSz="914400" rtl="0" eaLnBrk="1" latinLnBrk="0" hangingPunct="1">
            <a:defRPr kern="1200">
              <a:solidFill>
                <a:schemeClr val="tx1"/>
              </a:solidFill>
              <a:latin typeface="Arial" panose="020B0604020202020204" pitchFamily="34" charset="0"/>
              <a:ea typeface="MS PGothic" panose="020B0600070205080204" pitchFamily="34" charset="-128"/>
              <a:cs typeface="+mn-cs"/>
            </a:defRPr>
          </a:lvl6pPr>
          <a:lvl7pPr marL="2743200" algn="l" defTabSz="914400" rtl="0" eaLnBrk="1" latinLnBrk="0" hangingPunct="1">
            <a:defRPr kern="1200">
              <a:solidFill>
                <a:schemeClr val="tx1"/>
              </a:solidFill>
              <a:latin typeface="Arial" panose="020B0604020202020204" pitchFamily="34" charset="0"/>
              <a:ea typeface="MS PGothic" panose="020B0600070205080204" pitchFamily="34" charset="-128"/>
              <a:cs typeface="+mn-cs"/>
            </a:defRPr>
          </a:lvl7pPr>
          <a:lvl8pPr marL="3200400" algn="l" defTabSz="914400" rtl="0" eaLnBrk="1" latinLnBrk="0" hangingPunct="1">
            <a:defRPr kern="1200">
              <a:solidFill>
                <a:schemeClr val="tx1"/>
              </a:solidFill>
              <a:latin typeface="Arial" panose="020B0604020202020204" pitchFamily="34" charset="0"/>
              <a:ea typeface="MS PGothic" panose="020B0600070205080204" pitchFamily="34" charset="-128"/>
              <a:cs typeface="+mn-cs"/>
            </a:defRPr>
          </a:lvl8pPr>
          <a:lvl9pPr marL="3657600" algn="l" defTabSz="914400" rtl="0" eaLnBrk="1" latinLnBrk="0" hangingPunct="1">
            <a:defRPr kern="1200">
              <a:solidFill>
                <a:schemeClr val="tx1"/>
              </a:solidFill>
              <a:latin typeface="Arial" panose="020B0604020202020204" pitchFamily="34" charset="0"/>
              <a:ea typeface="MS PGothic" panose="020B0600070205080204" pitchFamily="34" charset="-128"/>
              <a:cs typeface="+mn-cs"/>
            </a:defRPr>
          </a:lvl9pPr>
        </a:lstStyle>
        <a:p xmlns:a="http://schemas.openxmlformats.org/drawingml/2006/main">
          <a:pPr algn="ctr"/>
          <a:r>
            <a:rPr lang="en-GB" sz="1000" dirty="0" smtClean="0">
              <a:latin typeface="HelveticaNeueLT Std"/>
            </a:rPr>
            <a:t>Principals in </a:t>
          </a:r>
          <a:r>
            <a:rPr lang="en-GB" sz="1000" b="1" dirty="0" smtClean="0">
              <a:latin typeface="HelveticaNeueLT Std"/>
            </a:rPr>
            <a:t>disadvantaged</a:t>
          </a:r>
          <a:r>
            <a:rPr lang="en-GB" sz="1000" dirty="0" smtClean="0">
              <a:latin typeface="HelveticaNeueLT Std"/>
            </a:rPr>
            <a:t> schools more concerned about the material resources</a:t>
          </a:r>
          <a:endParaRPr lang="en-GB" sz="1000" dirty="0">
            <a:latin typeface="HelveticaNeueLT Std"/>
          </a:endParaRPr>
        </a:p>
      </cdr:txBody>
    </cdr:sp>
  </cdr:relSizeAnchor>
  <cdr:relSizeAnchor xmlns:cdr="http://schemas.openxmlformats.org/drawingml/2006/chartDrawing">
    <cdr:from>
      <cdr:x>0.84237</cdr:x>
      <cdr:y>0.56288</cdr:y>
    </cdr:from>
    <cdr:to>
      <cdr:x>0.98225</cdr:x>
      <cdr:y>0.86155</cdr:y>
    </cdr:to>
    <cdr:sp macro="" textlink="">
      <cdr:nvSpPr>
        <cdr:cNvPr id="5" name="TextBox 1">
          <a:extLst xmlns:a="http://schemas.openxmlformats.org/drawingml/2006/main"/>
        </cdr:cNvPr>
        <cdr:cNvSpPr txBox="1"/>
      </cdr:nvSpPr>
      <cdr:spPr>
        <a:xfrm xmlns:a="http://schemas.openxmlformats.org/drawingml/2006/main">
          <a:off x="6932386" y="2068637"/>
          <a:ext cx="1151164" cy="1097623"/>
        </a:xfrm>
        <a:prstGeom xmlns:a="http://schemas.openxmlformats.org/drawingml/2006/main" prst="rect">
          <a:avLst/>
        </a:prstGeom>
        <a:noFill xmlns:a="http://schemas.openxmlformats.org/drawingml/2006/main"/>
        <a:ln xmlns:a="http://schemas.openxmlformats.org/drawingml/2006/main">
          <a:noFill/>
        </a:ln>
      </cdr:spPr>
      <cdr:txBody>
        <a:bodyPr xmlns:a="http://schemas.openxmlformats.org/drawingml/2006/main" wrap="square" rtlCol="0" anchor="ctr"/>
        <a:lstStyle xmlns:a="http://schemas.openxmlformats.org/drawingml/2006/main">
          <a:defPPr>
            <a:defRPr lang="en-US"/>
          </a:defPPr>
          <a:lvl1pPr algn="l" defTabSz="457200" rtl="0" eaLnBrk="0" fontAlgn="base" hangingPunct="0">
            <a:spcBef>
              <a:spcPct val="0"/>
            </a:spcBef>
            <a:spcAft>
              <a:spcPct val="0"/>
            </a:spcAft>
            <a:defRPr kern="1200">
              <a:solidFill>
                <a:schemeClr val="tx1"/>
              </a:solidFill>
              <a:latin typeface="Arial" panose="020B0604020202020204" pitchFamily="34" charset="0"/>
              <a:ea typeface="MS PGothic" panose="020B0600070205080204" pitchFamily="34" charset="-128"/>
              <a:cs typeface="+mn-cs"/>
            </a:defRPr>
          </a:lvl1pPr>
          <a:lvl2pPr marL="457200" algn="l" defTabSz="457200" rtl="0" eaLnBrk="0" fontAlgn="base" hangingPunct="0">
            <a:spcBef>
              <a:spcPct val="0"/>
            </a:spcBef>
            <a:spcAft>
              <a:spcPct val="0"/>
            </a:spcAft>
            <a:defRPr kern="1200">
              <a:solidFill>
                <a:schemeClr val="tx1"/>
              </a:solidFill>
              <a:latin typeface="Arial" panose="020B0604020202020204" pitchFamily="34" charset="0"/>
              <a:ea typeface="MS PGothic" panose="020B0600070205080204" pitchFamily="34" charset="-128"/>
              <a:cs typeface="+mn-cs"/>
            </a:defRPr>
          </a:lvl2pPr>
          <a:lvl3pPr marL="914400" algn="l" defTabSz="457200" rtl="0" eaLnBrk="0" fontAlgn="base" hangingPunct="0">
            <a:spcBef>
              <a:spcPct val="0"/>
            </a:spcBef>
            <a:spcAft>
              <a:spcPct val="0"/>
            </a:spcAft>
            <a:defRPr kern="1200">
              <a:solidFill>
                <a:schemeClr val="tx1"/>
              </a:solidFill>
              <a:latin typeface="Arial" panose="020B0604020202020204" pitchFamily="34" charset="0"/>
              <a:ea typeface="MS PGothic" panose="020B0600070205080204" pitchFamily="34" charset="-128"/>
              <a:cs typeface="+mn-cs"/>
            </a:defRPr>
          </a:lvl3pPr>
          <a:lvl4pPr marL="1371600" algn="l" defTabSz="457200" rtl="0" eaLnBrk="0" fontAlgn="base" hangingPunct="0">
            <a:spcBef>
              <a:spcPct val="0"/>
            </a:spcBef>
            <a:spcAft>
              <a:spcPct val="0"/>
            </a:spcAft>
            <a:defRPr kern="1200">
              <a:solidFill>
                <a:schemeClr val="tx1"/>
              </a:solidFill>
              <a:latin typeface="Arial" panose="020B0604020202020204" pitchFamily="34" charset="0"/>
              <a:ea typeface="MS PGothic" panose="020B0600070205080204" pitchFamily="34" charset="-128"/>
              <a:cs typeface="+mn-cs"/>
            </a:defRPr>
          </a:lvl4pPr>
          <a:lvl5pPr marL="1828800" algn="l" defTabSz="457200" rtl="0" eaLnBrk="0" fontAlgn="base" hangingPunct="0">
            <a:spcBef>
              <a:spcPct val="0"/>
            </a:spcBef>
            <a:spcAft>
              <a:spcPct val="0"/>
            </a:spcAft>
            <a:defRPr kern="1200">
              <a:solidFill>
                <a:schemeClr val="tx1"/>
              </a:solidFill>
              <a:latin typeface="Arial" panose="020B0604020202020204" pitchFamily="34" charset="0"/>
              <a:ea typeface="MS PGothic" panose="020B0600070205080204" pitchFamily="34" charset="-128"/>
              <a:cs typeface="+mn-cs"/>
            </a:defRPr>
          </a:lvl5pPr>
          <a:lvl6pPr marL="2286000" algn="l" defTabSz="914400" rtl="0" eaLnBrk="1" latinLnBrk="0" hangingPunct="1">
            <a:defRPr kern="1200">
              <a:solidFill>
                <a:schemeClr val="tx1"/>
              </a:solidFill>
              <a:latin typeface="Arial" panose="020B0604020202020204" pitchFamily="34" charset="0"/>
              <a:ea typeface="MS PGothic" panose="020B0600070205080204" pitchFamily="34" charset="-128"/>
              <a:cs typeface="+mn-cs"/>
            </a:defRPr>
          </a:lvl6pPr>
          <a:lvl7pPr marL="2743200" algn="l" defTabSz="914400" rtl="0" eaLnBrk="1" latinLnBrk="0" hangingPunct="1">
            <a:defRPr kern="1200">
              <a:solidFill>
                <a:schemeClr val="tx1"/>
              </a:solidFill>
              <a:latin typeface="Arial" panose="020B0604020202020204" pitchFamily="34" charset="0"/>
              <a:ea typeface="MS PGothic" panose="020B0600070205080204" pitchFamily="34" charset="-128"/>
              <a:cs typeface="+mn-cs"/>
            </a:defRPr>
          </a:lvl7pPr>
          <a:lvl8pPr marL="3200400" algn="l" defTabSz="914400" rtl="0" eaLnBrk="1" latinLnBrk="0" hangingPunct="1">
            <a:defRPr kern="1200">
              <a:solidFill>
                <a:schemeClr val="tx1"/>
              </a:solidFill>
              <a:latin typeface="Arial" panose="020B0604020202020204" pitchFamily="34" charset="0"/>
              <a:ea typeface="MS PGothic" panose="020B0600070205080204" pitchFamily="34" charset="-128"/>
              <a:cs typeface="+mn-cs"/>
            </a:defRPr>
          </a:lvl8pPr>
          <a:lvl9pPr marL="3657600" algn="l" defTabSz="914400" rtl="0" eaLnBrk="1" latinLnBrk="0" hangingPunct="1">
            <a:defRPr kern="1200">
              <a:solidFill>
                <a:schemeClr val="tx1"/>
              </a:solidFill>
              <a:latin typeface="Arial" panose="020B0604020202020204" pitchFamily="34" charset="0"/>
              <a:ea typeface="MS PGothic" panose="020B0600070205080204" pitchFamily="34" charset="-128"/>
              <a:cs typeface="+mn-cs"/>
            </a:defRPr>
          </a:lvl9pPr>
        </a:lstStyle>
        <a:p xmlns:a="http://schemas.openxmlformats.org/drawingml/2006/main">
          <a:pPr algn="ctr"/>
          <a:r>
            <a:rPr lang="en-GB" sz="1000" dirty="0" smtClean="0">
              <a:latin typeface="HelveticaNeueLT Std"/>
            </a:rPr>
            <a:t>Principals in </a:t>
          </a:r>
          <a:r>
            <a:rPr lang="en-GB" sz="1000" b="1" dirty="0" smtClean="0">
              <a:latin typeface="HelveticaNeueLT Std"/>
            </a:rPr>
            <a:t>advantaged</a:t>
          </a:r>
          <a:r>
            <a:rPr lang="en-GB" sz="1000" dirty="0" smtClean="0">
              <a:latin typeface="HelveticaNeueLT Std"/>
            </a:rPr>
            <a:t> schools more concerned about the material resources</a:t>
          </a:r>
          <a:endParaRPr lang="en-GB" sz="1000" dirty="0">
            <a:latin typeface="HelveticaNeueLT Std"/>
          </a:endParaRPr>
        </a:p>
      </cdr:txBody>
    </cdr:sp>
  </cdr:relSizeAnchor>
  <cdr:relSizeAnchor xmlns:cdr="http://schemas.openxmlformats.org/drawingml/2006/chartDrawing">
    <cdr:from>
      <cdr:x>0.0687</cdr:x>
      <cdr:y>0.03841</cdr:y>
    </cdr:from>
    <cdr:to>
      <cdr:x>0.84889</cdr:x>
      <cdr:y>0.88769</cdr:y>
    </cdr:to>
    <cdr:sp macro="" textlink="">
      <cdr:nvSpPr>
        <cdr:cNvPr id="6" name="Rectangle 5"/>
        <cdr:cNvSpPr/>
      </cdr:nvSpPr>
      <cdr:spPr>
        <a:xfrm xmlns:a="http://schemas.openxmlformats.org/drawingml/2006/main">
          <a:off x="565366" y="141160"/>
          <a:ext cx="6420649" cy="3121152"/>
        </a:xfrm>
        <a:prstGeom xmlns:a="http://schemas.openxmlformats.org/drawingml/2006/main" prst="rect">
          <a:avLst/>
        </a:prstGeom>
        <a:solidFill xmlns:a="http://schemas.openxmlformats.org/drawingml/2006/main">
          <a:schemeClr val="accent1">
            <a:alpha val="20000"/>
          </a:schemeClr>
        </a:solidFill>
        <a:ln xmlns:a="http://schemas.openxmlformats.org/drawingml/2006/main">
          <a:noFill/>
        </a:ln>
      </cdr:spPr>
      <cdr:style>
        <a:lnRef xmlns:a="http://schemas.openxmlformats.org/drawingml/2006/main" idx="1">
          <a:schemeClr val="accent1"/>
        </a:lnRef>
        <a:fillRef xmlns:a="http://schemas.openxmlformats.org/drawingml/2006/main" idx="3">
          <a:schemeClr val="accent1"/>
        </a:fillRef>
        <a:effectRef xmlns:a="http://schemas.openxmlformats.org/drawingml/2006/main" idx="2">
          <a:schemeClr val="accent1"/>
        </a:effectRef>
        <a:fontRef xmlns:a="http://schemas.openxmlformats.org/drawingml/2006/main" idx="minor">
          <a:schemeClr val="lt1"/>
        </a:fontRef>
      </cdr:style>
      <cdr:txBody>
        <a:bodyPr xmlns:a="http://schemas.openxmlformats.org/drawingml/2006/main" rtlCol="0" anchor="ctr"/>
        <a:lstStyle xmlns:a="http://schemas.openxmlformats.org/drawingml/2006/main">
          <a:defPPr>
            <a:defRPr lang="en-US"/>
          </a:defPPr>
          <a:lvl1pPr algn="l" defTabSz="457200" rtl="0" eaLnBrk="0" fontAlgn="base" hangingPunct="0">
            <a:spcBef>
              <a:spcPct val="0"/>
            </a:spcBef>
            <a:spcAft>
              <a:spcPct val="0"/>
            </a:spcAft>
            <a:defRPr kern="1200">
              <a:solidFill>
                <a:schemeClr val="lt1"/>
              </a:solidFill>
              <a:latin typeface="+mn-lt"/>
              <a:ea typeface="+mn-ea"/>
              <a:cs typeface="+mn-cs"/>
            </a:defRPr>
          </a:lvl1pPr>
          <a:lvl2pPr marL="457200" algn="l" defTabSz="457200" rtl="0" eaLnBrk="0" fontAlgn="base" hangingPunct="0">
            <a:spcBef>
              <a:spcPct val="0"/>
            </a:spcBef>
            <a:spcAft>
              <a:spcPct val="0"/>
            </a:spcAft>
            <a:defRPr kern="1200">
              <a:solidFill>
                <a:schemeClr val="lt1"/>
              </a:solidFill>
              <a:latin typeface="+mn-lt"/>
              <a:ea typeface="+mn-ea"/>
              <a:cs typeface="+mn-cs"/>
            </a:defRPr>
          </a:lvl2pPr>
          <a:lvl3pPr marL="914400" algn="l" defTabSz="457200" rtl="0" eaLnBrk="0" fontAlgn="base" hangingPunct="0">
            <a:spcBef>
              <a:spcPct val="0"/>
            </a:spcBef>
            <a:spcAft>
              <a:spcPct val="0"/>
            </a:spcAft>
            <a:defRPr kern="1200">
              <a:solidFill>
                <a:schemeClr val="lt1"/>
              </a:solidFill>
              <a:latin typeface="+mn-lt"/>
              <a:ea typeface="+mn-ea"/>
              <a:cs typeface="+mn-cs"/>
            </a:defRPr>
          </a:lvl3pPr>
          <a:lvl4pPr marL="1371600" algn="l" defTabSz="457200" rtl="0" eaLnBrk="0" fontAlgn="base" hangingPunct="0">
            <a:spcBef>
              <a:spcPct val="0"/>
            </a:spcBef>
            <a:spcAft>
              <a:spcPct val="0"/>
            </a:spcAft>
            <a:defRPr kern="1200">
              <a:solidFill>
                <a:schemeClr val="lt1"/>
              </a:solidFill>
              <a:latin typeface="+mn-lt"/>
              <a:ea typeface="+mn-ea"/>
              <a:cs typeface="+mn-cs"/>
            </a:defRPr>
          </a:lvl4pPr>
          <a:lvl5pPr marL="1828800" algn="l" defTabSz="457200"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xmlns:a="http://schemas.openxmlformats.org/drawingml/2006/main">
          <a:pPr algn="ctr"/>
          <a:endParaRPr lang="en-GB"/>
        </a:p>
      </cdr:txBody>
    </cdr:sp>
  </cdr:relSizeAnchor>
  <cdr:relSizeAnchor xmlns:cdr="http://schemas.openxmlformats.org/drawingml/2006/chartDrawing">
    <cdr:from>
      <cdr:x>0.07022</cdr:x>
      <cdr:y>0.27948</cdr:y>
    </cdr:from>
    <cdr:to>
      <cdr:x>0.9784</cdr:x>
      <cdr:y>0.27948</cdr:y>
    </cdr:to>
    <cdr:cxnSp macro="">
      <cdr:nvCxnSpPr>
        <cdr:cNvPr id="8" name="Straight Connector 7"/>
        <cdr:cNvCxnSpPr/>
      </cdr:nvCxnSpPr>
      <cdr:spPr>
        <a:xfrm xmlns:a="http://schemas.openxmlformats.org/drawingml/2006/main">
          <a:off x="577850" y="1027112"/>
          <a:ext cx="7473950" cy="0"/>
        </a:xfrm>
        <a:prstGeom xmlns:a="http://schemas.openxmlformats.org/drawingml/2006/main" prst="line">
          <a:avLst/>
        </a:prstGeom>
        <a:ln xmlns:a="http://schemas.openxmlformats.org/drawingml/2006/main" w="12700">
          <a:solidFill>
            <a:schemeClr val="tx1"/>
          </a:solidFill>
        </a:ln>
      </cdr:spPr>
      <cdr:style>
        <a:lnRef xmlns:a="http://schemas.openxmlformats.org/drawingml/2006/main" idx="2">
          <a:schemeClr val="accent1"/>
        </a:lnRef>
        <a:fillRef xmlns:a="http://schemas.openxmlformats.org/drawingml/2006/main" idx="0">
          <a:schemeClr val="accent1"/>
        </a:fillRef>
        <a:effectRef xmlns:a="http://schemas.openxmlformats.org/drawingml/2006/main" idx="1">
          <a:schemeClr val="accent1"/>
        </a:effectRef>
        <a:fontRef xmlns:a="http://schemas.openxmlformats.org/drawingml/2006/main" idx="minor">
          <a:schemeClr val="tx1"/>
        </a:fontRef>
      </cdr:style>
    </cdr:cxnSp>
  </cdr:relSizeAnchor>
  <cdr:relSizeAnchor xmlns:cdr="http://schemas.openxmlformats.org/drawingml/2006/chartDrawing">
    <cdr:from>
      <cdr:x>0.76312</cdr:x>
      <cdr:y>0.03931</cdr:y>
    </cdr:from>
    <cdr:to>
      <cdr:x>0.76312</cdr:x>
      <cdr:y>0.88596</cdr:y>
    </cdr:to>
    <cdr:cxnSp macro="">
      <cdr:nvCxnSpPr>
        <cdr:cNvPr id="9" name="Straight Connector 8"/>
        <cdr:cNvCxnSpPr/>
      </cdr:nvCxnSpPr>
      <cdr:spPr>
        <a:xfrm xmlns:a="http://schemas.openxmlformats.org/drawingml/2006/main" flipV="1">
          <a:off x="6280150" y="144462"/>
          <a:ext cx="0" cy="3111500"/>
        </a:xfrm>
        <a:prstGeom xmlns:a="http://schemas.openxmlformats.org/drawingml/2006/main" prst="line">
          <a:avLst/>
        </a:prstGeom>
        <a:ln xmlns:a="http://schemas.openxmlformats.org/drawingml/2006/main" w="12700">
          <a:solidFill>
            <a:schemeClr val="tx1"/>
          </a:solidFill>
        </a:ln>
      </cdr:spPr>
      <cdr:style>
        <a:lnRef xmlns:a="http://schemas.openxmlformats.org/drawingml/2006/main" idx="2">
          <a:schemeClr val="accent1"/>
        </a:lnRef>
        <a:fillRef xmlns:a="http://schemas.openxmlformats.org/drawingml/2006/main" idx="0">
          <a:schemeClr val="accent1"/>
        </a:fillRef>
        <a:effectRef xmlns:a="http://schemas.openxmlformats.org/drawingml/2006/main" idx="1">
          <a:schemeClr val="accent1"/>
        </a:effectRef>
        <a:fontRef xmlns:a="http://schemas.openxmlformats.org/drawingml/2006/main" idx="minor">
          <a:schemeClr val="tx1"/>
        </a:fontRef>
      </cdr:style>
    </cdr:cxnSp>
  </cdr:relSizeAnchor>
  <cdr:relSizeAnchor xmlns:cdr="http://schemas.openxmlformats.org/drawingml/2006/chartDrawing">
    <cdr:from>
      <cdr:x>0.08102</cdr:x>
      <cdr:y>0.28402</cdr:y>
    </cdr:from>
    <cdr:to>
      <cdr:x>0.23302</cdr:x>
      <cdr:y>0.3594</cdr:y>
    </cdr:to>
    <cdr:sp macro="" textlink="">
      <cdr:nvSpPr>
        <cdr:cNvPr id="14" name="TextBox 17"/>
        <cdr:cNvSpPr txBox="1"/>
      </cdr:nvSpPr>
      <cdr:spPr>
        <a:xfrm xmlns:a="http://schemas.openxmlformats.org/drawingml/2006/main">
          <a:off x="666750" y="1043801"/>
          <a:ext cx="1250950" cy="276999"/>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defPPr>
            <a:defRPr lang="en-US"/>
          </a:defPPr>
          <a:lvl1pPr algn="l" defTabSz="457200" rtl="0" eaLnBrk="0" fontAlgn="base" hangingPunct="0">
            <a:spcBef>
              <a:spcPct val="0"/>
            </a:spcBef>
            <a:spcAft>
              <a:spcPct val="0"/>
            </a:spcAft>
            <a:defRPr kern="1200">
              <a:solidFill>
                <a:schemeClr val="tx1"/>
              </a:solidFill>
              <a:latin typeface="Arial" panose="020B0604020202020204" pitchFamily="34" charset="0"/>
              <a:ea typeface="MS PGothic" panose="020B0600070205080204" pitchFamily="34" charset="-128"/>
              <a:cs typeface="+mn-cs"/>
            </a:defRPr>
          </a:lvl1pPr>
          <a:lvl2pPr marL="457200" algn="l" defTabSz="457200" rtl="0" eaLnBrk="0" fontAlgn="base" hangingPunct="0">
            <a:spcBef>
              <a:spcPct val="0"/>
            </a:spcBef>
            <a:spcAft>
              <a:spcPct val="0"/>
            </a:spcAft>
            <a:defRPr kern="1200">
              <a:solidFill>
                <a:schemeClr val="tx1"/>
              </a:solidFill>
              <a:latin typeface="Arial" panose="020B0604020202020204" pitchFamily="34" charset="0"/>
              <a:ea typeface="MS PGothic" panose="020B0600070205080204" pitchFamily="34" charset="-128"/>
              <a:cs typeface="+mn-cs"/>
            </a:defRPr>
          </a:lvl2pPr>
          <a:lvl3pPr marL="914400" algn="l" defTabSz="457200" rtl="0" eaLnBrk="0" fontAlgn="base" hangingPunct="0">
            <a:spcBef>
              <a:spcPct val="0"/>
            </a:spcBef>
            <a:spcAft>
              <a:spcPct val="0"/>
            </a:spcAft>
            <a:defRPr kern="1200">
              <a:solidFill>
                <a:schemeClr val="tx1"/>
              </a:solidFill>
              <a:latin typeface="Arial" panose="020B0604020202020204" pitchFamily="34" charset="0"/>
              <a:ea typeface="MS PGothic" panose="020B0600070205080204" pitchFamily="34" charset="-128"/>
              <a:cs typeface="+mn-cs"/>
            </a:defRPr>
          </a:lvl3pPr>
          <a:lvl4pPr marL="1371600" algn="l" defTabSz="457200" rtl="0" eaLnBrk="0" fontAlgn="base" hangingPunct="0">
            <a:spcBef>
              <a:spcPct val="0"/>
            </a:spcBef>
            <a:spcAft>
              <a:spcPct val="0"/>
            </a:spcAft>
            <a:defRPr kern="1200">
              <a:solidFill>
                <a:schemeClr val="tx1"/>
              </a:solidFill>
              <a:latin typeface="Arial" panose="020B0604020202020204" pitchFamily="34" charset="0"/>
              <a:ea typeface="MS PGothic" panose="020B0600070205080204" pitchFamily="34" charset="-128"/>
              <a:cs typeface="+mn-cs"/>
            </a:defRPr>
          </a:lvl4pPr>
          <a:lvl5pPr marL="1828800" algn="l" defTabSz="457200" rtl="0" eaLnBrk="0" fontAlgn="base" hangingPunct="0">
            <a:spcBef>
              <a:spcPct val="0"/>
            </a:spcBef>
            <a:spcAft>
              <a:spcPct val="0"/>
            </a:spcAft>
            <a:defRPr kern="1200">
              <a:solidFill>
                <a:schemeClr val="tx1"/>
              </a:solidFill>
              <a:latin typeface="Arial" panose="020B0604020202020204" pitchFamily="34" charset="0"/>
              <a:ea typeface="MS PGothic" panose="020B0600070205080204" pitchFamily="34" charset="-128"/>
              <a:cs typeface="+mn-cs"/>
            </a:defRPr>
          </a:lvl5pPr>
          <a:lvl6pPr marL="2286000" algn="l" defTabSz="914400" rtl="0" eaLnBrk="1" latinLnBrk="0" hangingPunct="1">
            <a:defRPr kern="1200">
              <a:solidFill>
                <a:schemeClr val="tx1"/>
              </a:solidFill>
              <a:latin typeface="Arial" panose="020B0604020202020204" pitchFamily="34" charset="0"/>
              <a:ea typeface="MS PGothic" panose="020B0600070205080204" pitchFamily="34" charset="-128"/>
              <a:cs typeface="+mn-cs"/>
            </a:defRPr>
          </a:lvl6pPr>
          <a:lvl7pPr marL="2743200" algn="l" defTabSz="914400" rtl="0" eaLnBrk="1" latinLnBrk="0" hangingPunct="1">
            <a:defRPr kern="1200">
              <a:solidFill>
                <a:schemeClr val="tx1"/>
              </a:solidFill>
              <a:latin typeface="Arial" panose="020B0604020202020204" pitchFamily="34" charset="0"/>
              <a:ea typeface="MS PGothic" panose="020B0600070205080204" pitchFamily="34" charset="-128"/>
              <a:cs typeface="+mn-cs"/>
            </a:defRPr>
          </a:lvl7pPr>
          <a:lvl8pPr marL="3200400" algn="l" defTabSz="914400" rtl="0" eaLnBrk="1" latinLnBrk="0" hangingPunct="1">
            <a:defRPr kern="1200">
              <a:solidFill>
                <a:schemeClr val="tx1"/>
              </a:solidFill>
              <a:latin typeface="Arial" panose="020B0604020202020204" pitchFamily="34" charset="0"/>
              <a:ea typeface="MS PGothic" panose="020B0600070205080204" pitchFamily="34" charset="-128"/>
              <a:cs typeface="+mn-cs"/>
            </a:defRPr>
          </a:lvl8pPr>
          <a:lvl9pPr marL="3657600" algn="l" defTabSz="914400" rtl="0" eaLnBrk="1" latinLnBrk="0" hangingPunct="1">
            <a:defRPr kern="1200">
              <a:solidFill>
                <a:schemeClr val="tx1"/>
              </a:solidFill>
              <a:latin typeface="Arial" panose="020B0604020202020204" pitchFamily="34" charset="0"/>
              <a:ea typeface="MS PGothic" panose="020B0600070205080204" pitchFamily="34" charset="-128"/>
              <a:cs typeface="+mn-cs"/>
            </a:defRPr>
          </a:lvl9pPr>
        </a:lstStyle>
        <a:p xmlns:a="http://schemas.openxmlformats.org/drawingml/2006/main">
          <a:r>
            <a:rPr lang="en-GB" sz="1200" dirty="0" smtClean="0"/>
            <a:t>OECD average</a:t>
          </a:r>
          <a:endParaRPr lang="en-GB" sz="1200" dirty="0"/>
        </a:p>
      </cdr:txBody>
    </cdr:sp>
  </cdr:relSizeAnchor>
  <cdr:relSizeAnchor xmlns:cdr="http://schemas.openxmlformats.org/drawingml/2006/chartDrawing">
    <cdr:from>
      <cdr:x>0.72586</cdr:x>
      <cdr:y>0.44363</cdr:y>
    </cdr:from>
    <cdr:to>
      <cdr:x>0.75952</cdr:x>
      <cdr:y>0.78402</cdr:y>
    </cdr:to>
    <cdr:sp macro="" textlink="">
      <cdr:nvSpPr>
        <cdr:cNvPr id="15" name="TextBox 18"/>
        <cdr:cNvSpPr txBox="1"/>
      </cdr:nvSpPr>
      <cdr:spPr>
        <a:xfrm xmlns:a="http://schemas.openxmlformats.org/drawingml/2006/main" rot="16200000">
          <a:off x="5486568" y="2117337"/>
          <a:ext cx="1250950" cy="276999"/>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defPPr>
            <a:defRPr lang="en-US"/>
          </a:defPPr>
          <a:lvl1pPr algn="l" defTabSz="457200" rtl="0" eaLnBrk="0" fontAlgn="base" hangingPunct="0">
            <a:spcBef>
              <a:spcPct val="0"/>
            </a:spcBef>
            <a:spcAft>
              <a:spcPct val="0"/>
            </a:spcAft>
            <a:defRPr kern="1200">
              <a:solidFill>
                <a:schemeClr val="tx1"/>
              </a:solidFill>
              <a:latin typeface="Arial" panose="020B0604020202020204" pitchFamily="34" charset="0"/>
              <a:ea typeface="MS PGothic" panose="020B0600070205080204" pitchFamily="34" charset="-128"/>
              <a:cs typeface="+mn-cs"/>
            </a:defRPr>
          </a:lvl1pPr>
          <a:lvl2pPr marL="457200" algn="l" defTabSz="457200" rtl="0" eaLnBrk="0" fontAlgn="base" hangingPunct="0">
            <a:spcBef>
              <a:spcPct val="0"/>
            </a:spcBef>
            <a:spcAft>
              <a:spcPct val="0"/>
            </a:spcAft>
            <a:defRPr kern="1200">
              <a:solidFill>
                <a:schemeClr val="tx1"/>
              </a:solidFill>
              <a:latin typeface="Arial" panose="020B0604020202020204" pitchFamily="34" charset="0"/>
              <a:ea typeface="MS PGothic" panose="020B0600070205080204" pitchFamily="34" charset="-128"/>
              <a:cs typeface="+mn-cs"/>
            </a:defRPr>
          </a:lvl2pPr>
          <a:lvl3pPr marL="914400" algn="l" defTabSz="457200" rtl="0" eaLnBrk="0" fontAlgn="base" hangingPunct="0">
            <a:spcBef>
              <a:spcPct val="0"/>
            </a:spcBef>
            <a:spcAft>
              <a:spcPct val="0"/>
            </a:spcAft>
            <a:defRPr kern="1200">
              <a:solidFill>
                <a:schemeClr val="tx1"/>
              </a:solidFill>
              <a:latin typeface="Arial" panose="020B0604020202020204" pitchFamily="34" charset="0"/>
              <a:ea typeface="MS PGothic" panose="020B0600070205080204" pitchFamily="34" charset="-128"/>
              <a:cs typeface="+mn-cs"/>
            </a:defRPr>
          </a:lvl3pPr>
          <a:lvl4pPr marL="1371600" algn="l" defTabSz="457200" rtl="0" eaLnBrk="0" fontAlgn="base" hangingPunct="0">
            <a:spcBef>
              <a:spcPct val="0"/>
            </a:spcBef>
            <a:spcAft>
              <a:spcPct val="0"/>
            </a:spcAft>
            <a:defRPr kern="1200">
              <a:solidFill>
                <a:schemeClr val="tx1"/>
              </a:solidFill>
              <a:latin typeface="Arial" panose="020B0604020202020204" pitchFamily="34" charset="0"/>
              <a:ea typeface="MS PGothic" panose="020B0600070205080204" pitchFamily="34" charset="-128"/>
              <a:cs typeface="+mn-cs"/>
            </a:defRPr>
          </a:lvl4pPr>
          <a:lvl5pPr marL="1828800" algn="l" defTabSz="457200" rtl="0" eaLnBrk="0" fontAlgn="base" hangingPunct="0">
            <a:spcBef>
              <a:spcPct val="0"/>
            </a:spcBef>
            <a:spcAft>
              <a:spcPct val="0"/>
            </a:spcAft>
            <a:defRPr kern="1200">
              <a:solidFill>
                <a:schemeClr val="tx1"/>
              </a:solidFill>
              <a:latin typeface="Arial" panose="020B0604020202020204" pitchFamily="34" charset="0"/>
              <a:ea typeface="MS PGothic" panose="020B0600070205080204" pitchFamily="34" charset="-128"/>
              <a:cs typeface="+mn-cs"/>
            </a:defRPr>
          </a:lvl5pPr>
          <a:lvl6pPr marL="2286000" algn="l" defTabSz="914400" rtl="0" eaLnBrk="1" latinLnBrk="0" hangingPunct="1">
            <a:defRPr kern="1200">
              <a:solidFill>
                <a:schemeClr val="tx1"/>
              </a:solidFill>
              <a:latin typeface="Arial" panose="020B0604020202020204" pitchFamily="34" charset="0"/>
              <a:ea typeface="MS PGothic" panose="020B0600070205080204" pitchFamily="34" charset="-128"/>
              <a:cs typeface="+mn-cs"/>
            </a:defRPr>
          </a:lvl6pPr>
          <a:lvl7pPr marL="2743200" algn="l" defTabSz="914400" rtl="0" eaLnBrk="1" latinLnBrk="0" hangingPunct="1">
            <a:defRPr kern="1200">
              <a:solidFill>
                <a:schemeClr val="tx1"/>
              </a:solidFill>
              <a:latin typeface="Arial" panose="020B0604020202020204" pitchFamily="34" charset="0"/>
              <a:ea typeface="MS PGothic" panose="020B0600070205080204" pitchFamily="34" charset="-128"/>
              <a:cs typeface="+mn-cs"/>
            </a:defRPr>
          </a:lvl7pPr>
          <a:lvl8pPr marL="3200400" algn="l" defTabSz="914400" rtl="0" eaLnBrk="1" latinLnBrk="0" hangingPunct="1">
            <a:defRPr kern="1200">
              <a:solidFill>
                <a:schemeClr val="tx1"/>
              </a:solidFill>
              <a:latin typeface="Arial" panose="020B0604020202020204" pitchFamily="34" charset="0"/>
              <a:ea typeface="MS PGothic" panose="020B0600070205080204" pitchFamily="34" charset="-128"/>
              <a:cs typeface="+mn-cs"/>
            </a:defRPr>
          </a:lvl8pPr>
          <a:lvl9pPr marL="3657600" algn="l" defTabSz="914400" rtl="0" eaLnBrk="1" latinLnBrk="0" hangingPunct="1">
            <a:defRPr kern="1200">
              <a:solidFill>
                <a:schemeClr val="tx1"/>
              </a:solidFill>
              <a:latin typeface="Arial" panose="020B0604020202020204" pitchFamily="34" charset="0"/>
              <a:ea typeface="MS PGothic" panose="020B0600070205080204" pitchFamily="34" charset="-128"/>
              <a:cs typeface="+mn-cs"/>
            </a:defRPr>
          </a:lvl9pPr>
        </a:lstStyle>
        <a:p xmlns:a="http://schemas.openxmlformats.org/drawingml/2006/main">
          <a:r>
            <a:rPr lang="en-GB" sz="1200" dirty="0" smtClean="0"/>
            <a:t>OECD average</a:t>
          </a:r>
          <a:endParaRPr lang="en-GB" sz="1200" dirty="0"/>
        </a:p>
      </cdr:txBody>
    </cdr: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de-DE"/>
          </a:p>
        </p:txBody>
      </p:sp>
      <p:sp>
        <p:nvSpPr>
          <p:cNvPr id="3" name="Datumsplatzhalt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FCB3246-1063-41E3-AB7B-A84B6E099E7F}" type="datetimeFigureOut">
              <a:rPr lang="de-DE" smtClean="0"/>
              <a:pPr/>
              <a:t>31.01.2017</a:t>
            </a:fld>
            <a:endParaRPr lang="de-DE"/>
          </a:p>
        </p:txBody>
      </p:sp>
      <p:sp>
        <p:nvSpPr>
          <p:cNvPr id="4" name="Folienbildplatzhalt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de-DE"/>
          </a:p>
        </p:txBody>
      </p:sp>
      <p:sp>
        <p:nvSpPr>
          <p:cNvPr id="5" name="Notizenplatzhalt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de-DE"/>
              <a:t>Formatvorlagen des Textmasters bearbeiten</a:t>
            </a:r>
          </a:p>
          <a:p>
            <a:pPr lvl="1"/>
            <a:r>
              <a:rPr lang="de-DE"/>
              <a:t>Zweite Ebene</a:t>
            </a:r>
          </a:p>
          <a:p>
            <a:pPr lvl="2"/>
            <a:r>
              <a:rPr lang="de-DE"/>
              <a:t>Dritte Ebene</a:t>
            </a:r>
          </a:p>
          <a:p>
            <a:pPr lvl="3"/>
            <a:r>
              <a:rPr lang="de-DE"/>
              <a:t>Vierte Ebene</a:t>
            </a:r>
          </a:p>
          <a:p>
            <a:pPr lvl="4"/>
            <a:r>
              <a:rPr lang="de-DE"/>
              <a:t>Fünfte Ebene</a:t>
            </a:r>
          </a:p>
        </p:txBody>
      </p:sp>
      <p:sp>
        <p:nvSpPr>
          <p:cNvPr id="6" name="Fußzeilenplatzhalt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de-DE"/>
          </a:p>
        </p:txBody>
      </p:sp>
      <p:sp>
        <p:nvSpPr>
          <p:cNvPr id="7" name="Foliennummernplatzhalt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457A4BC-5347-40DF-8CB7-B27E4ECEA6FC}" type="slidenum">
              <a:rPr lang="de-DE" smtClean="0"/>
              <a:pPr/>
              <a:t>‹#›</a:t>
            </a:fld>
            <a:endParaRPr lang="de-DE"/>
          </a:p>
        </p:txBody>
      </p:sp>
    </p:spTree>
    <p:extLst>
      <p:ext uri="{BB962C8B-B14F-4D97-AF65-F5344CB8AC3E}">
        <p14:creationId xmlns:p14="http://schemas.microsoft.com/office/powerpoint/2010/main" val="269190740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FR" dirty="0" smtClean="0"/>
              <a:t>Note: </a:t>
            </a:r>
            <a:r>
              <a:rPr lang="fr-FR" dirty="0" err="1" smtClean="0"/>
              <a:t>Belgium</a:t>
            </a:r>
            <a:r>
              <a:rPr lang="fr-FR" dirty="0" smtClean="0"/>
              <a:t> </a:t>
            </a:r>
            <a:r>
              <a:rPr lang="fr-FR" dirty="0" err="1" smtClean="0"/>
              <a:t>refers</a:t>
            </a:r>
            <a:r>
              <a:rPr lang="fr-FR" dirty="0" smtClean="0"/>
              <a:t> </a:t>
            </a:r>
            <a:r>
              <a:rPr lang="fr-FR" dirty="0" err="1" smtClean="0"/>
              <a:t>only</a:t>
            </a:r>
            <a:r>
              <a:rPr lang="fr-FR" dirty="0" smtClean="0"/>
              <a:t> to French</a:t>
            </a:r>
            <a:r>
              <a:rPr lang="fr-FR" baseline="0" dirty="0" smtClean="0"/>
              <a:t> and </a:t>
            </a:r>
            <a:r>
              <a:rPr lang="fr-FR" baseline="0" dirty="0" err="1" smtClean="0"/>
              <a:t>German-speaking</a:t>
            </a:r>
            <a:r>
              <a:rPr lang="fr-FR" baseline="0" dirty="0" smtClean="0"/>
              <a:t> </a:t>
            </a:r>
            <a:r>
              <a:rPr lang="fr-FR" baseline="0" dirty="0" err="1" smtClean="0"/>
              <a:t>communities</a:t>
            </a:r>
            <a:endParaRPr lang="en-GB" dirty="0"/>
          </a:p>
        </p:txBody>
      </p:sp>
      <p:sp>
        <p:nvSpPr>
          <p:cNvPr id="4" name="Slide Number Placeholder 3"/>
          <p:cNvSpPr>
            <a:spLocks noGrp="1"/>
          </p:cNvSpPr>
          <p:nvPr>
            <p:ph type="sldNum" sz="quarter" idx="10"/>
          </p:nvPr>
        </p:nvSpPr>
        <p:spPr/>
        <p:txBody>
          <a:bodyPr/>
          <a:lstStyle/>
          <a:p>
            <a:fld id="{E457A4BC-5347-40DF-8CB7-B27E4ECEA6FC}" type="slidenum">
              <a:rPr lang="de-DE" smtClean="0"/>
              <a:pPr/>
              <a:t>14</a:t>
            </a:fld>
            <a:endParaRPr lang="de-DE"/>
          </a:p>
        </p:txBody>
      </p:sp>
    </p:spTree>
    <p:extLst>
      <p:ext uri="{BB962C8B-B14F-4D97-AF65-F5344CB8AC3E}">
        <p14:creationId xmlns:p14="http://schemas.microsoft.com/office/powerpoint/2010/main" val="227138784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D767B6E2-DF8C-43EF-8BE3-F92CAD637470}" type="slidenum">
              <a:rPr lang="en-GB" smtClean="0">
                <a:solidFill>
                  <a:prstClr val="black"/>
                </a:solidFill>
              </a:rPr>
              <a:pPr/>
              <a:t>43</a:t>
            </a:fld>
            <a:endParaRPr lang="en-GB">
              <a:solidFill>
                <a:prstClr val="black"/>
              </a:solidFill>
            </a:endParaRPr>
          </a:p>
        </p:txBody>
      </p:sp>
    </p:spTree>
    <p:extLst>
      <p:ext uri="{BB962C8B-B14F-4D97-AF65-F5344CB8AC3E}">
        <p14:creationId xmlns:p14="http://schemas.microsoft.com/office/powerpoint/2010/main" val="411272754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FR" dirty="0" smtClean="0"/>
              <a:t>Note: </a:t>
            </a:r>
            <a:r>
              <a:rPr lang="fr-FR" dirty="0" err="1" smtClean="0"/>
              <a:t>Belgium</a:t>
            </a:r>
            <a:r>
              <a:rPr lang="fr-FR" dirty="0" smtClean="0"/>
              <a:t> </a:t>
            </a:r>
            <a:r>
              <a:rPr lang="fr-FR" dirty="0" err="1" smtClean="0"/>
              <a:t>refers</a:t>
            </a:r>
            <a:r>
              <a:rPr lang="fr-FR" dirty="0" smtClean="0"/>
              <a:t> </a:t>
            </a:r>
            <a:r>
              <a:rPr lang="fr-FR" dirty="0" err="1" smtClean="0"/>
              <a:t>only</a:t>
            </a:r>
            <a:r>
              <a:rPr lang="fr-FR" dirty="0" smtClean="0"/>
              <a:t> to French</a:t>
            </a:r>
            <a:r>
              <a:rPr lang="fr-FR" baseline="0" dirty="0" smtClean="0"/>
              <a:t> and </a:t>
            </a:r>
            <a:r>
              <a:rPr lang="fr-FR" baseline="0" dirty="0" err="1" smtClean="0"/>
              <a:t>German-speaking</a:t>
            </a:r>
            <a:r>
              <a:rPr lang="fr-FR" baseline="0" dirty="0" smtClean="0"/>
              <a:t> </a:t>
            </a:r>
            <a:r>
              <a:rPr lang="fr-FR" baseline="0" dirty="0" err="1" smtClean="0"/>
              <a:t>communities</a:t>
            </a:r>
            <a:endParaRPr lang="en-GB" dirty="0" smtClean="0"/>
          </a:p>
          <a:p>
            <a:endParaRPr lang="en-GB" dirty="0"/>
          </a:p>
        </p:txBody>
      </p:sp>
      <p:sp>
        <p:nvSpPr>
          <p:cNvPr id="4" name="Slide Number Placeholder 3"/>
          <p:cNvSpPr>
            <a:spLocks noGrp="1"/>
          </p:cNvSpPr>
          <p:nvPr>
            <p:ph type="sldNum" sz="quarter" idx="10"/>
          </p:nvPr>
        </p:nvSpPr>
        <p:spPr/>
        <p:txBody>
          <a:bodyPr/>
          <a:lstStyle/>
          <a:p>
            <a:fld id="{E457A4BC-5347-40DF-8CB7-B27E4ECEA6FC}" type="slidenum">
              <a:rPr lang="de-DE" smtClean="0"/>
              <a:pPr/>
              <a:t>15</a:t>
            </a:fld>
            <a:endParaRPr lang="de-DE"/>
          </a:p>
        </p:txBody>
      </p:sp>
    </p:spTree>
    <p:extLst>
      <p:ext uri="{BB962C8B-B14F-4D97-AF65-F5344CB8AC3E}">
        <p14:creationId xmlns:p14="http://schemas.microsoft.com/office/powerpoint/2010/main" val="363773970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 Rural: fewer than 3 000 people;</a:t>
            </a:r>
            <a:r>
              <a:rPr lang="en-US" baseline="0" dirty="0" smtClean="0"/>
              <a:t> Town: 3 000 to 100 000 people; City: over 100 000 people</a:t>
            </a:r>
            <a:endParaRPr lang="en-GB" dirty="0"/>
          </a:p>
        </p:txBody>
      </p:sp>
      <p:sp>
        <p:nvSpPr>
          <p:cNvPr id="4" name="Slide Number Placeholder 3"/>
          <p:cNvSpPr>
            <a:spLocks noGrp="1"/>
          </p:cNvSpPr>
          <p:nvPr>
            <p:ph type="sldNum" sz="quarter" idx="10"/>
          </p:nvPr>
        </p:nvSpPr>
        <p:spPr/>
        <p:txBody>
          <a:bodyPr/>
          <a:lstStyle/>
          <a:p>
            <a:fld id="{E457A4BC-5347-40DF-8CB7-B27E4ECEA6FC}" type="slidenum">
              <a:rPr lang="de-DE" smtClean="0"/>
              <a:pPr/>
              <a:t>17</a:t>
            </a:fld>
            <a:endParaRPr lang="de-DE"/>
          </a:p>
        </p:txBody>
      </p:sp>
    </p:spTree>
    <p:extLst>
      <p:ext uri="{BB962C8B-B14F-4D97-AF65-F5344CB8AC3E}">
        <p14:creationId xmlns:p14="http://schemas.microsoft.com/office/powerpoint/2010/main" val="75614670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aseline="0" dirty="0" smtClean="0"/>
              <a:t>Countries and economies that are not above-average in any of the three variables: Albania, Algeria, Austria, Czech Republic, France, FYROM, Greece, Hungary, Indonesia, Italy, Latvia, Luxembourg, Moldova, Montenegro, Romania, Russia, Slovak Republic and Thailand. </a:t>
            </a:r>
          </a:p>
        </p:txBody>
      </p:sp>
      <p:sp>
        <p:nvSpPr>
          <p:cNvPr id="4" name="Slide Number Placeholder 3"/>
          <p:cNvSpPr>
            <a:spLocks noGrp="1"/>
          </p:cNvSpPr>
          <p:nvPr>
            <p:ph type="sldNum" sz="quarter" idx="10"/>
          </p:nvPr>
        </p:nvSpPr>
        <p:spPr/>
        <p:txBody>
          <a:bodyPr/>
          <a:lstStyle/>
          <a:p>
            <a:fld id="{E457A4BC-5347-40DF-8CB7-B27E4ECEA6FC}" type="slidenum">
              <a:rPr lang="de-DE" smtClean="0"/>
              <a:t>19</a:t>
            </a:fld>
            <a:endParaRPr lang="de-DE"/>
          </a:p>
        </p:txBody>
      </p:sp>
    </p:spTree>
    <p:extLst>
      <p:ext uri="{BB962C8B-B14F-4D97-AF65-F5344CB8AC3E}">
        <p14:creationId xmlns:p14="http://schemas.microsoft.com/office/powerpoint/2010/main" val="362840276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fld id="{E457A4BC-5347-40DF-8CB7-B27E4ECEA6FC}" type="slidenum">
              <a:rPr lang="de-DE" smtClean="0"/>
              <a:t>20</a:t>
            </a:fld>
            <a:endParaRPr lang="de-DE"/>
          </a:p>
        </p:txBody>
      </p:sp>
    </p:spTree>
    <p:extLst>
      <p:ext uri="{BB962C8B-B14F-4D97-AF65-F5344CB8AC3E}">
        <p14:creationId xmlns:p14="http://schemas.microsoft.com/office/powerpoint/2010/main" val="341382043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Repeated a grade</a:t>
            </a:r>
            <a:r>
              <a:rPr lang="en-GB" baseline="0" dirty="0" smtClean="0"/>
              <a:t> at least once in primary, lower secondary or upper secondary</a:t>
            </a:r>
            <a:endParaRPr lang="en-GB" dirty="0"/>
          </a:p>
        </p:txBody>
      </p:sp>
      <p:sp>
        <p:nvSpPr>
          <p:cNvPr id="4" name="Slide Number Placeholder 3"/>
          <p:cNvSpPr>
            <a:spLocks noGrp="1"/>
          </p:cNvSpPr>
          <p:nvPr>
            <p:ph type="sldNum" sz="quarter" idx="10"/>
          </p:nvPr>
        </p:nvSpPr>
        <p:spPr/>
        <p:txBody>
          <a:bodyPr/>
          <a:lstStyle/>
          <a:p>
            <a:fld id="{E457A4BC-5347-40DF-8CB7-B27E4ECEA6FC}" type="slidenum">
              <a:rPr lang="de-DE" smtClean="0"/>
              <a:t>31</a:t>
            </a:fld>
            <a:endParaRPr lang="de-DE"/>
          </a:p>
        </p:txBody>
      </p:sp>
    </p:spTree>
    <p:extLst>
      <p:ext uri="{BB962C8B-B14F-4D97-AF65-F5344CB8AC3E}">
        <p14:creationId xmlns:p14="http://schemas.microsoft.com/office/powerpoint/2010/main" val="50344977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E457A4BC-5347-40DF-8CB7-B27E4ECEA6FC}" type="slidenum">
              <a:rPr lang="de-DE" smtClean="0"/>
              <a:pPr/>
              <a:t>32</a:t>
            </a:fld>
            <a:endParaRPr lang="de-DE"/>
          </a:p>
        </p:txBody>
      </p:sp>
    </p:spTree>
    <p:extLst>
      <p:ext uri="{BB962C8B-B14F-4D97-AF65-F5344CB8AC3E}">
        <p14:creationId xmlns:p14="http://schemas.microsoft.com/office/powerpoint/2010/main" val="336141997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err="1" smtClean="0"/>
              <a:t>Cross-country</a:t>
            </a:r>
            <a:r>
              <a:rPr lang="de-DE" baseline="0" dirty="0" smtClean="0"/>
              <a:t> </a:t>
            </a:r>
            <a:r>
              <a:rPr lang="de-DE" baseline="0" dirty="0" err="1" smtClean="0"/>
              <a:t>analysis</a:t>
            </a:r>
            <a:r>
              <a:rPr lang="de-DE" baseline="0" dirty="0" smtClean="0"/>
              <a:t>. All variables </a:t>
            </a:r>
            <a:r>
              <a:rPr lang="de-DE" baseline="0" dirty="0" err="1" smtClean="0"/>
              <a:t>included</a:t>
            </a:r>
            <a:r>
              <a:rPr lang="de-DE" baseline="0" dirty="0" smtClean="0"/>
              <a:t> in </a:t>
            </a:r>
            <a:r>
              <a:rPr lang="de-DE" baseline="0" dirty="0" err="1" smtClean="0"/>
              <a:t>the</a:t>
            </a:r>
            <a:r>
              <a:rPr lang="de-DE" baseline="0" dirty="0" smtClean="0"/>
              <a:t> same </a:t>
            </a:r>
            <a:r>
              <a:rPr lang="de-DE" baseline="0" dirty="0" err="1" smtClean="0"/>
              <a:t>regression</a:t>
            </a:r>
            <a:r>
              <a:rPr lang="de-DE" baseline="0" dirty="0" smtClean="0"/>
              <a:t> </a:t>
            </a:r>
            <a:r>
              <a:rPr lang="de-DE" baseline="0" dirty="0" err="1" smtClean="0"/>
              <a:t>model</a:t>
            </a:r>
            <a:r>
              <a:rPr lang="de-DE" baseline="0" dirty="0" smtClean="0"/>
              <a:t>. R2: 44%.</a:t>
            </a:r>
            <a:endParaRPr lang="de-DE" dirty="0"/>
          </a:p>
        </p:txBody>
      </p:sp>
      <p:sp>
        <p:nvSpPr>
          <p:cNvPr id="4" name="Foliennummernplatzhalter 3"/>
          <p:cNvSpPr>
            <a:spLocks noGrp="1"/>
          </p:cNvSpPr>
          <p:nvPr>
            <p:ph type="sldNum" sz="quarter" idx="10"/>
          </p:nvPr>
        </p:nvSpPr>
        <p:spPr/>
        <p:txBody>
          <a:bodyPr/>
          <a:lstStyle/>
          <a:p>
            <a:fld id="{E457A4BC-5347-40DF-8CB7-B27E4ECEA6FC}" type="slidenum">
              <a:rPr lang="de-DE" smtClean="0"/>
              <a:t>33</a:t>
            </a:fld>
            <a:endParaRPr lang="de-DE"/>
          </a:p>
        </p:txBody>
      </p:sp>
    </p:spTree>
    <p:extLst>
      <p:ext uri="{BB962C8B-B14F-4D97-AF65-F5344CB8AC3E}">
        <p14:creationId xmlns:p14="http://schemas.microsoft.com/office/powerpoint/2010/main" val="219293821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D767B6E2-DF8C-43EF-8BE3-F92CAD637470}" type="slidenum">
              <a:rPr lang="en-GB" smtClean="0">
                <a:solidFill>
                  <a:prstClr val="black"/>
                </a:solidFill>
              </a:rPr>
              <a:pPr/>
              <a:t>42</a:t>
            </a:fld>
            <a:endParaRPr lang="en-GB">
              <a:solidFill>
                <a:prstClr val="black"/>
              </a:solidFill>
            </a:endParaRPr>
          </a:p>
        </p:txBody>
      </p:sp>
    </p:spTree>
    <p:extLst>
      <p:ext uri="{BB962C8B-B14F-4D97-AF65-F5344CB8AC3E}">
        <p14:creationId xmlns:p14="http://schemas.microsoft.com/office/powerpoint/2010/main" val="426486912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Custom Layout">
    <p:spTree>
      <p:nvGrpSpPr>
        <p:cNvPr id="1" name=""/>
        <p:cNvGrpSpPr/>
        <p:nvPr/>
      </p:nvGrpSpPr>
      <p:grpSpPr>
        <a:xfrm>
          <a:off x="0" y="0"/>
          <a:ext cx="0" cy="0"/>
          <a:chOff x="0" y="0"/>
          <a:chExt cx="0" cy="0"/>
        </a:xfrm>
      </p:grpSpPr>
      <p:sp>
        <p:nvSpPr>
          <p:cNvPr id="3" name="TextBox 8"/>
          <p:cNvSpPr txBox="1">
            <a:spLocks noChangeArrowheads="1"/>
          </p:cNvSpPr>
          <p:nvPr userDrawn="1"/>
        </p:nvSpPr>
        <p:spPr bwMode="auto">
          <a:xfrm>
            <a:off x="522288" y="3278188"/>
            <a:ext cx="4721225"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r>
              <a:rPr lang="en-US" altLang="en-US" sz="2800">
                <a:solidFill>
                  <a:srgbClr val="E4B921"/>
                </a:solidFill>
                <a:latin typeface="Helvetica Neue Thin" pitchFamily="6" charset="0"/>
              </a:rPr>
              <a:t>Name of Speaker</a:t>
            </a:r>
          </a:p>
        </p:txBody>
      </p:sp>
      <p:sp>
        <p:nvSpPr>
          <p:cNvPr id="2" name="Title 1"/>
          <p:cNvSpPr>
            <a:spLocks noGrp="1"/>
          </p:cNvSpPr>
          <p:nvPr>
            <p:ph type="title"/>
          </p:nvPr>
        </p:nvSpPr>
        <p:spPr>
          <a:xfrm>
            <a:off x="521856" y="1476376"/>
            <a:ext cx="4738254" cy="1502352"/>
          </a:xfrm>
          <a:prstGeom prst="rect">
            <a:avLst/>
          </a:prstGeom>
        </p:spPr>
        <p:txBody>
          <a:bodyPr/>
          <a:lstStyle/>
          <a:p>
            <a:r>
              <a:rPr lang="en-US" dirty="0"/>
              <a:t>Click to edit Master title style</a:t>
            </a:r>
          </a:p>
        </p:txBody>
      </p:sp>
    </p:spTree>
    <p:extLst>
      <p:ext uri="{BB962C8B-B14F-4D97-AF65-F5344CB8AC3E}">
        <p14:creationId xmlns:p14="http://schemas.microsoft.com/office/powerpoint/2010/main" val="95815831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cxnSp>
        <p:nvCxnSpPr>
          <p:cNvPr id="5" name="Straight Connector 4"/>
          <p:cNvCxnSpPr/>
          <p:nvPr userDrawn="1"/>
        </p:nvCxnSpPr>
        <p:spPr>
          <a:xfrm>
            <a:off x="0" y="4025900"/>
            <a:ext cx="7278688" cy="0"/>
          </a:xfrm>
          <a:prstGeom prst="line">
            <a:avLst/>
          </a:prstGeom>
          <a:ln>
            <a:solidFill>
              <a:srgbClr val="D04432"/>
            </a:solidFill>
          </a:ln>
          <a:effectLst/>
        </p:spPr>
        <p:style>
          <a:lnRef idx="2">
            <a:schemeClr val="accent1"/>
          </a:lnRef>
          <a:fillRef idx="0">
            <a:schemeClr val="accent1"/>
          </a:fillRef>
          <a:effectRef idx="1">
            <a:schemeClr val="accent1"/>
          </a:effectRef>
          <a:fontRef idx="minor">
            <a:schemeClr val="tx1"/>
          </a:fontRef>
        </p:style>
      </p:cxnSp>
      <p:pic>
        <p:nvPicPr>
          <p:cNvPr id="6" name="Picture 4"/>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3536950"/>
            <a:ext cx="7315200" cy="39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1792288" y="3600450"/>
            <a:ext cx="5486400" cy="425450"/>
          </a:xfrm>
        </p:spPr>
        <p:txBody>
          <a:bodyPr anchor="b"/>
          <a:lstStyle>
            <a:lvl1pPr algn="l">
              <a:defRPr sz="2000" b="0"/>
            </a:lvl1pPr>
          </a:lstStyle>
          <a:p>
            <a:r>
              <a:rPr lang="en-US" dirty="0"/>
              <a:t>Click to edit Master title style</a:t>
            </a:r>
          </a:p>
        </p:txBody>
      </p:sp>
      <p:sp>
        <p:nvSpPr>
          <p:cNvPr id="3" name="Picture Placeholder 2"/>
          <p:cNvSpPr>
            <a:spLocks noGrp="1"/>
          </p:cNvSpPr>
          <p:nvPr>
            <p:ph type="pic" idx="1"/>
          </p:nvPr>
        </p:nvSpPr>
        <p:spPr>
          <a:xfrm>
            <a:off x="1792288" y="460375"/>
            <a:ext cx="5486400" cy="30861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1792288" y="4025900"/>
            <a:ext cx="5486400" cy="603250"/>
          </a:xfrm>
        </p:spPr>
        <p:txBody>
          <a:bodyPr/>
          <a:lstStyle>
            <a:lvl1pPr marL="0" indent="0">
              <a:buNone/>
              <a:defRPr sz="1400">
                <a:latin typeface="HelveticaNeueLT Std"/>
                <a:cs typeface="HelveticaNeueLT Std"/>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Tree>
    <p:extLst>
      <p:ext uri="{BB962C8B-B14F-4D97-AF65-F5344CB8AC3E}">
        <p14:creationId xmlns:p14="http://schemas.microsoft.com/office/powerpoint/2010/main" val="425754766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cxnSp>
        <p:nvCxnSpPr>
          <p:cNvPr id="4" name="Straight Connector 3"/>
          <p:cNvCxnSpPr/>
          <p:nvPr userDrawn="1"/>
        </p:nvCxnSpPr>
        <p:spPr>
          <a:xfrm>
            <a:off x="457200" y="1063625"/>
            <a:ext cx="8229600" cy="0"/>
          </a:xfrm>
          <a:prstGeom prst="line">
            <a:avLst/>
          </a:prstGeom>
          <a:ln>
            <a:solidFill>
              <a:srgbClr val="D04432"/>
            </a:solidFill>
          </a:ln>
          <a:effectLst/>
        </p:spPr>
        <p:style>
          <a:lnRef idx="2">
            <a:schemeClr val="accent1"/>
          </a:lnRef>
          <a:fillRef idx="0">
            <a:schemeClr val="accent1"/>
          </a:fillRef>
          <a:effectRef idx="1">
            <a:schemeClr val="accent1"/>
          </a:effectRef>
          <a:fontRef idx="minor">
            <a:schemeClr val="tx1"/>
          </a:fontRef>
        </p:style>
      </p:cxnSp>
      <p:pic>
        <p:nvPicPr>
          <p:cNvPr id="5" name="Picture 6"/>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457200" y="1146175"/>
            <a:ext cx="8229600" cy="46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lstStyle/>
          <a:p>
            <a:r>
              <a:rPr lang="en-US" dirty="0"/>
              <a:t>Click to edit Master title style</a:t>
            </a:r>
          </a:p>
        </p:txBody>
      </p:sp>
      <p:sp>
        <p:nvSpPr>
          <p:cNvPr id="3" name="Vertical Text Placeholder 2"/>
          <p:cNvSpPr>
            <a:spLocks noGrp="1"/>
          </p:cNvSpPr>
          <p:nvPr>
            <p:ph type="body" orient="vert" idx="1"/>
          </p:nvPr>
        </p:nvSpPr>
        <p:spPr/>
        <p:txBody>
          <a:bodyPr vert="eaVert"/>
          <a:lstStyle>
            <a:lvl1pPr>
              <a:defRPr>
                <a:latin typeface="HelveticaNeueLT Std"/>
                <a:cs typeface="HelveticaNeueLT Std"/>
              </a:defRPr>
            </a:lvl1pPr>
            <a:lvl2pPr>
              <a:defRPr>
                <a:latin typeface="HelveticaNeueLT Std"/>
                <a:cs typeface="HelveticaNeueLT Std"/>
              </a:defRPr>
            </a:lvl2pPr>
            <a:lvl3pPr>
              <a:defRPr>
                <a:latin typeface="HelveticaNeueLT Std"/>
                <a:cs typeface="HelveticaNeueLT Std"/>
              </a:defRPr>
            </a:lvl3pPr>
            <a:lvl4pPr>
              <a:defRPr>
                <a:latin typeface="HelveticaNeueLT Std"/>
                <a:cs typeface="HelveticaNeueLT Std"/>
              </a:defRPr>
            </a:lvl4pPr>
            <a:lvl5pPr>
              <a:defRPr>
                <a:latin typeface="HelveticaNeueLT Std"/>
                <a:cs typeface="HelveticaNeueLT Std"/>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38128633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cxnSp>
        <p:nvCxnSpPr>
          <p:cNvPr id="4" name="Straight Connector 3"/>
          <p:cNvCxnSpPr/>
          <p:nvPr userDrawn="1"/>
        </p:nvCxnSpPr>
        <p:spPr>
          <a:xfrm>
            <a:off x="6629400" y="206375"/>
            <a:ext cx="0" cy="4387850"/>
          </a:xfrm>
          <a:prstGeom prst="line">
            <a:avLst/>
          </a:prstGeom>
          <a:ln>
            <a:solidFill>
              <a:srgbClr val="D04432"/>
            </a:solidFill>
          </a:ln>
          <a:effectLst/>
        </p:spPr>
        <p:style>
          <a:lnRef idx="2">
            <a:schemeClr val="accent1"/>
          </a:lnRef>
          <a:fillRef idx="0">
            <a:schemeClr val="accent1"/>
          </a:fillRef>
          <a:effectRef idx="1">
            <a:schemeClr val="accent1"/>
          </a:effectRef>
          <a:fontRef idx="minor">
            <a:schemeClr val="tx1"/>
          </a:fontRef>
        </p:style>
      </p:cxnSp>
      <p:sp>
        <p:nvSpPr>
          <p:cNvPr id="2" name="Vertical Title 1"/>
          <p:cNvSpPr>
            <a:spLocks noGrp="1"/>
          </p:cNvSpPr>
          <p:nvPr>
            <p:ph type="title" orient="vert"/>
          </p:nvPr>
        </p:nvSpPr>
        <p:spPr>
          <a:xfrm>
            <a:off x="6629400" y="206375"/>
            <a:ext cx="2057400" cy="4387850"/>
          </a:xfrm>
        </p:spPr>
        <p:txBody>
          <a:bodyPr vert="eaVert"/>
          <a:lstStyle/>
          <a:p>
            <a:r>
              <a:rPr lang="en-US" dirty="0"/>
              <a:t>Click to edit Master title style</a:t>
            </a:r>
          </a:p>
        </p:txBody>
      </p:sp>
      <p:sp>
        <p:nvSpPr>
          <p:cNvPr id="3" name="Vertical Text Placeholder 2"/>
          <p:cNvSpPr>
            <a:spLocks noGrp="1"/>
          </p:cNvSpPr>
          <p:nvPr>
            <p:ph type="body" orient="vert" idx="1"/>
          </p:nvPr>
        </p:nvSpPr>
        <p:spPr>
          <a:xfrm>
            <a:off x="457200" y="206375"/>
            <a:ext cx="6019800" cy="438785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21929745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Custom Layout">
    <p:spTree>
      <p:nvGrpSpPr>
        <p:cNvPr id="1" name=""/>
        <p:cNvGrpSpPr/>
        <p:nvPr/>
      </p:nvGrpSpPr>
      <p:grpSpPr>
        <a:xfrm>
          <a:off x="0" y="0"/>
          <a:ext cx="0" cy="0"/>
          <a:chOff x="0" y="0"/>
          <a:chExt cx="0" cy="0"/>
        </a:xfrm>
      </p:grpSpPr>
      <p:pic>
        <p:nvPicPr>
          <p:cNvPr id="3" name="Picture 3"/>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860425"/>
            <a:ext cx="8686800" cy="46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lstStyle/>
          <a:p>
            <a:r>
              <a:rPr lang="en-US" dirty="0"/>
              <a:t>Click to edit Master title style</a:t>
            </a:r>
          </a:p>
        </p:txBody>
      </p:sp>
    </p:spTree>
    <p:extLst>
      <p:ext uri="{BB962C8B-B14F-4D97-AF65-F5344CB8AC3E}">
        <p14:creationId xmlns:p14="http://schemas.microsoft.com/office/powerpoint/2010/main" val="301553080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cxnSp>
        <p:nvCxnSpPr>
          <p:cNvPr id="4" name="Straight Connector 3"/>
          <p:cNvCxnSpPr/>
          <p:nvPr userDrawn="1"/>
        </p:nvCxnSpPr>
        <p:spPr>
          <a:xfrm>
            <a:off x="457200" y="1063625"/>
            <a:ext cx="8229600" cy="0"/>
          </a:xfrm>
          <a:prstGeom prst="line">
            <a:avLst/>
          </a:prstGeom>
          <a:ln>
            <a:solidFill>
              <a:srgbClr val="D04432"/>
            </a:solidFill>
          </a:ln>
          <a:effectLst/>
        </p:spPr>
        <p:style>
          <a:lnRef idx="2">
            <a:schemeClr val="accent1"/>
          </a:lnRef>
          <a:fillRef idx="0">
            <a:schemeClr val="accent1"/>
          </a:fillRef>
          <a:effectRef idx="1">
            <a:schemeClr val="accent1"/>
          </a:effectRef>
          <a:fontRef idx="minor">
            <a:schemeClr val="tx1"/>
          </a:fontRef>
        </p:style>
      </p:cxnSp>
      <p:pic>
        <p:nvPicPr>
          <p:cNvPr id="5" name="Picture 6"/>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457200" y="1146175"/>
            <a:ext cx="8229600" cy="46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ext Placeholder 2"/>
          <p:cNvSpPr>
            <a:spLocks noGrp="1"/>
          </p:cNvSpPr>
          <p:nvPr>
            <p:ph idx="1"/>
          </p:nvPr>
        </p:nvSpPr>
        <p:spPr>
          <a:xfrm>
            <a:off x="457200" y="1309007"/>
            <a:ext cx="8229600" cy="3394075"/>
          </a:xfrm>
          <a:prstGeom prst="rect">
            <a:avLst/>
          </a:prstGeom>
        </p:spPr>
        <p:txBody>
          <a:bodyPr rtlCol="0">
            <a:normAutofit/>
          </a:bodyPr>
          <a:lstStyle>
            <a:lvl1pPr>
              <a:defRPr>
                <a:latin typeface="HelveticaNeueLT Std"/>
                <a:cs typeface="HelveticaNeueLT Std"/>
              </a:defRPr>
            </a:lvl1pPr>
            <a:lvl2pPr>
              <a:defRPr>
                <a:latin typeface="HelveticaNeueLT Std"/>
                <a:cs typeface="HelveticaNeueLT Std"/>
              </a:defRPr>
            </a:lvl2pPr>
            <a:lvl3pPr>
              <a:defRPr>
                <a:latin typeface="HelveticaNeueLT Std"/>
                <a:cs typeface="HelveticaNeueLT Std"/>
              </a:defRPr>
            </a:lvl3pPr>
            <a:lvl4pPr>
              <a:defRPr>
                <a:latin typeface="HelveticaNeueLT Std"/>
                <a:cs typeface="HelveticaNeueLT Std"/>
              </a:defRPr>
            </a:lvl4pPr>
            <a:lvl5pPr>
              <a:defRPr>
                <a:latin typeface="HelveticaNeueLT Std"/>
                <a:cs typeface="HelveticaNeueLT Std"/>
              </a:defRPr>
            </a:lvl5pPr>
          </a:lstStyle>
          <a:p>
            <a:pPr lvl="0"/>
            <a:r>
              <a:rPr lang="en-US" noProof="0" dirty="0"/>
              <a:t>Click to edit Master text styles</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p>
        </p:txBody>
      </p:sp>
      <p:sp>
        <p:nvSpPr>
          <p:cNvPr id="10" name="Title 9"/>
          <p:cNvSpPr>
            <a:spLocks noGrp="1"/>
          </p:cNvSpPr>
          <p:nvPr>
            <p:ph type="title"/>
          </p:nvPr>
        </p:nvSpPr>
        <p:spPr/>
        <p:txBody>
          <a:bodyPr/>
          <a:lstStyle/>
          <a:p>
            <a:r>
              <a:rPr lang="en-US" dirty="0"/>
              <a:t>Click to edit Master title style</a:t>
            </a:r>
          </a:p>
        </p:txBody>
      </p:sp>
    </p:spTree>
    <p:extLst>
      <p:ext uri="{BB962C8B-B14F-4D97-AF65-F5344CB8AC3E}">
        <p14:creationId xmlns:p14="http://schemas.microsoft.com/office/powerpoint/2010/main" val="51135400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cxnSp>
        <p:nvCxnSpPr>
          <p:cNvPr id="4" name="Straight Connector 3"/>
          <p:cNvCxnSpPr/>
          <p:nvPr userDrawn="1"/>
        </p:nvCxnSpPr>
        <p:spPr>
          <a:xfrm>
            <a:off x="685800" y="2700338"/>
            <a:ext cx="7772400" cy="0"/>
          </a:xfrm>
          <a:prstGeom prst="line">
            <a:avLst/>
          </a:prstGeom>
          <a:ln>
            <a:solidFill>
              <a:srgbClr val="D04432"/>
            </a:solidFill>
          </a:ln>
          <a:effectLst/>
        </p:spPr>
        <p:style>
          <a:lnRef idx="2">
            <a:schemeClr val="accent1"/>
          </a:lnRef>
          <a:fillRef idx="0">
            <a:schemeClr val="accent1"/>
          </a:fillRef>
          <a:effectRef idx="1">
            <a:schemeClr val="accent1"/>
          </a:effectRef>
          <a:fontRef idx="minor">
            <a:schemeClr val="tx1"/>
          </a:fontRef>
        </p:style>
      </p:cxnSp>
      <p:pic>
        <p:nvPicPr>
          <p:cNvPr id="5" name="Picture 6"/>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371600" y="2868613"/>
            <a:ext cx="6400800" cy="36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a:off x="685800" y="1598613"/>
            <a:ext cx="7772400" cy="1101725"/>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latin typeface="HelveticaNeueLT Std"/>
                <a:cs typeface="HelveticaNeueLT Std"/>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Tree>
    <p:extLst>
      <p:ext uri="{BB962C8B-B14F-4D97-AF65-F5344CB8AC3E}">
        <p14:creationId xmlns:p14="http://schemas.microsoft.com/office/powerpoint/2010/main" val="183555893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cxnSp>
        <p:nvCxnSpPr>
          <p:cNvPr id="5" name="Straight Connector 4"/>
          <p:cNvCxnSpPr/>
          <p:nvPr userDrawn="1"/>
        </p:nvCxnSpPr>
        <p:spPr>
          <a:xfrm>
            <a:off x="457200" y="1063625"/>
            <a:ext cx="8229600" cy="0"/>
          </a:xfrm>
          <a:prstGeom prst="line">
            <a:avLst/>
          </a:prstGeom>
          <a:ln>
            <a:solidFill>
              <a:srgbClr val="D04432"/>
            </a:solidFill>
          </a:ln>
          <a:effectLst/>
        </p:spPr>
        <p:style>
          <a:lnRef idx="2">
            <a:schemeClr val="accent1"/>
          </a:lnRef>
          <a:fillRef idx="0">
            <a:schemeClr val="accent1"/>
          </a:fillRef>
          <a:effectRef idx="1">
            <a:schemeClr val="accent1"/>
          </a:effectRef>
          <a:fontRef idx="minor">
            <a:schemeClr val="tx1"/>
          </a:fontRef>
        </p:style>
      </p:cxnSp>
      <p:pic>
        <p:nvPicPr>
          <p:cNvPr id="6" name="Picture 4"/>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457200" y="1146175"/>
            <a:ext cx="8229600" cy="46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sz="half" idx="1"/>
          </p:nvPr>
        </p:nvSpPr>
        <p:spPr>
          <a:xfrm>
            <a:off x="457200" y="1290865"/>
            <a:ext cx="4038600" cy="33940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90865"/>
            <a:ext cx="4038600" cy="33940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02202372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cxnSp>
        <p:nvCxnSpPr>
          <p:cNvPr id="7" name="Straight Connector 6"/>
          <p:cNvCxnSpPr/>
          <p:nvPr userDrawn="1"/>
        </p:nvCxnSpPr>
        <p:spPr>
          <a:xfrm>
            <a:off x="457200" y="1063625"/>
            <a:ext cx="8229600" cy="0"/>
          </a:xfrm>
          <a:prstGeom prst="line">
            <a:avLst/>
          </a:prstGeom>
          <a:ln>
            <a:solidFill>
              <a:srgbClr val="D04432"/>
            </a:solidFill>
          </a:ln>
          <a:effectLst/>
        </p:spPr>
        <p:style>
          <a:lnRef idx="2">
            <a:schemeClr val="accent1"/>
          </a:lnRef>
          <a:fillRef idx="0">
            <a:schemeClr val="accent1"/>
          </a:fillRef>
          <a:effectRef idx="1">
            <a:schemeClr val="accent1"/>
          </a:effectRef>
          <a:fontRef idx="minor">
            <a:schemeClr val="tx1"/>
          </a:fontRef>
        </p:style>
      </p:cxnSp>
      <p:pic>
        <p:nvPicPr>
          <p:cNvPr id="8" name="Picture 4"/>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457200" y="1146175"/>
            <a:ext cx="8229600" cy="46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0938"/>
            <a:ext cx="4040188" cy="481012"/>
          </a:xfrm>
        </p:spPr>
        <p:txBody>
          <a:bodyPr anchor="b">
            <a:normAutofit/>
          </a:bodyPr>
          <a:lstStyle>
            <a:lvl1pPr marL="0" indent="0">
              <a:buNone/>
              <a:defRPr sz="2000" b="0" i="0">
                <a:latin typeface="HelveticaNeueLT Std Med"/>
                <a:cs typeface="HelveticaNeueLT Std Med"/>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457200" y="1631950"/>
            <a:ext cx="4040188" cy="2962275"/>
          </a:xfrm>
        </p:spPr>
        <p:txBody>
          <a:bodyPr/>
          <a:lstStyle>
            <a:lvl1pPr>
              <a:defRPr sz="2400">
                <a:latin typeface="HelveticaNeueLT Std"/>
                <a:cs typeface="HelveticaNeueLT Std"/>
              </a:defRPr>
            </a:lvl1pPr>
            <a:lvl2pPr>
              <a:defRPr sz="2000">
                <a:latin typeface="HelveticaNeueLT Std"/>
                <a:cs typeface="HelveticaNeueLT Std"/>
              </a:defRPr>
            </a:lvl2pPr>
            <a:lvl3pPr>
              <a:defRPr sz="1800">
                <a:latin typeface="HelveticaNeueLT Std"/>
                <a:cs typeface="HelveticaNeueLT Std"/>
              </a:defRPr>
            </a:lvl3pPr>
            <a:lvl4pPr>
              <a:defRPr sz="1600">
                <a:latin typeface="HelveticaNeueLT Std"/>
                <a:cs typeface="HelveticaNeueLT Std"/>
              </a:defRPr>
            </a:lvl4pPr>
            <a:lvl5pPr>
              <a:defRPr sz="1600">
                <a:latin typeface="HelveticaNeueLT Std"/>
                <a:cs typeface="HelveticaNeueLT Std"/>
              </a:defRPr>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4645025" y="1150938"/>
            <a:ext cx="4041775" cy="481012"/>
          </a:xfrm>
        </p:spPr>
        <p:txBody>
          <a:bodyPr anchor="b">
            <a:normAutofit/>
          </a:bodyPr>
          <a:lstStyle>
            <a:lvl1pPr marL="0" indent="0">
              <a:buNone/>
              <a:defRPr sz="2000" b="0" i="0">
                <a:latin typeface="HelveticaNeueLT Std Med"/>
                <a:cs typeface="HelveticaNeueLT Std Med"/>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p:cNvSpPr>
            <a:spLocks noGrp="1"/>
          </p:cNvSpPr>
          <p:nvPr>
            <p:ph sz="quarter" idx="4"/>
          </p:nvPr>
        </p:nvSpPr>
        <p:spPr>
          <a:xfrm>
            <a:off x="4645025" y="1631950"/>
            <a:ext cx="4041775" cy="2962275"/>
          </a:xfrm>
        </p:spPr>
        <p:txBody>
          <a:bodyPr/>
          <a:lstStyle>
            <a:lvl1pPr>
              <a:defRPr sz="2400">
                <a:latin typeface="HelveticaNeueLT Std"/>
                <a:cs typeface="HelveticaNeueLT Std"/>
              </a:defRPr>
            </a:lvl1pPr>
            <a:lvl2pPr>
              <a:defRPr sz="2000">
                <a:latin typeface="HelveticaNeueLT Std"/>
                <a:cs typeface="HelveticaNeueLT Std"/>
              </a:defRPr>
            </a:lvl2pPr>
            <a:lvl3pPr>
              <a:defRPr sz="1800">
                <a:latin typeface="HelveticaNeueLT Std"/>
                <a:cs typeface="HelveticaNeueLT Std"/>
              </a:defRPr>
            </a:lvl3pPr>
            <a:lvl4pPr>
              <a:defRPr sz="1600">
                <a:latin typeface="HelveticaNeueLT Std"/>
                <a:cs typeface="HelveticaNeueLT Std"/>
              </a:defRPr>
            </a:lvl4pPr>
            <a:lvl5pPr>
              <a:defRPr sz="1600">
                <a:latin typeface="HelveticaNeueLT Std"/>
                <a:cs typeface="HelveticaNeueLT Std"/>
              </a:defRPr>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09520800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cxnSp>
        <p:nvCxnSpPr>
          <p:cNvPr id="3" name="Straight Connector 2"/>
          <p:cNvCxnSpPr/>
          <p:nvPr userDrawn="1"/>
        </p:nvCxnSpPr>
        <p:spPr>
          <a:xfrm>
            <a:off x="457200" y="1063625"/>
            <a:ext cx="8229600" cy="0"/>
          </a:xfrm>
          <a:prstGeom prst="line">
            <a:avLst/>
          </a:prstGeom>
          <a:ln>
            <a:solidFill>
              <a:srgbClr val="D04432"/>
            </a:solidFill>
          </a:ln>
          <a:effectLst/>
        </p:spPr>
        <p:style>
          <a:lnRef idx="2">
            <a:schemeClr val="accent1"/>
          </a:lnRef>
          <a:fillRef idx="0">
            <a:schemeClr val="accent1"/>
          </a:fillRef>
          <a:effectRef idx="1">
            <a:schemeClr val="accent1"/>
          </a:effectRef>
          <a:fontRef idx="minor">
            <a:schemeClr val="tx1"/>
          </a:fontRef>
        </p:style>
      </p:cxnSp>
      <p:pic>
        <p:nvPicPr>
          <p:cNvPr id="4" name="Picture 4"/>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457200" y="1146175"/>
            <a:ext cx="8229600" cy="46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lstStyle/>
          <a:p>
            <a:r>
              <a:rPr lang="en-US" dirty="0"/>
              <a:t>Click to edit Master title style</a:t>
            </a:r>
          </a:p>
        </p:txBody>
      </p:sp>
    </p:spTree>
    <p:extLst>
      <p:ext uri="{BB962C8B-B14F-4D97-AF65-F5344CB8AC3E}">
        <p14:creationId xmlns:p14="http://schemas.microsoft.com/office/powerpoint/2010/main" val="152102585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93196067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cxnSp>
        <p:nvCxnSpPr>
          <p:cNvPr id="5" name="Straight Connector 4"/>
          <p:cNvCxnSpPr/>
          <p:nvPr userDrawn="1"/>
        </p:nvCxnSpPr>
        <p:spPr>
          <a:xfrm>
            <a:off x="457200" y="1063625"/>
            <a:ext cx="3008313" cy="0"/>
          </a:xfrm>
          <a:prstGeom prst="line">
            <a:avLst/>
          </a:prstGeom>
          <a:ln>
            <a:solidFill>
              <a:srgbClr val="D04432"/>
            </a:solidFill>
          </a:ln>
          <a:effectLst/>
        </p:spPr>
        <p:style>
          <a:lnRef idx="2">
            <a:schemeClr val="accent1"/>
          </a:lnRef>
          <a:fillRef idx="0">
            <a:schemeClr val="accent1"/>
          </a:fillRef>
          <a:effectRef idx="1">
            <a:schemeClr val="accent1"/>
          </a:effectRef>
          <a:fontRef idx="minor">
            <a:schemeClr val="tx1"/>
          </a:fontRef>
        </p:style>
      </p:cxnSp>
      <p:pic>
        <p:nvPicPr>
          <p:cNvPr id="6" name="Picture 4"/>
          <p:cNvPicPr>
            <a:picLocks/>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457200" y="1146175"/>
            <a:ext cx="2971800" cy="26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457200" y="204788"/>
            <a:ext cx="3008313" cy="871537"/>
          </a:xfrm>
        </p:spPr>
        <p:txBody>
          <a:bodyPr anchor="b">
            <a:normAutofit/>
          </a:bodyPr>
          <a:lstStyle>
            <a:lvl1pPr algn="l">
              <a:defRPr sz="1600" b="0"/>
            </a:lvl1pPr>
          </a:lstStyle>
          <a:p>
            <a:r>
              <a:rPr lang="en-US" dirty="0"/>
              <a:t>Click to edit Master title style</a:t>
            </a:r>
          </a:p>
        </p:txBody>
      </p:sp>
      <p:sp>
        <p:nvSpPr>
          <p:cNvPr id="3" name="Content Placeholder 2"/>
          <p:cNvSpPr>
            <a:spLocks noGrp="1"/>
          </p:cNvSpPr>
          <p:nvPr>
            <p:ph idx="1"/>
          </p:nvPr>
        </p:nvSpPr>
        <p:spPr>
          <a:xfrm>
            <a:off x="3575050" y="204788"/>
            <a:ext cx="5111750" cy="4389437"/>
          </a:xfrm>
        </p:spPr>
        <p:txBody>
          <a:bodyPr/>
          <a:lstStyle>
            <a:lvl1pPr>
              <a:defRPr sz="3200">
                <a:latin typeface="HelveticaNeueLT Std"/>
                <a:cs typeface="HelveticaNeueLT Std"/>
              </a:defRPr>
            </a:lvl1pPr>
            <a:lvl2pPr>
              <a:defRPr sz="2800">
                <a:latin typeface="HelveticaNeueLT Std"/>
                <a:cs typeface="HelveticaNeueLT Std"/>
              </a:defRPr>
            </a:lvl2pPr>
            <a:lvl3pPr>
              <a:defRPr sz="2400">
                <a:latin typeface="HelveticaNeueLT Std"/>
                <a:cs typeface="HelveticaNeueLT Std"/>
              </a:defRPr>
            </a:lvl3pPr>
            <a:lvl4pPr>
              <a:defRPr sz="2000">
                <a:latin typeface="HelveticaNeueLT Std"/>
                <a:cs typeface="HelveticaNeueLT Std"/>
              </a:defRPr>
            </a:lvl4pPr>
            <a:lvl5pPr>
              <a:defRPr sz="2000">
                <a:latin typeface="HelveticaNeueLT Std"/>
                <a:cs typeface="HelveticaNeueLT Std"/>
              </a:defRPr>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p:cNvSpPr>
            <a:spLocks noGrp="1"/>
          </p:cNvSpPr>
          <p:nvPr>
            <p:ph type="body" sz="half" idx="2"/>
          </p:nvPr>
        </p:nvSpPr>
        <p:spPr>
          <a:xfrm>
            <a:off x="457200" y="1251857"/>
            <a:ext cx="3008313" cy="3342368"/>
          </a:xfrm>
        </p:spPr>
        <p:txBody>
          <a:bodyPr/>
          <a:lstStyle>
            <a:lvl1pPr marL="0" indent="0">
              <a:buNone/>
              <a:defRPr sz="1400">
                <a:latin typeface="HelveticaNeueLT Std"/>
                <a:cs typeface="HelveticaNeueLT Std"/>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Tree>
    <p:extLst>
      <p:ext uri="{BB962C8B-B14F-4D97-AF65-F5344CB8AC3E}">
        <p14:creationId xmlns:p14="http://schemas.microsoft.com/office/powerpoint/2010/main" val="2573449711"/>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5.png"/><Relationship Id="rId2"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image" Target="../media/image4.emf"/><Relationship Id="rId5" Type="http://schemas.openxmlformats.org/officeDocument/2006/relationships/image" Target="../media/image3.png"/><Relationship Id="rId4" Type="http://schemas.openxmlformats.org/officeDocument/2006/relationships/image" Target="../media/image2.emf"/></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9.xml"/><Relationship Id="rId3" Type="http://schemas.openxmlformats.org/officeDocument/2006/relationships/slideLayout" Target="../slideLayouts/slideLayout4.xml"/><Relationship Id="rId7" Type="http://schemas.openxmlformats.org/officeDocument/2006/relationships/slideLayout" Target="../slideLayouts/slideLayout8.xml"/><Relationship Id="rId12" Type="http://schemas.openxmlformats.org/officeDocument/2006/relationships/theme" Target="../theme/theme2.xml"/><Relationship Id="rId2" Type="http://schemas.openxmlformats.org/officeDocument/2006/relationships/slideLayout" Target="../slideLayouts/slideLayout3.xml"/><Relationship Id="rId1" Type="http://schemas.openxmlformats.org/officeDocument/2006/relationships/slideLayout" Target="../slideLayouts/slideLayout2.xml"/><Relationship Id="rId6" Type="http://schemas.openxmlformats.org/officeDocument/2006/relationships/slideLayout" Target="../slideLayouts/slideLayout7.xml"/><Relationship Id="rId11" Type="http://schemas.openxmlformats.org/officeDocument/2006/relationships/slideLayout" Target="../slideLayouts/slideLayout12.xml"/><Relationship Id="rId5" Type="http://schemas.openxmlformats.org/officeDocument/2006/relationships/slideLayout" Target="../slideLayouts/slideLayout6.xml"/><Relationship Id="rId10" Type="http://schemas.openxmlformats.org/officeDocument/2006/relationships/slideLayout" Target="../slideLayouts/slideLayout11.xml"/><Relationship Id="rId4" Type="http://schemas.openxmlformats.org/officeDocument/2006/relationships/slideLayout" Target="../slideLayouts/slideLayout5.xml"/><Relationship Id="rId9"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rgbClr val="0077A0"/>
        </a:solidFill>
        <a:effectLst/>
      </p:bgPr>
    </p:bg>
    <p:spTree>
      <p:nvGrpSpPr>
        <p:cNvPr id="1" name=""/>
        <p:cNvGrpSpPr/>
        <p:nvPr/>
      </p:nvGrpSpPr>
      <p:grpSpPr>
        <a:xfrm>
          <a:off x="0" y="0"/>
          <a:ext cx="0" cy="0"/>
          <a:chOff x="0" y="0"/>
          <a:chExt cx="0" cy="0"/>
        </a:xfrm>
      </p:grpSpPr>
      <p:pic>
        <p:nvPicPr>
          <p:cNvPr id="1026" name="Picture 9" descr="PISA_TB_3-01.png"/>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rot="-3627186">
            <a:off x="7970837" y="2544763"/>
            <a:ext cx="6475413" cy="1074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7" name="Picture 7"/>
          <p:cNvPicPr>
            <a:picLocks noChangeAspect="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6208713" y="0"/>
            <a:ext cx="2935287" cy="5143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8" name="Picture 1"/>
          <p:cNvPicPr>
            <a:picLocks noChangeAspect="1"/>
          </p:cNvPicPr>
          <p:nvPr userDrawn="1"/>
        </p:nvPicPr>
        <p:blipFill>
          <a:blip r:embed="rId5">
            <a:extLst>
              <a:ext uri="{28A0092B-C50C-407E-A947-70E740481C1C}">
                <a14:useLocalDpi xmlns:a14="http://schemas.microsoft.com/office/drawing/2010/main" val="0"/>
              </a:ext>
            </a:extLst>
          </a:blip>
          <a:srcRect/>
          <a:stretch>
            <a:fillRect/>
          </a:stretch>
        </p:blipFill>
        <p:spPr bwMode="auto">
          <a:xfrm>
            <a:off x="7019925" y="4162425"/>
            <a:ext cx="1789113" cy="714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9" name="Picture 6"/>
          <p:cNvPicPr>
            <a:picLocks/>
          </p:cNvPicPr>
          <p:nvPr userDrawn="1"/>
        </p:nvPicPr>
        <p:blipFill>
          <a:blip r:embed="rId6">
            <a:extLst>
              <a:ext uri="{28A0092B-C50C-407E-A947-70E740481C1C}">
                <a14:useLocalDpi xmlns:a14="http://schemas.microsoft.com/office/drawing/2010/main" val="0"/>
              </a:ext>
            </a:extLst>
          </a:blip>
          <a:srcRect/>
          <a:stretch>
            <a:fillRect/>
          </a:stretch>
        </p:blipFill>
        <p:spPr bwMode="auto">
          <a:xfrm rot="-3623967">
            <a:off x="4633118" y="2513807"/>
            <a:ext cx="5943601" cy="138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0" name="Picture 12" descr="PISA_LOGO-02.png"/>
          <p:cNvPicPr>
            <a:picLocks noChangeAspect="1"/>
          </p:cNvPicPr>
          <p:nvPr userDrawn="1"/>
        </p:nvPicPr>
        <p:blipFill>
          <a:blip r:embed="rId7">
            <a:extLst>
              <a:ext uri="{28A0092B-C50C-407E-A947-70E740481C1C}">
                <a14:useLocalDpi xmlns:a14="http://schemas.microsoft.com/office/drawing/2010/main" val="0"/>
              </a:ext>
            </a:extLst>
          </a:blip>
          <a:srcRect/>
          <a:stretch>
            <a:fillRect/>
          </a:stretch>
        </p:blipFill>
        <p:spPr bwMode="auto">
          <a:xfrm>
            <a:off x="504825" y="625475"/>
            <a:ext cx="1238250" cy="554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3775" r:id="rId1"/>
  </p:sldLayoutIdLst>
  <p:txStyles>
    <p:titleStyle>
      <a:lvl1pPr algn="l" defTabSz="457200" rtl="0" fontAlgn="base">
        <a:spcBef>
          <a:spcPct val="0"/>
        </a:spcBef>
        <a:spcAft>
          <a:spcPct val="0"/>
        </a:spcAft>
        <a:defRPr sz="4400" kern="1200">
          <a:solidFill>
            <a:schemeClr val="bg1"/>
          </a:solidFill>
          <a:latin typeface="HelveticaNeueLT Std Med"/>
          <a:ea typeface="MS PGothic" panose="020B0600070205080204" pitchFamily="34" charset="-128"/>
          <a:cs typeface="HelveticaNeueLT Std Med"/>
        </a:defRPr>
      </a:lvl1pPr>
      <a:lvl2pPr algn="l" defTabSz="457200" rtl="0" fontAlgn="base">
        <a:spcBef>
          <a:spcPct val="0"/>
        </a:spcBef>
        <a:spcAft>
          <a:spcPct val="0"/>
        </a:spcAft>
        <a:defRPr sz="4400">
          <a:solidFill>
            <a:schemeClr val="bg1"/>
          </a:solidFill>
          <a:latin typeface="HelveticaNeueLT Std Med" pitchFamily="6" charset="0"/>
          <a:ea typeface="MS PGothic" panose="020B0600070205080204" pitchFamily="34" charset="-128"/>
        </a:defRPr>
      </a:lvl2pPr>
      <a:lvl3pPr algn="l" defTabSz="457200" rtl="0" fontAlgn="base">
        <a:spcBef>
          <a:spcPct val="0"/>
        </a:spcBef>
        <a:spcAft>
          <a:spcPct val="0"/>
        </a:spcAft>
        <a:defRPr sz="4400">
          <a:solidFill>
            <a:schemeClr val="bg1"/>
          </a:solidFill>
          <a:latin typeface="HelveticaNeueLT Std Med" pitchFamily="6" charset="0"/>
          <a:ea typeface="MS PGothic" panose="020B0600070205080204" pitchFamily="34" charset="-128"/>
        </a:defRPr>
      </a:lvl3pPr>
      <a:lvl4pPr algn="l" defTabSz="457200" rtl="0" fontAlgn="base">
        <a:spcBef>
          <a:spcPct val="0"/>
        </a:spcBef>
        <a:spcAft>
          <a:spcPct val="0"/>
        </a:spcAft>
        <a:defRPr sz="4400">
          <a:solidFill>
            <a:schemeClr val="bg1"/>
          </a:solidFill>
          <a:latin typeface="HelveticaNeueLT Std Med" pitchFamily="6" charset="0"/>
          <a:ea typeface="MS PGothic" panose="020B0600070205080204" pitchFamily="34" charset="-128"/>
        </a:defRPr>
      </a:lvl4pPr>
      <a:lvl5pPr algn="l" defTabSz="457200" rtl="0" fontAlgn="base">
        <a:spcBef>
          <a:spcPct val="0"/>
        </a:spcBef>
        <a:spcAft>
          <a:spcPct val="0"/>
        </a:spcAft>
        <a:defRPr sz="4400">
          <a:solidFill>
            <a:schemeClr val="bg1"/>
          </a:solidFill>
          <a:latin typeface="HelveticaNeueLT Std Med" pitchFamily="6" charset="0"/>
          <a:ea typeface="MS PGothic" panose="020B0600070205080204" pitchFamily="34" charset="-128"/>
        </a:defRPr>
      </a:lvl5pPr>
      <a:lvl6pPr marL="457200" algn="l" defTabSz="457200" rtl="0" fontAlgn="base">
        <a:spcBef>
          <a:spcPct val="0"/>
        </a:spcBef>
        <a:spcAft>
          <a:spcPct val="0"/>
        </a:spcAft>
        <a:defRPr sz="4400">
          <a:solidFill>
            <a:schemeClr val="bg1"/>
          </a:solidFill>
          <a:latin typeface="HelveticaNeueLT Std Med" pitchFamily="6" charset="0"/>
          <a:ea typeface="MS PGothic" panose="020B0600070205080204" pitchFamily="34" charset="-128"/>
        </a:defRPr>
      </a:lvl6pPr>
      <a:lvl7pPr marL="914400" algn="l" defTabSz="457200" rtl="0" fontAlgn="base">
        <a:spcBef>
          <a:spcPct val="0"/>
        </a:spcBef>
        <a:spcAft>
          <a:spcPct val="0"/>
        </a:spcAft>
        <a:defRPr sz="4400">
          <a:solidFill>
            <a:schemeClr val="bg1"/>
          </a:solidFill>
          <a:latin typeface="HelveticaNeueLT Std Med" pitchFamily="6" charset="0"/>
          <a:ea typeface="MS PGothic" panose="020B0600070205080204" pitchFamily="34" charset="-128"/>
        </a:defRPr>
      </a:lvl7pPr>
      <a:lvl8pPr marL="1371600" algn="l" defTabSz="457200" rtl="0" fontAlgn="base">
        <a:spcBef>
          <a:spcPct val="0"/>
        </a:spcBef>
        <a:spcAft>
          <a:spcPct val="0"/>
        </a:spcAft>
        <a:defRPr sz="4400">
          <a:solidFill>
            <a:schemeClr val="bg1"/>
          </a:solidFill>
          <a:latin typeface="HelveticaNeueLT Std Med" pitchFamily="6" charset="0"/>
          <a:ea typeface="MS PGothic" panose="020B0600070205080204" pitchFamily="34" charset="-128"/>
        </a:defRPr>
      </a:lvl8pPr>
      <a:lvl9pPr marL="1828800" algn="l" defTabSz="457200" rtl="0" fontAlgn="base">
        <a:spcBef>
          <a:spcPct val="0"/>
        </a:spcBef>
        <a:spcAft>
          <a:spcPct val="0"/>
        </a:spcAft>
        <a:defRPr sz="4400">
          <a:solidFill>
            <a:schemeClr val="bg1"/>
          </a:solidFill>
          <a:latin typeface="HelveticaNeueLT Std Med" pitchFamily="6" charset="0"/>
          <a:ea typeface="MS PGothic" panose="020B0600070205080204" pitchFamily="34" charset="-128"/>
        </a:defRPr>
      </a:lvl9pPr>
    </p:titleStyle>
    <p:bodyStyle>
      <a:lvl1pPr marL="342900" indent="-342900" algn="l" defTabSz="457200" rtl="0" fontAlgn="base">
        <a:spcBef>
          <a:spcPct val="20000"/>
        </a:spcBef>
        <a:spcAft>
          <a:spcPct val="0"/>
        </a:spcAft>
        <a:buFont typeface="Arial" panose="020B0604020202020204" pitchFamily="34" charset="0"/>
        <a:buChar char="•"/>
        <a:defRPr sz="3200" kern="1200">
          <a:solidFill>
            <a:schemeClr val="tx1"/>
          </a:solidFill>
          <a:latin typeface="+mn-lt"/>
          <a:ea typeface="MS PGothic" panose="020B0600070205080204" pitchFamily="34" charset="-128"/>
          <a:cs typeface="+mn-cs"/>
        </a:defRPr>
      </a:lvl1pPr>
      <a:lvl2pPr marL="742950" indent="-285750" algn="l" defTabSz="457200" rtl="0" fontAlgn="base">
        <a:spcBef>
          <a:spcPct val="20000"/>
        </a:spcBef>
        <a:spcAft>
          <a:spcPct val="0"/>
        </a:spcAft>
        <a:buFont typeface="Arial" panose="020B0604020202020204" pitchFamily="34" charset="0"/>
        <a:buChar char="–"/>
        <a:defRPr sz="2800" kern="1200">
          <a:solidFill>
            <a:schemeClr val="tx1"/>
          </a:solidFill>
          <a:latin typeface="+mn-lt"/>
          <a:ea typeface="MS PGothic" panose="020B0600070205080204" pitchFamily="34" charset="-128"/>
          <a:cs typeface="+mn-cs"/>
        </a:defRPr>
      </a:lvl2pPr>
      <a:lvl3pPr marL="1143000" indent="-228600" algn="l" defTabSz="457200" rtl="0" fontAlgn="base">
        <a:spcBef>
          <a:spcPct val="20000"/>
        </a:spcBef>
        <a:spcAft>
          <a:spcPct val="0"/>
        </a:spcAft>
        <a:buFont typeface="Arial" panose="020B0604020202020204" pitchFamily="34" charset="0"/>
        <a:buChar char="•"/>
        <a:defRPr sz="2400" kern="1200">
          <a:solidFill>
            <a:schemeClr val="tx1"/>
          </a:solidFill>
          <a:latin typeface="+mn-lt"/>
          <a:ea typeface="MS PGothic" panose="020B0600070205080204" pitchFamily="34" charset="-128"/>
          <a:cs typeface="+mn-cs"/>
        </a:defRPr>
      </a:lvl3pPr>
      <a:lvl4pPr marL="1600200" indent="-228600" algn="l" defTabSz="457200" rtl="0" fontAlgn="base">
        <a:spcBef>
          <a:spcPct val="20000"/>
        </a:spcBef>
        <a:spcAft>
          <a:spcPct val="0"/>
        </a:spcAft>
        <a:buFont typeface="Arial" panose="020B0604020202020204" pitchFamily="34" charset="0"/>
        <a:buChar char="–"/>
        <a:defRPr sz="2000" kern="1200">
          <a:solidFill>
            <a:schemeClr val="tx1"/>
          </a:solidFill>
          <a:latin typeface="+mn-lt"/>
          <a:ea typeface="MS PGothic" panose="020B0600070205080204" pitchFamily="34" charset="-128"/>
          <a:cs typeface="+mn-cs"/>
        </a:defRPr>
      </a:lvl4pPr>
      <a:lvl5pPr marL="2057400" indent="-228600" algn="l" defTabSz="457200" rtl="0" fontAlgn="base">
        <a:spcBef>
          <a:spcPct val="20000"/>
        </a:spcBef>
        <a:spcAft>
          <a:spcPct val="0"/>
        </a:spcAft>
        <a:buFont typeface="Arial" panose="020B0604020202020204" pitchFamily="34" charset="0"/>
        <a:buChar char="»"/>
        <a:defRPr sz="2000" kern="1200">
          <a:solidFill>
            <a:schemeClr val="tx1"/>
          </a:solidFill>
          <a:latin typeface="+mn-lt"/>
          <a:ea typeface="MS PGothic" panose="020B0600070205080204" pitchFamily="34"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3074" name="Title Placeholder 1"/>
          <p:cNvSpPr>
            <a:spLocks noGrp="1"/>
          </p:cNvSpPr>
          <p:nvPr>
            <p:ph type="title"/>
          </p:nvPr>
        </p:nvSpPr>
        <p:spPr bwMode="auto">
          <a:xfrm>
            <a:off x="457200" y="206375"/>
            <a:ext cx="8229600" cy="857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3075" name="Text Placeholder 2"/>
          <p:cNvSpPr>
            <a:spLocks noGrp="1"/>
          </p:cNvSpPr>
          <p:nvPr>
            <p:ph type="body" idx="1"/>
          </p:nvPr>
        </p:nvSpPr>
        <p:spPr bwMode="auto">
          <a:xfrm>
            <a:off x="457200" y="1200150"/>
            <a:ext cx="8229600" cy="3394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Tree>
  </p:cSld>
  <p:clrMap bg1="lt1" tx1="dk1" bg2="lt2" tx2="dk2" accent1="accent1" accent2="accent2" accent3="accent3" accent4="accent4" accent5="accent5" accent6="accent6" hlink="hlink" folHlink="folHlink"/>
  <p:sldLayoutIdLst>
    <p:sldLayoutId id="2147483776" r:id="rId1"/>
    <p:sldLayoutId id="2147483777" r:id="rId2"/>
    <p:sldLayoutId id="2147483778" r:id="rId3"/>
    <p:sldLayoutId id="2147483779" r:id="rId4"/>
    <p:sldLayoutId id="2147483780" r:id="rId5"/>
    <p:sldLayoutId id="2147483781" r:id="rId6"/>
    <p:sldLayoutId id="2147483774" r:id="rId7"/>
    <p:sldLayoutId id="2147483782" r:id="rId8"/>
    <p:sldLayoutId id="2147483783" r:id="rId9"/>
    <p:sldLayoutId id="2147483784" r:id="rId10"/>
    <p:sldLayoutId id="2147483785" r:id="rId11"/>
  </p:sldLayoutIdLst>
  <p:txStyles>
    <p:titleStyle>
      <a:lvl1pPr algn="l" defTabSz="457200" rtl="0" eaLnBrk="0" fontAlgn="base" hangingPunct="0">
        <a:spcBef>
          <a:spcPct val="0"/>
        </a:spcBef>
        <a:spcAft>
          <a:spcPct val="0"/>
        </a:spcAft>
        <a:defRPr kern="1200">
          <a:solidFill>
            <a:srgbClr val="005681"/>
          </a:solidFill>
          <a:latin typeface="HelveticaNeueLT Std Med"/>
          <a:ea typeface="MS PGothic" panose="020B0600070205080204" pitchFamily="34" charset="-128"/>
          <a:cs typeface="HelveticaNeueLT Std Med"/>
        </a:defRPr>
      </a:lvl1pPr>
      <a:lvl2pPr algn="l" defTabSz="457200" rtl="0" eaLnBrk="0" fontAlgn="base" hangingPunct="0">
        <a:spcBef>
          <a:spcPct val="0"/>
        </a:spcBef>
        <a:spcAft>
          <a:spcPct val="0"/>
        </a:spcAft>
        <a:defRPr>
          <a:solidFill>
            <a:srgbClr val="005681"/>
          </a:solidFill>
          <a:latin typeface="HelveticaNeueLT Std Med" pitchFamily="6" charset="0"/>
          <a:ea typeface="MS PGothic" panose="020B0600070205080204" pitchFamily="34" charset="-128"/>
          <a:cs typeface="HelveticaNeueLT Std Med" pitchFamily="6" charset="0"/>
        </a:defRPr>
      </a:lvl2pPr>
      <a:lvl3pPr algn="l" defTabSz="457200" rtl="0" eaLnBrk="0" fontAlgn="base" hangingPunct="0">
        <a:spcBef>
          <a:spcPct val="0"/>
        </a:spcBef>
        <a:spcAft>
          <a:spcPct val="0"/>
        </a:spcAft>
        <a:defRPr>
          <a:solidFill>
            <a:srgbClr val="005681"/>
          </a:solidFill>
          <a:latin typeface="HelveticaNeueLT Std Med" pitchFamily="6" charset="0"/>
          <a:ea typeface="MS PGothic" panose="020B0600070205080204" pitchFamily="34" charset="-128"/>
          <a:cs typeface="HelveticaNeueLT Std Med" pitchFamily="6" charset="0"/>
        </a:defRPr>
      </a:lvl3pPr>
      <a:lvl4pPr algn="l" defTabSz="457200" rtl="0" eaLnBrk="0" fontAlgn="base" hangingPunct="0">
        <a:spcBef>
          <a:spcPct val="0"/>
        </a:spcBef>
        <a:spcAft>
          <a:spcPct val="0"/>
        </a:spcAft>
        <a:defRPr>
          <a:solidFill>
            <a:srgbClr val="005681"/>
          </a:solidFill>
          <a:latin typeface="HelveticaNeueLT Std Med" pitchFamily="6" charset="0"/>
          <a:ea typeface="MS PGothic" panose="020B0600070205080204" pitchFamily="34" charset="-128"/>
          <a:cs typeface="HelveticaNeueLT Std Med" pitchFamily="6" charset="0"/>
        </a:defRPr>
      </a:lvl4pPr>
      <a:lvl5pPr algn="l" defTabSz="457200" rtl="0" eaLnBrk="0" fontAlgn="base" hangingPunct="0">
        <a:spcBef>
          <a:spcPct val="0"/>
        </a:spcBef>
        <a:spcAft>
          <a:spcPct val="0"/>
        </a:spcAft>
        <a:defRPr>
          <a:solidFill>
            <a:srgbClr val="005681"/>
          </a:solidFill>
          <a:latin typeface="HelveticaNeueLT Std Med" pitchFamily="6" charset="0"/>
          <a:ea typeface="MS PGothic" panose="020B0600070205080204" pitchFamily="34" charset="-128"/>
          <a:cs typeface="HelveticaNeueLT Std Med" pitchFamily="6" charset="0"/>
        </a:defRPr>
      </a:lvl5pPr>
      <a:lvl6pPr marL="457200" algn="l" defTabSz="457200" rtl="0" fontAlgn="base">
        <a:spcBef>
          <a:spcPct val="0"/>
        </a:spcBef>
        <a:spcAft>
          <a:spcPct val="0"/>
        </a:spcAft>
        <a:defRPr sz="4400">
          <a:solidFill>
            <a:srgbClr val="0077A0"/>
          </a:solidFill>
          <a:latin typeface="HelveticaNeueLT Std Med" pitchFamily="6" charset="0"/>
          <a:ea typeface="MS PGothic" panose="020B0600070205080204" pitchFamily="34" charset="-128"/>
        </a:defRPr>
      </a:lvl6pPr>
      <a:lvl7pPr marL="914400" algn="l" defTabSz="457200" rtl="0" fontAlgn="base">
        <a:spcBef>
          <a:spcPct val="0"/>
        </a:spcBef>
        <a:spcAft>
          <a:spcPct val="0"/>
        </a:spcAft>
        <a:defRPr sz="4400">
          <a:solidFill>
            <a:srgbClr val="0077A0"/>
          </a:solidFill>
          <a:latin typeface="HelveticaNeueLT Std Med" pitchFamily="6" charset="0"/>
          <a:ea typeface="MS PGothic" panose="020B0600070205080204" pitchFamily="34" charset="-128"/>
        </a:defRPr>
      </a:lvl7pPr>
      <a:lvl8pPr marL="1371600" algn="l" defTabSz="457200" rtl="0" fontAlgn="base">
        <a:spcBef>
          <a:spcPct val="0"/>
        </a:spcBef>
        <a:spcAft>
          <a:spcPct val="0"/>
        </a:spcAft>
        <a:defRPr sz="4400">
          <a:solidFill>
            <a:srgbClr val="0077A0"/>
          </a:solidFill>
          <a:latin typeface="HelveticaNeueLT Std Med" pitchFamily="6" charset="0"/>
          <a:ea typeface="MS PGothic" panose="020B0600070205080204" pitchFamily="34" charset="-128"/>
        </a:defRPr>
      </a:lvl8pPr>
      <a:lvl9pPr marL="1828800" algn="l" defTabSz="457200" rtl="0" fontAlgn="base">
        <a:spcBef>
          <a:spcPct val="0"/>
        </a:spcBef>
        <a:spcAft>
          <a:spcPct val="0"/>
        </a:spcAft>
        <a:defRPr sz="4400">
          <a:solidFill>
            <a:srgbClr val="0077A0"/>
          </a:solidFill>
          <a:latin typeface="HelveticaNeueLT Std Med" pitchFamily="6" charset="0"/>
          <a:ea typeface="MS PGothic" panose="020B0600070205080204" pitchFamily="34" charset="-128"/>
        </a:defRPr>
      </a:lvl9pPr>
    </p:titleStyle>
    <p:bodyStyle>
      <a:lvl1pPr marL="342900" indent="-342900" algn="l" defTabSz="457200" rtl="0" eaLnBrk="0" fontAlgn="base" hangingPunct="0">
        <a:spcBef>
          <a:spcPct val="20000"/>
        </a:spcBef>
        <a:spcAft>
          <a:spcPct val="0"/>
        </a:spcAft>
        <a:buFont typeface="Arial" panose="020B0604020202020204" pitchFamily="34" charset="0"/>
        <a:buChar char="•"/>
        <a:defRPr sz="3200" kern="1200">
          <a:solidFill>
            <a:schemeClr val="tx1"/>
          </a:solidFill>
          <a:latin typeface="HelveticaNeueLT Std"/>
          <a:ea typeface="MS PGothic" panose="020B0600070205080204" pitchFamily="34" charset="-128"/>
          <a:cs typeface="HelveticaNeueLT Std"/>
        </a:defRPr>
      </a:lvl1pPr>
      <a:lvl2pPr marL="742950" indent="-285750" algn="l" defTabSz="457200" rtl="0" eaLnBrk="0" fontAlgn="base" hangingPunct="0">
        <a:spcBef>
          <a:spcPct val="20000"/>
        </a:spcBef>
        <a:spcAft>
          <a:spcPct val="0"/>
        </a:spcAft>
        <a:buFont typeface="Arial" panose="020B0604020202020204" pitchFamily="34" charset="0"/>
        <a:buChar char="–"/>
        <a:defRPr sz="2800" kern="1200">
          <a:solidFill>
            <a:schemeClr val="tx1"/>
          </a:solidFill>
          <a:latin typeface="HelveticaNeueLT Std"/>
          <a:ea typeface="MS PGothic" panose="020B0600070205080204" pitchFamily="34" charset="-128"/>
          <a:cs typeface="HelveticaNeueLT Std"/>
        </a:defRPr>
      </a:lvl2pPr>
      <a:lvl3pPr marL="1143000" indent="-228600" algn="l" defTabSz="457200" rtl="0" eaLnBrk="0" fontAlgn="base" hangingPunct="0">
        <a:spcBef>
          <a:spcPct val="20000"/>
        </a:spcBef>
        <a:spcAft>
          <a:spcPct val="0"/>
        </a:spcAft>
        <a:buFont typeface="Arial" panose="020B0604020202020204" pitchFamily="34" charset="0"/>
        <a:buChar char="•"/>
        <a:defRPr sz="2400" kern="1200">
          <a:solidFill>
            <a:schemeClr val="tx1"/>
          </a:solidFill>
          <a:latin typeface="HelveticaNeueLT Std"/>
          <a:ea typeface="MS PGothic" panose="020B0600070205080204" pitchFamily="34" charset="-128"/>
          <a:cs typeface="HelveticaNeueLT Std"/>
        </a:defRPr>
      </a:lvl3pPr>
      <a:lvl4pPr marL="1600200" indent="-228600" algn="l" defTabSz="457200" rtl="0" eaLnBrk="0" fontAlgn="base" hangingPunct="0">
        <a:spcBef>
          <a:spcPct val="20000"/>
        </a:spcBef>
        <a:spcAft>
          <a:spcPct val="0"/>
        </a:spcAft>
        <a:buFont typeface="Arial" panose="020B0604020202020204" pitchFamily="34" charset="0"/>
        <a:buChar char="–"/>
        <a:defRPr sz="2000" kern="1200">
          <a:solidFill>
            <a:schemeClr val="tx1"/>
          </a:solidFill>
          <a:latin typeface="HelveticaNeueLT Std"/>
          <a:ea typeface="MS PGothic" panose="020B0600070205080204" pitchFamily="34" charset="-128"/>
          <a:cs typeface="HelveticaNeueLT Std"/>
        </a:defRPr>
      </a:lvl4pPr>
      <a:lvl5pPr marL="2057400" indent="-228600" algn="l" defTabSz="457200" rtl="0" eaLnBrk="0" fontAlgn="base" hangingPunct="0">
        <a:spcBef>
          <a:spcPct val="20000"/>
        </a:spcBef>
        <a:spcAft>
          <a:spcPct val="0"/>
        </a:spcAft>
        <a:buFont typeface="Arial" panose="020B0604020202020204" pitchFamily="34" charset="0"/>
        <a:buChar char="»"/>
        <a:defRPr sz="2000" kern="1200">
          <a:solidFill>
            <a:schemeClr val="tx1"/>
          </a:solidFill>
          <a:latin typeface="HelveticaNeueLT Std"/>
          <a:ea typeface="MS PGothic" panose="020B0600070205080204" pitchFamily="34" charset="-128"/>
          <a:cs typeface="HelveticaNeueLT Std"/>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chart" Target="../charts/chart5.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chart" Target="../charts/chart6.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chart" Target="../charts/chart7.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chart" Target="../charts/chart8.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chart" Target="../charts/chart9.xml"/><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chart" Target="../charts/chart10.xml"/><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chart" Target="../charts/chart11.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3" Type="http://schemas.openxmlformats.org/officeDocument/2006/relationships/chart" Target="../charts/chart12.xml"/><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3" Type="http://schemas.openxmlformats.org/officeDocument/2006/relationships/chart" Target="../charts/chart14.xml"/><Relationship Id="rId2" Type="http://schemas.openxmlformats.org/officeDocument/2006/relationships/chart" Target="../charts/chart13.xml"/><Relationship Id="rId1" Type="http://schemas.openxmlformats.org/officeDocument/2006/relationships/slideLayout" Target="../slideLayouts/slideLayout3.xml"/><Relationship Id="rId4" Type="http://schemas.openxmlformats.org/officeDocument/2006/relationships/image" Target="../media/image7.emf"/></Relationships>
</file>

<file path=ppt/slides/_rels/slide19.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3" Type="http://schemas.openxmlformats.org/officeDocument/2006/relationships/chart" Target="../charts/chart15.xml"/><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2" Type="http://schemas.openxmlformats.org/officeDocument/2006/relationships/chart" Target="../charts/chart16.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2" Type="http://schemas.openxmlformats.org/officeDocument/2006/relationships/chart" Target="../charts/chart17.xm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2" Type="http://schemas.openxmlformats.org/officeDocument/2006/relationships/chart" Target="../charts/chart18.xml"/><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2" Type="http://schemas.openxmlformats.org/officeDocument/2006/relationships/chart" Target="../charts/chart19.xml"/><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2" Type="http://schemas.openxmlformats.org/officeDocument/2006/relationships/chart" Target="../charts/chart20.xml"/><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2" Type="http://schemas.openxmlformats.org/officeDocument/2006/relationships/chart" Target="../charts/chart21.xml"/><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2" Type="http://schemas.openxmlformats.org/officeDocument/2006/relationships/chart" Target="../charts/chart22.xml"/><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2" Type="http://schemas.openxmlformats.org/officeDocument/2006/relationships/chart" Target="../charts/chart23.xml"/><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2" Type="http://schemas.openxmlformats.org/officeDocument/2006/relationships/chart" Target="../charts/chart24.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2" Type="http://schemas.openxmlformats.org/officeDocument/2006/relationships/chart" Target="../charts/chart25.xml"/><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3" Type="http://schemas.openxmlformats.org/officeDocument/2006/relationships/chart" Target="../charts/chart26.xml"/><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3" Type="http://schemas.openxmlformats.org/officeDocument/2006/relationships/chart" Target="../charts/chart27.xml"/><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3" Type="http://schemas.openxmlformats.org/officeDocument/2006/relationships/chart" Target="../charts/chart28.xml"/><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2" Type="http://schemas.openxmlformats.org/officeDocument/2006/relationships/chart" Target="../charts/chart29.xml"/><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2" Type="http://schemas.openxmlformats.org/officeDocument/2006/relationships/chart" Target="../charts/chart30.xml"/><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2" Type="http://schemas.openxmlformats.org/officeDocument/2006/relationships/chart" Target="../charts/chart31.xml"/><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3.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8.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chart" Target="../charts/chart4.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bwMode="auto">
          <a:xfrm>
            <a:off x="251460" y="1866901"/>
            <a:ext cx="4023360" cy="2026919"/>
          </a:xfrm>
          <a:solidFill>
            <a:schemeClr val="bg1">
              <a:lumMod val="85000"/>
            </a:schemeClr>
          </a:solidFill>
          <a:extLst/>
        </p:spPr>
        <p:txBody>
          <a:bodyPr vert="horz" wrap="square" lIns="91440" tIns="45720" rIns="91440" bIns="45720" numCol="1" anchor="t" anchorCtr="0" compatLnSpc="1">
            <a:prstTxWarp prst="textNoShape">
              <a:avLst/>
            </a:prstTxWarp>
          </a:bodyPr>
          <a:lstStyle/>
          <a:p>
            <a:r>
              <a:rPr lang="es-ES" altLang="en-US" sz="2800" b="1" i="1" dirty="0" smtClean="0">
                <a:solidFill>
                  <a:schemeClr val="tx1"/>
                </a:solidFill>
                <a:latin typeface="HelveticaNeueLT Std Med" pitchFamily="6" charset="0"/>
              </a:rPr>
              <a:t>PISA 2015 </a:t>
            </a:r>
            <a:r>
              <a:rPr lang="es-ES" altLang="en-US" sz="2800" b="1" i="1" dirty="0" err="1" smtClean="0">
                <a:solidFill>
                  <a:schemeClr val="tx1"/>
                </a:solidFill>
                <a:latin typeface="HelveticaNeueLT Std Med" pitchFamily="6" charset="0"/>
              </a:rPr>
              <a:t>results</a:t>
            </a:r>
            <a:r>
              <a:rPr lang="es-ES" altLang="en-US" sz="2800" b="1" i="1" dirty="0" smtClean="0">
                <a:solidFill>
                  <a:schemeClr val="tx1"/>
                </a:solidFill>
                <a:latin typeface="HelveticaNeueLT Std Med" pitchFamily="6" charset="0"/>
              </a:rPr>
              <a:t> and </a:t>
            </a:r>
            <a:r>
              <a:rPr lang="es-ES" altLang="en-US" sz="2800" b="1" i="1" dirty="0" err="1" smtClean="0">
                <a:solidFill>
                  <a:schemeClr val="tx1"/>
                </a:solidFill>
                <a:latin typeface="HelveticaNeueLT Std Med" pitchFamily="6" charset="0"/>
              </a:rPr>
              <a:t>future</a:t>
            </a:r>
            <a:r>
              <a:rPr lang="es-ES" altLang="en-US" sz="2800" b="1" i="1" dirty="0" smtClean="0">
                <a:solidFill>
                  <a:schemeClr val="tx1"/>
                </a:solidFill>
                <a:latin typeface="HelveticaNeueLT Std Med" pitchFamily="6" charset="0"/>
              </a:rPr>
              <a:t> </a:t>
            </a:r>
            <a:r>
              <a:rPr lang="es-ES" altLang="en-US" sz="2800" b="1" i="1" dirty="0" err="1" smtClean="0">
                <a:solidFill>
                  <a:schemeClr val="tx1"/>
                </a:solidFill>
                <a:latin typeface="HelveticaNeueLT Std Med" pitchFamily="6" charset="0"/>
              </a:rPr>
              <a:t>developments</a:t>
            </a:r>
            <a:r>
              <a:rPr lang="en-US" altLang="en-US" sz="2800" dirty="0">
                <a:solidFill>
                  <a:schemeClr val="tx1"/>
                </a:solidFill>
                <a:latin typeface="HelveticaNeueLT Std Med" pitchFamily="6" charset="0"/>
              </a:rPr>
              <a:t/>
            </a:r>
            <a:br>
              <a:rPr lang="en-US" altLang="en-US" sz="2800" dirty="0">
                <a:solidFill>
                  <a:schemeClr val="tx1"/>
                </a:solidFill>
                <a:latin typeface="HelveticaNeueLT Std Med" pitchFamily="6" charset="0"/>
              </a:rPr>
            </a:br>
            <a:r>
              <a:rPr lang="en-US" altLang="en-US" sz="2800" dirty="0">
                <a:solidFill>
                  <a:schemeClr val="tx1"/>
                </a:solidFill>
                <a:latin typeface="HelveticaNeueLT Std Med" pitchFamily="6" charset="0"/>
              </a:rPr>
              <a:t/>
            </a:r>
            <a:br>
              <a:rPr lang="en-US" altLang="en-US" sz="2800" dirty="0">
                <a:solidFill>
                  <a:schemeClr val="tx1"/>
                </a:solidFill>
                <a:latin typeface="HelveticaNeueLT Std Med" pitchFamily="6" charset="0"/>
              </a:rPr>
            </a:br>
            <a:r>
              <a:rPr lang="en-US" altLang="en-US" sz="2000" b="1" dirty="0" smtClean="0">
                <a:solidFill>
                  <a:schemeClr val="tx1">
                    <a:lumMod val="65000"/>
                    <a:lumOff val="35000"/>
                  </a:schemeClr>
                </a:solidFill>
                <a:latin typeface="HelveticaNeueLT Std Med" pitchFamily="6" charset="0"/>
              </a:rPr>
              <a:t>Alfonso Echazarra </a:t>
            </a:r>
            <a:br>
              <a:rPr lang="en-US" altLang="en-US" sz="2000" b="1" dirty="0" smtClean="0">
                <a:solidFill>
                  <a:schemeClr val="tx1">
                    <a:lumMod val="65000"/>
                    <a:lumOff val="35000"/>
                  </a:schemeClr>
                </a:solidFill>
                <a:latin typeface="HelveticaNeueLT Std Med" pitchFamily="6" charset="0"/>
              </a:rPr>
            </a:br>
            <a:r>
              <a:rPr lang="en-US" altLang="en-US" sz="2000" b="1" dirty="0" err="1" smtClean="0">
                <a:solidFill>
                  <a:schemeClr val="tx1">
                    <a:lumMod val="65000"/>
                    <a:lumOff val="35000"/>
                  </a:schemeClr>
                </a:solidFill>
                <a:latin typeface="HelveticaNeueLT Std Med" pitchFamily="6" charset="0"/>
              </a:rPr>
              <a:t>Analista</a:t>
            </a:r>
            <a:r>
              <a:rPr lang="en-US" altLang="en-US" sz="2000" b="1" dirty="0" smtClean="0">
                <a:solidFill>
                  <a:schemeClr val="tx1">
                    <a:lumMod val="65000"/>
                    <a:lumOff val="35000"/>
                  </a:schemeClr>
                </a:solidFill>
                <a:latin typeface="HelveticaNeueLT Std Med" pitchFamily="6" charset="0"/>
              </a:rPr>
              <a:t> PISA-OCDE</a:t>
            </a:r>
            <a:endParaRPr lang="en-US" altLang="en-US" sz="2000" b="1" dirty="0">
              <a:solidFill>
                <a:schemeClr val="tx1">
                  <a:lumMod val="65000"/>
                  <a:lumOff val="35000"/>
                </a:schemeClr>
              </a:solidFill>
              <a:latin typeface="HelveticaNeueLT Std Med" pitchFamily="6" charset="0"/>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p:cNvSpPr>
            <a:spLocks noGrp="1"/>
          </p:cNvSpPr>
          <p:nvPr>
            <p:ph type="title"/>
          </p:nvPr>
        </p:nvSpPr>
        <p:spPr/>
        <p:txBody>
          <a:bodyPr/>
          <a:lstStyle/>
          <a:p>
            <a:r>
              <a:rPr lang="de-DE" dirty="0" err="1"/>
              <a:t>Percentage</a:t>
            </a:r>
            <a:r>
              <a:rPr lang="de-DE" dirty="0"/>
              <a:t> </a:t>
            </a:r>
            <a:r>
              <a:rPr lang="de-DE" dirty="0" err="1"/>
              <a:t>of</a:t>
            </a:r>
            <a:r>
              <a:rPr lang="de-DE" dirty="0"/>
              <a:t> top </a:t>
            </a:r>
            <a:r>
              <a:rPr lang="de-DE" dirty="0" err="1"/>
              <a:t>performers</a:t>
            </a:r>
            <a:r>
              <a:rPr lang="de-DE" dirty="0"/>
              <a:t> in </a:t>
            </a:r>
            <a:r>
              <a:rPr lang="de-DE" dirty="0" err="1"/>
              <a:t>science</a:t>
            </a:r>
            <a:endParaRPr lang="de-DE" dirty="0"/>
          </a:p>
        </p:txBody>
      </p:sp>
      <p:sp>
        <p:nvSpPr>
          <p:cNvPr id="4" name="TextBox 5"/>
          <p:cNvSpPr txBox="1">
            <a:spLocks noChangeArrowheads="1"/>
          </p:cNvSpPr>
          <p:nvPr/>
        </p:nvSpPr>
        <p:spPr bwMode="auto">
          <a:xfrm>
            <a:off x="7267575" y="206375"/>
            <a:ext cx="1506538"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algn="r"/>
            <a:r>
              <a:rPr lang="it-IT" altLang="en-US" sz="1400" b="1" dirty="0" err="1">
                <a:solidFill>
                  <a:srgbClr val="E4B921"/>
                </a:solidFill>
                <a:latin typeface="HelveticaNeueLT Std" pitchFamily="6" charset="0"/>
              </a:rPr>
              <a:t>Table</a:t>
            </a:r>
            <a:r>
              <a:rPr lang="it-IT" altLang="en-US" sz="1400" b="1" dirty="0">
                <a:solidFill>
                  <a:srgbClr val="E4B921"/>
                </a:solidFill>
                <a:latin typeface="HelveticaNeueLT Std" pitchFamily="6" charset="0"/>
              </a:rPr>
              <a:t> II.2.2a</a:t>
            </a:r>
            <a:endParaRPr lang="en-US" altLang="en-US" sz="1400" b="1" dirty="0">
              <a:solidFill>
                <a:srgbClr val="E4B921"/>
              </a:solidFill>
              <a:latin typeface="HelveticaNeueLT Std" pitchFamily="6" charset="0"/>
            </a:endParaRPr>
          </a:p>
        </p:txBody>
      </p:sp>
      <p:graphicFrame>
        <p:nvGraphicFramePr>
          <p:cNvPr id="7" name="Diagramm 6"/>
          <p:cNvGraphicFramePr/>
          <p:nvPr>
            <p:extLst>
              <p:ext uri="{D42A27DB-BD31-4B8C-83A1-F6EECF244321}">
                <p14:modId xmlns:p14="http://schemas.microsoft.com/office/powerpoint/2010/main" val="504008204"/>
              </p:ext>
            </p:extLst>
          </p:nvPr>
        </p:nvGraphicFramePr>
        <p:xfrm>
          <a:off x="82446" y="1244184"/>
          <a:ext cx="8934138" cy="3800006"/>
        </p:xfrm>
        <a:graphic>
          <a:graphicData uri="http://schemas.openxmlformats.org/drawingml/2006/chart">
            <c:chart xmlns:c="http://schemas.openxmlformats.org/drawingml/2006/chart" xmlns:r="http://schemas.openxmlformats.org/officeDocument/2006/relationships" r:id="rId2"/>
          </a:graphicData>
        </a:graphic>
      </p:graphicFrame>
      <p:sp>
        <p:nvSpPr>
          <p:cNvPr id="5" name="Textfeld 1"/>
          <p:cNvSpPr txBox="1"/>
          <p:nvPr/>
        </p:nvSpPr>
        <p:spPr>
          <a:xfrm>
            <a:off x="3079501" y="1549617"/>
            <a:ext cx="108000" cy="3261143"/>
          </a:xfrm>
          <a:prstGeom prst="rect">
            <a:avLst/>
          </a:prstGeom>
          <a:noFill/>
          <a:ln>
            <a:solidFill>
              <a:srgbClr val="C6DA50"/>
            </a:solidFill>
          </a:ln>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endParaRPr lang="de-DE" sz="1100" dirty="0"/>
          </a:p>
        </p:txBody>
      </p:sp>
      <p:sp>
        <p:nvSpPr>
          <p:cNvPr id="6" name="Textfeld 1"/>
          <p:cNvSpPr txBox="1"/>
          <p:nvPr/>
        </p:nvSpPr>
        <p:spPr>
          <a:xfrm>
            <a:off x="4413001" y="1549617"/>
            <a:ext cx="108000" cy="3261143"/>
          </a:xfrm>
          <a:prstGeom prst="rect">
            <a:avLst/>
          </a:prstGeom>
          <a:noFill/>
          <a:ln>
            <a:solidFill>
              <a:srgbClr val="C6DA50"/>
            </a:solidFill>
          </a:ln>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endParaRPr lang="de-DE" sz="1100" dirty="0"/>
          </a:p>
        </p:txBody>
      </p:sp>
    </p:spTree>
    <p:extLst>
      <p:ext uri="{BB962C8B-B14F-4D97-AF65-F5344CB8AC3E}">
        <p14:creationId xmlns:p14="http://schemas.microsoft.com/office/powerpoint/2010/main" val="196834803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7" name="Title 1"/>
          <p:cNvSpPr>
            <a:spLocks noGrp="1"/>
          </p:cNvSpPr>
          <p:nvPr>
            <p:ph type="title"/>
          </p:nvPr>
        </p:nvSpPr>
        <p:spPr>
          <a:xfrm>
            <a:off x="457200" y="92075"/>
            <a:ext cx="8229600" cy="882650"/>
          </a:xfrm>
        </p:spPr>
        <p:txBody>
          <a:bodyPr/>
          <a:lstStyle/>
          <a:p>
            <a:pPr eaLnBrk="1" hangingPunct="1"/>
            <a:r>
              <a:rPr lang="en-US" altLang="en-US">
                <a:latin typeface="HelveticaNeueLT Std Med" pitchFamily="6" charset="0"/>
                <a:cs typeface="Arial" panose="020B0604020202020204" pitchFamily="34" charset="0"/>
              </a:rPr>
              <a:t>The global pool of top performers: A PISA perspective</a:t>
            </a:r>
            <a:endParaRPr lang="fr-FR" altLang="en-US">
              <a:latin typeface="HelveticaNeueLT Std Med" pitchFamily="6" charset="0"/>
            </a:endParaRPr>
          </a:p>
        </p:txBody>
      </p:sp>
      <p:sp>
        <p:nvSpPr>
          <p:cNvPr id="14339" name="TextBox 5"/>
          <p:cNvSpPr txBox="1">
            <a:spLocks noChangeArrowheads="1"/>
          </p:cNvSpPr>
          <p:nvPr/>
        </p:nvSpPr>
        <p:spPr bwMode="auto">
          <a:xfrm>
            <a:off x="7267575" y="206375"/>
            <a:ext cx="1506538"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algn="r"/>
            <a:r>
              <a:rPr lang="it-IT" altLang="en-US" sz="1400" b="1" dirty="0">
                <a:solidFill>
                  <a:srgbClr val="E4B921"/>
                </a:solidFill>
                <a:latin typeface="HelveticaNeueLT Std" pitchFamily="6" charset="0"/>
              </a:rPr>
              <a:t>Figure I.2.18 </a:t>
            </a:r>
            <a:endParaRPr lang="en-US" altLang="en-US" sz="1400" b="1" dirty="0">
              <a:solidFill>
                <a:srgbClr val="E4B921"/>
              </a:solidFill>
              <a:latin typeface="HelveticaNeueLT Std" pitchFamily="6" charset="0"/>
            </a:endParaRPr>
          </a:p>
        </p:txBody>
      </p:sp>
      <p:graphicFrame>
        <p:nvGraphicFramePr>
          <p:cNvPr id="8" name="Diagramm 7"/>
          <p:cNvGraphicFramePr/>
          <p:nvPr>
            <p:extLst>
              <p:ext uri="{D42A27DB-BD31-4B8C-83A1-F6EECF244321}">
                <p14:modId xmlns:p14="http://schemas.microsoft.com/office/powerpoint/2010/main" val="802661046"/>
              </p:ext>
            </p:extLst>
          </p:nvPr>
        </p:nvGraphicFramePr>
        <p:xfrm>
          <a:off x="1363287" y="974725"/>
          <a:ext cx="6369529" cy="4046162"/>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8083043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9"/>
                                          </p:stCondLst>
                                        </p:cTn>
                                        <p:tgtEl>
                                          <p:spTgt spid="8">
                                            <p:graphicEl>
                                              <a:chart seriesIdx="-3" categoryIdx="-3" bldStep="gridLegend"/>
                                            </p:graphic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250"/>
                                  </p:stCondLst>
                                  <p:childTnLst>
                                    <p:set>
                                      <p:cBhvr>
                                        <p:cTn id="10" dur="1" fill="hold">
                                          <p:stCondLst>
                                            <p:cond delay="9"/>
                                          </p:stCondLst>
                                        </p:cTn>
                                        <p:tgtEl>
                                          <p:spTgt spid="8">
                                            <p:graphicEl>
                                              <a:chart seriesIdx="-4" categoryIdx="0" bldStep="category"/>
                                            </p:graphic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250"/>
                                  </p:stCondLst>
                                  <p:childTnLst>
                                    <p:set>
                                      <p:cBhvr>
                                        <p:cTn id="14" dur="1" fill="hold">
                                          <p:stCondLst>
                                            <p:cond delay="9"/>
                                          </p:stCondLst>
                                        </p:cTn>
                                        <p:tgtEl>
                                          <p:spTgt spid="8">
                                            <p:graphicEl>
                                              <a:chart seriesIdx="-4" categoryIdx="1" bldStep="category"/>
                                            </p:graphic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250"/>
                                  </p:stCondLst>
                                  <p:childTnLst>
                                    <p:set>
                                      <p:cBhvr>
                                        <p:cTn id="18" dur="1" fill="hold">
                                          <p:stCondLst>
                                            <p:cond delay="9"/>
                                          </p:stCondLst>
                                        </p:cTn>
                                        <p:tgtEl>
                                          <p:spTgt spid="8">
                                            <p:graphicEl>
                                              <a:chart seriesIdx="-4" categoryIdx="2" bldStep="category"/>
                                            </p:graphic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250"/>
                                  </p:stCondLst>
                                  <p:childTnLst>
                                    <p:set>
                                      <p:cBhvr>
                                        <p:cTn id="22" dur="1" fill="hold">
                                          <p:stCondLst>
                                            <p:cond delay="9"/>
                                          </p:stCondLst>
                                        </p:cTn>
                                        <p:tgtEl>
                                          <p:spTgt spid="8">
                                            <p:graphicEl>
                                              <a:chart seriesIdx="-4" categoryIdx="3" bldStep="category"/>
                                            </p:graphic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250"/>
                                  </p:stCondLst>
                                  <p:childTnLst>
                                    <p:set>
                                      <p:cBhvr>
                                        <p:cTn id="26" dur="1" fill="hold">
                                          <p:stCondLst>
                                            <p:cond delay="9"/>
                                          </p:stCondLst>
                                        </p:cTn>
                                        <p:tgtEl>
                                          <p:spTgt spid="8">
                                            <p:graphicEl>
                                              <a:chart seriesIdx="-4" categoryIdx="4" bldStep="category"/>
                                            </p:graphic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250"/>
                                  </p:stCondLst>
                                  <p:childTnLst>
                                    <p:set>
                                      <p:cBhvr>
                                        <p:cTn id="30" dur="1" fill="hold">
                                          <p:stCondLst>
                                            <p:cond delay="9"/>
                                          </p:stCondLst>
                                        </p:cTn>
                                        <p:tgtEl>
                                          <p:spTgt spid="8">
                                            <p:graphicEl>
                                              <a:chart seriesIdx="-4" categoryIdx="5" bldStep="category"/>
                                            </p:graphic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250"/>
                                  </p:stCondLst>
                                  <p:childTnLst>
                                    <p:set>
                                      <p:cBhvr>
                                        <p:cTn id="34" dur="1" fill="hold">
                                          <p:stCondLst>
                                            <p:cond delay="9"/>
                                          </p:stCondLst>
                                        </p:cTn>
                                        <p:tgtEl>
                                          <p:spTgt spid="8">
                                            <p:graphicEl>
                                              <a:chart seriesIdx="-4" categoryIdx="6" bldStep="category"/>
                                            </p:graphic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250"/>
                                  </p:stCondLst>
                                  <p:childTnLst>
                                    <p:set>
                                      <p:cBhvr>
                                        <p:cTn id="38" dur="1" fill="hold">
                                          <p:stCondLst>
                                            <p:cond delay="9"/>
                                          </p:stCondLst>
                                        </p:cTn>
                                        <p:tgtEl>
                                          <p:spTgt spid="8">
                                            <p:graphicEl>
                                              <a:chart seriesIdx="-4" categoryIdx="7" bldStep="category"/>
                                            </p:graphic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250"/>
                                  </p:stCondLst>
                                  <p:childTnLst>
                                    <p:set>
                                      <p:cBhvr>
                                        <p:cTn id="42" dur="1" fill="hold">
                                          <p:stCondLst>
                                            <p:cond delay="9"/>
                                          </p:stCondLst>
                                        </p:cTn>
                                        <p:tgtEl>
                                          <p:spTgt spid="8">
                                            <p:graphicEl>
                                              <a:chart seriesIdx="-4" categoryIdx="8" bldStep="category"/>
                                            </p:graphic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250"/>
                                  </p:stCondLst>
                                  <p:childTnLst>
                                    <p:set>
                                      <p:cBhvr>
                                        <p:cTn id="46" dur="1" fill="hold">
                                          <p:stCondLst>
                                            <p:cond delay="9"/>
                                          </p:stCondLst>
                                        </p:cTn>
                                        <p:tgtEl>
                                          <p:spTgt spid="8">
                                            <p:graphicEl>
                                              <a:chart seriesIdx="-4" categoryIdx="9" bldStep="category"/>
                                            </p:graphicEl>
                                          </p:spTgt>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250"/>
                                  </p:stCondLst>
                                  <p:childTnLst>
                                    <p:set>
                                      <p:cBhvr>
                                        <p:cTn id="50" dur="1" fill="hold">
                                          <p:stCondLst>
                                            <p:cond delay="9"/>
                                          </p:stCondLst>
                                        </p:cTn>
                                        <p:tgtEl>
                                          <p:spTgt spid="8">
                                            <p:graphicEl>
                                              <a:chart seriesIdx="-4" categoryIdx="10" bldStep="category"/>
                                            </p:graphicEl>
                                          </p:spTgt>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grpId="0" nodeType="clickEffect">
                                  <p:stCondLst>
                                    <p:cond delay="250"/>
                                  </p:stCondLst>
                                  <p:childTnLst>
                                    <p:set>
                                      <p:cBhvr>
                                        <p:cTn id="54" dur="1" fill="hold">
                                          <p:stCondLst>
                                            <p:cond delay="9"/>
                                          </p:stCondLst>
                                        </p:cTn>
                                        <p:tgtEl>
                                          <p:spTgt spid="8">
                                            <p:graphicEl>
                                              <a:chart seriesIdx="-4" categoryIdx="11" bldStep="category"/>
                                            </p:graphicEl>
                                          </p:spTgt>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grpId="0" nodeType="clickEffect">
                                  <p:stCondLst>
                                    <p:cond delay="250"/>
                                  </p:stCondLst>
                                  <p:childTnLst>
                                    <p:set>
                                      <p:cBhvr>
                                        <p:cTn id="58" dur="1" fill="hold">
                                          <p:stCondLst>
                                            <p:cond delay="9"/>
                                          </p:stCondLst>
                                        </p:cTn>
                                        <p:tgtEl>
                                          <p:spTgt spid="8">
                                            <p:graphicEl>
                                              <a:chart seriesIdx="-4" categoryIdx="12" bldStep="category"/>
                                            </p:graphicEl>
                                          </p:spTgt>
                                        </p:tgtEl>
                                        <p:attrNameLst>
                                          <p:attrName>style.visibility</p:attrName>
                                        </p:attrNameLst>
                                      </p:cBhvr>
                                      <p:to>
                                        <p:strVal val="visible"/>
                                      </p:to>
                                    </p:set>
                                  </p:childTnLst>
                                </p:cTn>
                              </p:par>
                            </p:childTnLst>
                          </p:cTn>
                        </p:par>
                      </p:childTnLst>
                    </p:cTn>
                  </p:par>
                  <p:par>
                    <p:cTn id="59" fill="hold">
                      <p:stCondLst>
                        <p:cond delay="indefinite"/>
                      </p:stCondLst>
                      <p:childTnLst>
                        <p:par>
                          <p:cTn id="60" fill="hold">
                            <p:stCondLst>
                              <p:cond delay="0"/>
                            </p:stCondLst>
                            <p:childTnLst>
                              <p:par>
                                <p:cTn id="61" presetID="1" presetClass="entr" presetSubtype="0" fill="hold" grpId="0" nodeType="clickEffect">
                                  <p:stCondLst>
                                    <p:cond delay="250"/>
                                  </p:stCondLst>
                                  <p:childTnLst>
                                    <p:set>
                                      <p:cBhvr>
                                        <p:cTn id="62" dur="1" fill="hold">
                                          <p:stCondLst>
                                            <p:cond delay="9"/>
                                          </p:stCondLst>
                                        </p:cTn>
                                        <p:tgtEl>
                                          <p:spTgt spid="8">
                                            <p:graphicEl>
                                              <a:chart seriesIdx="-4" categoryIdx="13" bldStep="category"/>
                                            </p:graphicEl>
                                          </p:spTgt>
                                        </p:tgtEl>
                                        <p:attrNameLst>
                                          <p:attrName>style.visibility</p:attrName>
                                        </p:attrNameLst>
                                      </p:cBhvr>
                                      <p:to>
                                        <p:strVal val="visible"/>
                                      </p:to>
                                    </p:set>
                                  </p:childTnLst>
                                </p:cTn>
                              </p:par>
                            </p:childTnLst>
                          </p:cTn>
                        </p:par>
                      </p:childTnLst>
                    </p:cTn>
                  </p:par>
                  <p:par>
                    <p:cTn id="63" fill="hold">
                      <p:stCondLst>
                        <p:cond delay="indefinite"/>
                      </p:stCondLst>
                      <p:childTnLst>
                        <p:par>
                          <p:cTn id="64" fill="hold">
                            <p:stCondLst>
                              <p:cond delay="0"/>
                            </p:stCondLst>
                            <p:childTnLst>
                              <p:par>
                                <p:cTn id="65" presetID="1" presetClass="entr" presetSubtype="0" fill="hold" grpId="0" nodeType="clickEffect">
                                  <p:stCondLst>
                                    <p:cond delay="250"/>
                                  </p:stCondLst>
                                  <p:childTnLst>
                                    <p:set>
                                      <p:cBhvr>
                                        <p:cTn id="66" dur="1" fill="hold">
                                          <p:stCondLst>
                                            <p:cond delay="9"/>
                                          </p:stCondLst>
                                        </p:cTn>
                                        <p:tgtEl>
                                          <p:spTgt spid="8">
                                            <p:graphicEl>
                                              <a:chart seriesIdx="-4" categoryIdx="14" bldStep="category"/>
                                            </p:graphicEl>
                                          </p:spTgt>
                                        </p:tgtEl>
                                        <p:attrNameLst>
                                          <p:attrName>style.visibility</p:attrName>
                                        </p:attrNameLst>
                                      </p:cBhvr>
                                      <p:to>
                                        <p:strVal val="visible"/>
                                      </p:to>
                                    </p:set>
                                  </p:childTnLst>
                                </p:cTn>
                              </p:par>
                            </p:childTnLst>
                          </p:cTn>
                        </p:par>
                      </p:childTnLst>
                    </p:cTn>
                  </p:par>
                  <p:par>
                    <p:cTn id="67" fill="hold">
                      <p:stCondLst>
                        <p:cond delay="indefinite"/>
                      </p:stCondLst>
                      <p:childTnLst>
                        <p:par>
                          <p:cTn id="68" fill="hold">
                            <p:stCondLst>
                              <p:cond delay="0"/>
                            </p:stCondLst>
                            <p:childTnLst>
                              <p:par>
                                <p:cTn id="69" presetID="1" presetClass="entr" presetSubtype="0" fill="hold" grpId="0" nodeType="clickEffect">
                                  <p:stCondLst>
                                    <p:cond delay="250"/>
                                  </p:stCondLst>
                                  <p:childTnLst>
                                    <p:set>
                                      <p:cBhvr>
                                        <p:cTn id="70" dur="1" fill="hold">
                                          <p:stCondLst>
                                            <p:cond delay="9"/>
                                          </p:stCondLst>
                                        </p:cTn>
                                        <p:tgtEl>
                                          <p:spTgt spid="8">
                                            <p:graphicEl>
                                              <a:chart seriesIdx="-4" categoryIdx="15" bldStep="category"/>
                                            </p:graphicEl>
                                          </p:spTgt>
                                        </p:tgtEl>
                                        <p:attrNameLst>
                                          <p:attrName>style.visibility</p:attrName>
                                        </p:attrNameLst>
                                      </p:cBhvr>
                                      <p:to>
                                        <p:strVal val="visible"/>
                                      </p:to>
                                    </p:set>
                                  </p:childTnLst>
                                </p:cTn>
                              </p:par>
                            </p:childTnLst>
                          </p:cTn>
                        </p:par>
                      </p:childTnLst>
                    </p:cTn>
                  </p:par>
                  <p:par>
                    <p:cTn id="71" fill="hold">
                      <p:stCondLst>
                        <p:cond delay="indefinite"/>
                      </p:stCondLst>
                      <p:childTnLst>
                        <p:par>
                          <p:cTn id="72" fill="hold">
                            <p:stCondLst>
                              <p:cond delay="0"/>
                            </p:stCondLst>
                            <p:childTnLst>
                              <p:par>
                                <p:cTn id="73" presetID="1" presetClass="entr" presetSubtype="0" fill="hold" grpId="0" nodeType="clickEffect">
                                  <p:stCondLst>
                                    <p:cond delay="250"/>
                                  </p:stCondLst>
                                  <p:childTnLst>
                                    <p:set>
                                      <p:cBhvr>
                                        <p:cTn id="74" dur="1" fill="hold">
                                          <p:stCondLst>
                                            <p:cond delay="9"/>
                                          </p:stCondLst>
                                        </p:cTn>
                                        <p:tgtEl>
                                          <p:spTgt spid="8">
                                            <p:graphicEl>
                                              <a:chart seriesIdx="-4" categoryIdx="16" bldStep="category"/>
                                            </p:graphicEl>
                                          </p:spTgt>
                                        </p:tgtEl>
                                        <p:attrNameLst>
                                          <p:attrName>style.visibility</p:attrName>
                                        </p:attrNameLst>
                                      </p:cBhvr>
                                      <p:to>
                                        <p:strVal val="visible"/>
                                      </p:to>
                                    </p:set>
                                  </p:childTnLst>
                                </p:cTn>
                              </p:par>
                            </p:childTnLst>
                          </p:cTn>
                        </p:par>
                      </p:childTnLst>
                    </p:cTn>
                  </p:par>
                  <p:par>
                    <p:cTn id="75" fill="hold">
                      <p:stCondLst>
                        <p:cond delay="indefinite"/>
                      </p:stCondLst>
                      <p:childTnLst>
                        <p:par>
                          <p:cTn id="76" fill="hold">
                            <p:stCondLst>
                              <p:cond delay="0"/>
                            </p:stCondLst>
                            <p:childTnLst>
                              <p:par>
                                <p:cTn id="77" presetID="1" presetClass="entr" presetSubtype="0" fill="hold" grpId="0" nodeType="clickEffect">
                                  <p:stCondLst>
                                    <p:cond delay="250"/>
                                  </p:stCondLst>
                                  <p:childTnLst>
                                    <p:set>
                                      <p:cBhvr>
                                        <p:cTn id="78" dur="1" fill="hold">
                                          <p:stCondLst>
                                            <p:cond delay="9"/>
                                          </p:stCondLst>
                                        </p:cTn>
                                        <p:tgtEl>
                                          <p:spTgt spid="8">
                                            <p:graphicEl>
                                              <a:chart seriesIdx="-4" categoryIdx="17" bldStep="category"/>
                                            </p:graphicEl>
                                          </p:spTgt>
                                        </p:tgtEl>
                                        <p:attrNameLst>
                                          <p:attrName>style.visibility</p:attrName>
                                        </p:attrNameLst>
                                      </p:cBhvr>
                                      <p:to>
                                        <p:strVal val="visible"/>
                                      </p:to>
                                    </p:set>
                                  </p:childTnLst>
                                </p:cTn>
                              </p:par>
                            </p:childTnLst>
                          </p:cTn>
                        </p:par>
                      </p:childTnLst>
                    </p:cTn>
                  </p:par>
                  <p:par>
                    <p:cTn id="79" fill="hold">
                      <p:stCondLst>
                        <p:cond delay="indefinite"/>
                      </p:stCondLst>
                      <p:childTnLst>
                        <p:par>
                          <p:cTn id="80" fill="hold">
                            <p:stCondLst>
                              <p:cond delay="0"/>
                            </p:stCondLst>
                            <p:childTnLst>
                              <p:par>
                                <p:cTn id="81" presetID="1" presetClass="entr" presetSubtype="0" fill="hold" grpId="0" nodeType="clickEffect">
                                  <p:stCondLst>
                                    <p:cond delay="250"/>
                                  </p:stCondLst>
                                  <p:childTnLst>
                                    <p:set>
                                      <p:cBhvr>
                                        <p:cTn id="82" dur="1" fill="hold">
                                          <p:stCondLst>
                                            <p:cond delay="9"/>
                                          </p:stCondLst>
                                        </p:cTn>
                                        <p:tgtEl>
                                          <p:spTgt spid="8">
                                            <p:graphicEl>
                                              <a:chart seriesIdx="-4" categoryIdx="18" bldStep="category"/>
                                            </p:graphicEl>
                                          </p:spTgt>
                                        </p:tgtEl>
                                        <p:attrNameLst>
                                          <p:attrName>style.visibility</p:attrName>
                                        </p:attrNameLst>
                                      </p:cBhvr>
                                      <p:to>
                                        <p:strVal val="visible"/>
                                      </p:to>
                                    </p:set>
                                  </p:childTnLst>
                                </p:cTn>
                              </p:par>
                            </p:childTnLst>
                          </p:cTn>
                        </p:par>
                      </p:childTnLst>
                    </p:cTn>
                  </p:par>
                  <p:par>
                    <p:cTn id="83" fill="hold">
                      <p:stCondLst>
                        <p:cond delay="indefinite"/>
                      </p:stCondLst>
                      <p:childTnLst>
                        <p:par>
                          <p:cTn id="84" fill="hold">
                            <p:stCondLst>
                              <p:cond delay="0"/>
                            </p:stCondLst>
                            <p:childTnLst>
                              <p:par>
                                <p:cTn id="85" presetID="1" presetClass="entr" presetSubtype="0" fill="hold" grpId="0" nodeType="clickEffect">
                                  <p:stCondLst>
                                    <p:cond delay="250"/>
                                  </p:stCondLst>
                                  <p:childTnLst>
                                    <p:set>
                                      <p:cBhvr>
                                        <p:cTn id="86" dur="1" fill="hold">
                                          <p:stCondLst>
                                            <p:cond delay="9"/>
                                          </p:stCondLst>
                                        </p:cTn>
                                        <p:tgtEl>
                                          <p:spTgt spid="8">
                                            <p:graphicEl>
                                              <a:chart seriesIdx="-4" categoryIdx="19" bldStep="category"/>
                                            </p:graphicEl>
                                          </p:spTgt>
                                        </p:tgtEl>
                                        <p:attrNameLst>
                                          <p:attrName>style.visibility</p:attrName>
                                        </p:attrNameLst>
                                      </p:cBhvr>
                                      <p:to>
                                        <p:strVal val="visible"/>
                                      </p:to>
                                    </p:set>
                                  </p:childTnLst>
                                </p:cTn>
                              </p:par>
                            </p:childTnLst>
                          </p:cTn>
                        </p:par>
                      </p:childTnLst>
                    </p:cTn>
                  </p:par>
                  <p:par>
                    <p:cTn id="87" fill="hold">
                      <p:stCondLst>
                        <p:cond delay="indefinite"/>
                      </p:stCondLst>
                      <p:childTnLst>
                        <p:par>
                          <p:cTn id="88" fill="hold">
                            <p:stCondLst>
                              <p:cond delay="0"/>
                            </p:stCondLst>
                            <p:childTnLst>
                              <p:par>
                                <p:cTn id="89" presetID="1" presetClass="entr" presetSubtype="0" fill="hold" grpId="0" nodeType="clickEffect">
                                  <p:stCondLst>
                                    <p:cond delay="250"/>
                                  </p:stCondLst>
                                  <p:childTnLst>
                                    <p:set>
                                      <p:cBhvr>
                                        <p:cTn id="90" dur="1" fill="hold">
                                          <p:stCondLst>
                                            <p:cond delay="9"/>
                                          </p:stCondLst>
                                        </p:cTn>
                                        <p:tgtEl>
                                          <p:spTgt spid="8">
                                            <p:graphicEl>
                                              <a:chart seriesIdx="-4" categoryIdx="20" bldStep="category"/>
                                            </p:graphicEl>
                                          </p:spTgt>
                                        </p:tgtEl>
                                        <p:attrNameLst>
                                          <p:attrName>style.visibility</p:attrName>
                                        </p:attrNameLst>
                                      </p:cBhvr>
                                      <p:to>
                                        <p:strVal val="visible"/>
                                      </p:to>
                                    </p:set>
                                  </p:childTnLst>
                                </p:cTn>
                              </p:par>
                            </p:childTnLst>
                          </p:cTn>
                        </p:par>
                      </p:childTnLst>
                    </p:cTn>
                  </p:par>
                  <p:par>
                    <p:cTn id="91" fill="hold">
                      <p:stCondLst>
                        <p:cond delay="indefinite"/>
                      </p:stCondLst>
                      <p:childTnLst>
                        <p:par>
                          <p:cTn id="92" fill="hold">
                            <p:stCondLst>
                              <p:cond delay="0"/>
                            </p:stCondLst>
                            <p:childTnLst>
                              <p:par>
                                <p:cTn id="93" presetID="1" presetClass="entr" presetSubtype="0" fill="hold" grpId="0" nodeType="clickEffect">
                                  <p:stCondLst>
                                    <p:cond delay="250"/>
                                  </p:stCondLst>
                                  <p:childTnLst>
                                    <p:set>
                                      <p:cBhvr>
                                        <p:cTn id="94" dur="1" fill="hold">
                                          <p:stCondLst>
                                            <p:cond delay="9"/>
                                          </p:stCondLst>
                                        </p:cTn>
                                        <p:tgtEl>
                                          <p:spTgt spid="8">
                                            <p:graphicEl>
                                              <a:chart seriesIdx="-4" categoryIdx="21" bldStep="category"/>
                                            </p:graphicEl>
                                          </p:spTgt>
                                        </p:tgtEl>
                                        <p:attrNameLst>
                                          <p:attrName>style.visibility</p:attrName>
                                        </p:attrNameLst>
                                      </p:cBhvr>
                                      <p:to>
                                        <p:strVal val="visible"/>
                                      </p:to>
                                    </p:set>
                                  </p:childTnLst>
                                </p:cTn>
                              </p:par>
                            </p:childTnLst>
                          </p:cTn>
                        </p:par>
                      </p:childTnLst>
                    </p:cTn>
                  </p:par>
                  <p:par>
                    <p:cTn id="95" fill="hold">
                      <p:stCondLst>
                        <p:cond delay="indefinite"/>
                      </p:stCondLst>
                      <p:childTnLst>
                        <p:par>
                          <p:cTn id="96" fill="hold">
                            <p:stCondLst>
                              <p:cond delay="0"/>
                            </p:stCondLst>
                            <p:childTnLst>
                              <p:par>
                                <p:cTn id="97" presetID="1" presetClass="entr" presetSubtype="0" fill="hold" grpId="0" nodeType="clickEffect">
                                  <p:stCondLst>
                                    <p:cond delay="250"/>
                                  </p:stCondLst>
                                  <p:childTnLst>
                                    <p:set>
                                      <p:cBhvr>
                                        <p:cTn id="98" dur="1" fill="hold">
                                          <p:stCondLst>
                                            <p:cond delay="9"/>
                                          </p:stCondLst>
                                        </p:cTn>
                                        <p:tgtEl>
                                          <p:spTgt spid="8">
                                            <p:graphicEl>
                                              <a:chart seriesIdx="-4" categoryIdx="22" bldStep="category"/>
                                            </p:graphicEl>
                                          </p:spTgt>
                                        </p:tgtEl>
                                        <p:attrNameLst>
                                          <p:attrName>style.visibility</p:attrName>
                                        </p:attrNameLst>
                                      </p:cBhvr>
                                      <p:to>
                                        <p:strVal val="visible"/>
                                      </p:to>
                                    </p:set>
                                  </p:childTnLst>
                                </p:cTn>
                              </p:par>
                            </p:childTnLst>
                          </p:cTn>
                        </p:par>
                      </p:childTnLst>
                    </p:cTn>
                  </p:par>
                  <p:par>
                    <p:cTn id="99" fill="hold">
                      <p:stCondLst>
                        <p:cond delay="indefinite"/>
                      </p:stCondLst>
                      <p:childTnLst>
                        <p:par>
                          <p:cTn id="100" fill="hold">
                            <p:stCondLst>
                              <p:cond delay="0"/>
                            </p:stCondLst>
                            <p:childTnLst>
                              <p:par>
                                <p:cTn id="101" presetID="1" presetClass="entr" presetSubtype="0" fill="hold" grpId="0" nodeType="clickEffect">
                                  <p:stCondLst>
                                    <p:cond delay="250"/>
                                  </p:stCondLst>
                                  <p:childTnLst>
                                    <p:set>
                                      <p:cBhvr>
                                        <p:cTn id="102" dur="1" fill="hold">
                                          <p:stCondLst>
                                            <p:cond delay="9"/>
                                          </p:stCondLst>
                                        </p:cTn>
                                        <p:tgtEl>
                                          <p:spTgt spid="8">
                                            <p:graphicEl>
                                              <a:chart seriesIdx="-4" categoryIdx="23" bldStep="category"/>
                                            </p:graphicEl>
                                          </p:spTgt>
                                        </p:tgtEl>
                                        <p:attrNameLst>
                                          <p:attrName>style.visibility</p:attrName>
                                        </p:attrNameLst>
                                      </p:cBhvr>
                                      <p:to>
                                        <p:strVal val="visible"/>
                                      </p:to>
                                    </p:set>
                                  </p:childTnLst>
                                </p:cTn>
                              </p:par>
                            </p:childTnLst>
                          </p:cTn>
                        </p:par>
                      </p:childTnLst>
                    </p:cTn>
                  </p:par>
                  <p:par>
                    <p:cTn id="103" fill="hold">
                      <p:stCondLst>
                        <p:cond delay="indefinite"/>
                      </p:stCondLst>
                      <p:childTnLst>
                        <p:par>
                          <p:cTn id="104" fill="hold">
                            <p:stCondLst>
                              <p:cond delay="0"/>
                            </p:stCondLst>
                            <p:childTnLst>
                              <p:par>
                                <p:cTn id="105" presetID="1" presetClass="entr" presetSubtype="0" fill="hold" grpId="0" nodeType="clickEffect">
                                  <p:stCondLst>
                                    <p:cond delay="250"/>
                                  </p:stCondLst>
                                  <p:childTnLst>
                                    <p:set>
                                      <p:cBhvr>
                                        <p:cTn id="106" dur="1" fill="hold">
                                          <p:stCondLst>
                                            <p:cond delay="9"/>
                                          </p:stCondLst>
                                        </p:cTn>
                                        <p:tgtEl>
                                          <p:spTgt spid="8">
                                            <p:graphicEl>
                                              <a:chart seriesIdx="-4" categoryIdx="24" bldStep="category"/>
                                            </p:graphicEl>
                                          </p:spTgt>
                                        </p:tgtEl>
                                        <p:attrNameLst>
                                          <p:attrName>style.visibility</p:attrName>
                                        </p:attrNameLst>
                                      </p:cBhvr>
                                      <p:to>
                                        <p:strVal val="visible"/>
                                      </p:to>
                                    </p:set>
                                  </p:childTnLst>
                                </p:cTn>
                              </p:par>
                            </p:childTnLst>
                          </p:cTn>
                        </p:par>
                      </p:childTnLst>
                    </p:cTn>
                  </p:par>
                  <p:par>
                    <p:cTn id="107" fill="hold">
                      <p:stCondLst>
                        <p:cond delay="indefinite"/>
                      </p:stCondLst>
                      <p:childTnLst>
                        <p:par>
                          <p:cTn id="108" fill="hold">
                            <p:stCondLst>
                              <p:cond delay="0"/>
                            </p:stCondLst>
                            <p:childTnLst>
                              <p:par>
                                <p:cTn id="109" presetID="1" presetClass="entr" presetSubtype="0" fill="hold" grpId="0" nodeType="clickEffect">
                                  <p:stCondLst>
                                    <p:cond delay="250"/>
                                  </p:stCondLst>
                                  <p:childTnLst>
                                    <p:set>
                                      <p:cBhvr>
                                        <p:cTn id="110" dur="1" fill="hold">
                                          <p:stCondLst>
                                            <p:cond delay="9"/>
                                          </p:stCondLst>
                                        </p:cTn>
                                        <p:tgtEl>
                                          <p:spTgt spid="8">
                                            <p:graphicEl>
                                              <a:chart seriesIdx="-4" categoryIdx="25" bldStep="category"/>
                                            </p:graphic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8" grpId="0">
        <p:bldSub>
          <a:bldChart bld="category"/>
        </p:bldSub>
      </p:bldGraphic>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p:cNvSpPr>
            <a:spLocks noGrp="1"/>
          </p:cNvSpPr>
          <p:nvPr>
            <p:ph type="title"/>
          </p:nvPr>
        </p:nvSpPr>
        <p:spPr/>
        <p:txBody>
          <a:bodyPr/>
          <a:lstStyle/>
          <a:p>
            <a:r>
              <a:rPr lang="en-US" dirty="0"/>
              <a:t>Performance in reading</a:t>
            </a:r>
            <a:endParaRPr lang="de-DE" dirty="0"/>
          </a:p>
        </p:txBody>
      </p:sp>
      <p:sp>
        <p:nvSpPr>
          <p:cNvPr id="4" name="TextBox 5"/>
          <p:cNvSpPr txBox="1">
            <a:spLocks noChangeArrowheads="1"/>
          </p:cNvSpPr>
          <p:nvPr/>
        </p:nvSpPr>
        <p:spPr bwMode="auto">
          <a:xfrm>
            <a:off x="7267575" y="206375"/>
            <a:ext cx="1506538"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algn="r"/>
            <a:r>
              <a:rPr lang="it-IT" altLang="en-US" sz="1400" b="1" dirty="0">
                <a:solidFill>
                  <a:srgbClr val="E4B921"/>
                </a:solidFill>
                <a:latin typeface="HelveticaNeueLT Std" pitchFamily="6" charset="0"/>
              </a:rPr>
              <a:t>Figure I.4.2 </a:t>
            </a:r>
            <a:endParaRPr lang="en-US" altLang="en-US" sz="1400" b="1" dirty="0">
              <a:solidFill>
                <a:srgbClr val="E4B921"/>
              </a:solidFill>
              <a:latin typeface="HelveticaNeueLT Std" pitchFamily="6" charset="0"/>
            </a:endParaRPr>
          </a:p>
        </p:txBody>
      </p:sp>
      <p:grpSp>
        <p:nvGrpSpPr>
          <p:cNvPr id="10" name="Gruppieren 9"/>
          <p:cNvGrpSpPr/>
          <p:nvPr/>
        </p:nvGrpSpPr>
        <p:grpSpPr>
          <a:xfrm>
            <a:off x="-1" y="1254178"/>
            <a:ext cx="9054059" cy="3807500"/>
            <a:chOff x="97435" y="1244184"/>
            <a:chExt cx="9054059" cy="3807500"/>
          </a:xfrm>
        </p:grpSpPr>
        <p:graphicFrame>
          <p:nvGraphicFramePr>
            <p:cNvPr id="9" name="Diagramm 8"/>
            <p:cNvGraphicFramePr/>
            <p:nvPr>
              <p:extLst>
                <p:ext uri="{D42A27DB-BD31-4B8C-83A1-F6EECF244321}">
                  <p14:modId xmlns:p14="http://schemas.microsoft.com/office/powerpoint/2010/main" val="484393350"/>
                </p:ext>
              </p:extLst>
            </p:nvPr>
          </p:nvGraphicFramePr>
          <p:xfrm>
            <a:off x="97435" y="1244184"/>
            <a:ext cx="9054059" cy="3807500"/>
          </p:xfrm>
          <a:graphic>
            <a:graphicData uri="http://schemas.openxmlformats.org/drawingml/2006/chart">
              <c:chart xmlns:c="http://schemas.openxmlformats.org/drawingml/2006/chart" xmlns:r="http://schemas.openxmlformats.org/officeDocument/2006/relationships" r:id="rId2"/>
            </a:graphicData>
          </a:graphic>
        </p:graphicFrame>
        <p:cxnSp>
          <p:nvCxnSpPr>
            <p:cNvPr id="5" name="Gerader Verbinder 4"/>
            <p:cNvCxnSpPr/>
            <p:nvPr/>
          </p:nvCxnSpPr>
          <p:spPr>
            <a:xfrm>
              <a:off x="5104151" y="1283117"/>
              <a:ext cx="194872" cy="0"/>
            </a:xfrm>
            <a:prstGeom prst="line">
              <a:avLst/>
            </a:prstGeom>
            <a:ln w="19050">
              <a:solidFill>
                <a:schemeClr val="tx2">
                  <a:lumMod val="50000"/>
                </a:schemeClr>
              </a:solidFill>
            </a:ln>
          </p:spPr>
          <p:style>
            <a:lnRef idx="1">
              <a:schemeClr val="dk1"/>
            </a:lnRef>
            <a:fillRef idx="0">
              <a:schemeClr val="dk1"/>
            </a:fillRef>
            <a:effectRef idx="0">
              <a:schemeClr val="dk1"/>
            </a:effectRef>
            <a:fontRef idx="minor">
              <a:schemeClr val="tx1"/>
            </a:fontRef>
          </p:style>
        </p:cxnSp>
        <p:cxnSp>
          <p:nvCxnSpPr>
            <p:cNvPr id="8" name="Gerader Verbinder 7"/>
            <p:cNvCxnSpPr/>
            <p:nvPr/>
          </p:nvCxnSpPr>
          <p:spPr>
            <a:xfrm>
              <a:off x="5104151" y="1423024"/>
              <a:ext cx="194872" cy="0"/>
            </a:xfrm>
            <a:prstGeom prst="line">
              <a:avLst/>
            </a:prstGeom>
            <a:ln w="19050">
              <a:solidFill>
                <a:schemeClr val="tx2">
                  <a:lumMod val="50000"/>
                </a:schemeClr>
              </a:solidFill>
            </a:ln>
          </p:spPr>
          <p:style>
            <a:lnRef idx="1">
              <a:schemeClr val="dk1"/>
            </a:lnRef>
            <a:fillRef idx="0">
              <a:schemeClr val="dk1"/>
            </a:fillRef>
            <a:effectRef idx="0">
              <a:schemeClr val="dk1"/>
            </a:effectRef>
            <a:fontRef idx="minor">
              <a:schemeClr val="tx1"/>
            </a:fontRef>
          </p:style>
        </p:cxnSp>
        <p:cxnSp>
          <p:nvCxnSpPr>
            <p:cNvPr id="13" name="Gerader Verbinder 12"/>
            <p:cNvCxnSpPr/>
            <p:nvPr/>
          </p:nvCxnSpPr>
          <p:spPr>
            <a:xfrm flipV="1">
              <a:off x="5201587" y="1285614"/>
              <a:ext cx="0" cy="137410"/>
            </a:xfrm>
            <a:prstGeom prst="line">
              <a:avLst/>
            </a:prstGeom>
          </p:spPr>
          <p:style>
            <a:lnRef idx="1">
              <a:schemeClr val="dk1"/>
            </a:lnRef>
            <a:fillRef idx="0">
              <a:schemeClr val="dk1"/>
            </a:fillRef>
            <a:effectRef idx="0">
              <a:schemeClr val="dk1"/>
            </a:effectRef>
            <a:fontRef idx="minor">
              <a:schemeClr val="tx1"/>
            </a:fontRef>
          </p:style>
        </p:cxnSp>
      </p:grpSp>
      <p:sp>
        <p:nvSpPr>
          <p:cNvPr id="11" name="Textfeld 1"/>
          <p:cNvSpPr txBox="1"/>
          <p:nvPr/>
        </p:nvSpPr>
        <p:spPr>
          <a:xfrm>
            <a:off x="5201587" y="1233596"/>
            <a:ext cx="2413416" cy="22485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de-DE" sz="1200" dirty="0" err="1">
                <a:latin typeface="HelveticaNeueLT Std"/>
              </a:rPr>
              <a:t>Confidence</a:t>
            </a:r>
            <a:r>
              <a:rPr lang="de-DE" sz="1200" dirty="0">
                <a:latin typeface="HelveticaNeueLT Std"/>
              </a:rPr>
              <a:t> </a:t>
            </a:r>
            <a:r>
              <a:rPr lang="de-DE" sz="1200" dirty="0" err="1">
                <a:latin typeface="HelveticaNeueLT Std"/>
              </a:rPr>
              <a:t>interval</a:t>
            </a:r>
            <a:r>
              <a:rPr lang="de-DE" sz="1200" dirty="0">
                <a:latin typeface="HelveticaNeueLT Std"/>
              </a:rPr>
              <a:t> (95%)</a:t>
            </a:r>
          </a:p>
        </p:txBody>
      </p:sp>
      <p:sp>
        <p:nvSpPr>
          <p:cNvPr id="12" name="Textfeld 1"/>
          <p:cNvSpPr txBox="1"/>
          <p:nvPr/>
        </p:nvSpPr>
        <p:spPr>
          <a:xfrm>
            <a:off x="3777220" y="1582613"/>
            <a:ext cx="108000" cy="3383087"/>
          </a:xfrm>
          <a:prstGeom prst="rect">
            <a:avLst/>
          </a:prstGeom>
          <a:noFill/>
          <a:ln>
            <a:solidFill>
              <a:srgbClr val="C6DA50"/>
            </a:solidFill>
          </a:ln>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endParaRPr lang="de-DE" sz="1100" dirty="0"/>
          </a:p>
        </p:txBody>
      </p:sp>
      <p:sp>
        <p:nvSpPr>
          <p:cNvPr id="14" name="Textfeld 1"/>
          <p:cNvSpPr txBox="1"/>
          <p:nvPr/>
        </p:nvSpPr>
        <p:spPr>
          <a:xfrm>
            <a:off x="3411460" y="1582613"/>
            <a:ext cx="108000" cy="3383087"/>
          </a:xfrm>
          <a:prstGeom prst="rect">
            <a:avLst/>
          </a:prstGeom>
          <a:noFill/>
          <a:ln>
            <a:solidFill>
              <a:srgbClr val="C6DA50"/>
            </a:solidFill>
          </a:ln>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endParaRPr lang="de-DE" sz="1100" dirty="0"/>
          </a:p>
        </p:txBody>
      </p:sp>
    </p:spTree>
    <p:extLst>
      <p:ext uri="{BB962C8B-B14F-4D97-AF65-F5344CB8AC3E}">
        <p14:creationId xmlns:p14="http://schemas.microsoft.com/office/powerpoint/2010/main" val="339190391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p:cNvSpPr>
            <a:spLocks noGrp="1"/>
          </p:cNvSpPr>
          <p:nvPr>
            <p:ph type="title"/>
          </p:nvPr>
        </p:nvSpPr>
        <p:spPr/>
        <p:txBody>
          <a:bodyPr/>
          <a:lstStyle/>
          <a:p>
            <a:r>
              <a:rPr lang="en-US" dirty="0"/>
              <a:t>Performance in mathematics</a:t>
            </a:r>
            <a:endParaRPr lang="de-DE" dirty="0"/>
          </a:p>
        </p:txBody>
      </p:sp>
      <p:sp>
        <p:nvSpPr>
          <p:cNvPr id="4" name="TextBox 5"/>
          <p:cNvSpPr txBox="1">
            <a:spLocks noChangeArrowheads="1"/>
          </p:cNvSpPr>
          <p:nvPr/>
        </p:nvSpPr>
        <p:spPr bwMode="auto">
          <a:xfrm>
            <a:off x="7267575" y="206375"/>
            <a:ext cx="1506538"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algn="r"/>
            <a:r>
              <a:rPr lang="it-IT" altLang="en-US" sz="1400" b="1" dirty="0">
                <a:solidFill>
                  <a:srgbClr val="E4B921"/>
                </a:solidFill>
                <a:latin typeface="HelveticaNeueLT Std" pitchFamily="6" charset="0"/>
              </a:rPr>
              <a:t>Figure I.5.2 </a:t>
            </a:r>
            <a:endParaRPr lang="en-US" altLang="en-US" sz="1400" b="1" dirty="0">
              <a:solidFill>
                <a:srgbClr val="E4B921"/>
              </a:solidFill>
              <a:latin typeface="HelveticaNeueLT Std" pitchFamily="6" charset="0"/>
            </a:endParaRPr>
          </a:p>
        </p:txBody>
      </p:sp>
      <p:graphicFrame>
        <p:nvGraphicFramePr>
          <p:cNvPr id="9" name="Diagramm 8"/>
          <p:cNvGraphicFramePr/>
          <p:nvPr>
            <p:extLst>
              <p:ext uri="{D42A27DB-BD31-4B8C-83A1-F6EECF244321}">
                <p14:modId xmlns:p14="http://schemas.microsoft.com/office/powerpoint/2010/main" val="3190908932"/>
              </p:ext>
            </p:extLst>
          </p:nvPr>
        </p:nvGraphicFramePr>
        <p:xfrm>
          <a:off x="15823" y="1251887"/>
          <a:ext cx="9054059" cy="3807500"/>
        </p:xfrm>
        <a:graphic>
          <a:graphicData uri="http://schemas.openxmlformats.org/drawingml/2006/chart">
            <c:chart xmlns:c="http://schemas.openxmlformats.org/drawingml/2006/chart" xmlns:r="http://schemas.openxmlformats.org/officeDocument/2006/relationships" r:id="rId2"/>
          </a:graphicData>
        </a:graphic>
      </p:graphicFrame>
      <p:sp>
        <p:nvSpPr>
          <p:cNvPr id="11" name="Textfeld 1"/>
          <p:cNvSpPr txBox="1"/>
          <p:nvPr/>
        </p:nvSpPr>
        <p:spPr>
          <a:xfrm>
            <a:off x="5201587" y="1211824"/>
            <a:ext cx="2413416" cy="22485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de-DE" sz="1200" dirty="0" err="1">
                <a:latin typeface="HelveticaNeueLT Std"/>
              </a:rPr>
              <a:t>Confidence</a:t>
            </a:r>
            <a:r>
              <a:rPr lang="de-DE" sz="1200" dirty="0">
                <a:latin typeface="HelveticaNeueLT Std"/>
              </a:rPr>
              <a:t> </a:t>
            </a:r>
            <a:r>
              <a:rPr lang="de-DE" sz="1200" dirty="0" err="1">
                <a:latin typeface="HelveticaNeueLT Std"/>
              </a:rPr>
              <a:t>interval</a:t>
            </a:r>
            <a:r>
              <a:rPr lang="de-DE" sz="1200" dirty="0">
                <a:latin typeface="HelveticaNeueLT Std"/>
              </a:rPr>
              <a:t> (95%)</a:t>
            </a:r>
          </a:p>
        </p:txBody>
      </p:sp>
      <p:sp>
        <p:nvSpPr>
          <p:cNvPr id="12" name="Textfeld 1"/>
          <p:cNvSpPr txBox="1"/>
          <p:nvPr/>
        </p:nvSpPr>
        <p:spPr>
          <a:xfrm>
            <a:off x="3984180" y="1574255"/>
            <a:ext cx="108000" cy="3383087"/>
          </a:xfrm>
          <a:prstGeom prst="rect">
            <a:avLst/>
          </a:prstGeom>
          <a:noFill/>
          <a:ln>
            <a:solidFill>
              <a:srgbClr val="C6DA50"/>
            </a:solidFill>
          </a:ln>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endParaRPr lang="de-DE" sz="1100" dirty="0"/>
          </a:p>
        </p:txBody>
      </p:sp>
      <p:cxnSp>
        <p:nvCxnSpPr>
          <p:cNvPr id="14" name="Gerader Verbinder 13"/>
          <p:cNvCxnSpPr/>
          <p:nvPr/>
        </p:nvCxnSpPr>
        <p:spPr>
          <a:xfrm>
            <a:off x="5006715" y="1293111"/>
            <a:ext cx="194872" cy="0"/>
          </a:xfrm>
          <a:prstGeom prst="line">
            <a:avLst/>
          </a:prstGeom>
          <a:ln w="19050">
            <a:solidFill>
              <a:schemeClr val="tx2">
                <a:lumMod val="50000"/>
              </a:schemeClr>
            </a:solidFill>
          </a:ln>
        </p:spPr>
        <p:style>
          <a:lnRef idx="1">
            <a:schemeClr val="dk1"/>
          </a:lnRef>
          <a:fillRef idx="0">
            <a:schemeClr val="dk1"/>
          </a:fillRef>
          <a:effectRef idx="0">
            <a:schemeClr val="dk1"/>
          </a:effectRef>
          <a:fontRef idx="minor">
            <a:schemeClr val="tx1"/>
          </a:fontRef>
        </p:style>
      </p:cxnSp>
      <p:cxnSp>
        <p:nvCxnSpPr>
          <p:cNvPr id="15" name="Gerader Verbinder 14"/>
          <p:cNvCxnSpPr/>
          <p:nvPr/>
        </p:nvCxnSpPr>
        <p:spPr>
          <a:xfrm>
            <a:off x="5006715" y="1433018"/>
            <a:ext cx="194872" cy="0"/>
          </a:xfrm>
          <a:prstGeom prst="line">
            <a:avLst/>
          </a:prstGeom>
          <a:ln w="19050">
            <a:solidFill>
              <a:schemeClr val="tx2">
                <a:lumMod val="50000"/>
              </a:schemeClr>
            </a:solidFill>
          </a:ln>
        </p:spPr>
        <p:style>
          <a:lnRef idx="1">
            <a:schemeClr val="dk1"/>
          </a:lnRef>
          <a:fillRef idx="0">
            <a:schemeClr val="dk1"/>
          </a:fillRef>
          <a:effectRef idx="0">
            <a:schemeClr val="dk1"/>
          </a:effectRef>
          <a:fontRef idx="minor">
            <a:schemeClr val="tx1"/>
          </a:fontRef>
        </p:style>
      </p:cxnSp>
      <p:cxnSp>
        <p:nvCxnSpPr>
          <p:cNvPr id="16" name="Gerader Verbinder 15"/>
          <p:cNvCxnSpPr/>
          <p:nvPr/>
        </p:nvCxnSpPr>
        <p:spPr>
          <a:xfrm flipV="1">
            <a:off x="5104151" y="1295608"/>
            <a:ext cx="0" cy="137410"/>
          </a:xfrm>
          <a:prstGeom prst="line">
            <a:avLst/>
          </a:prstGeom>
        </p:spPr>
        <p:style>
          <a:lnRef idx="1">
            <a:schemeClr val="dk1"/>
          </a:lnRef>
          <a:fillRef idx="0">
            <a:schemeClr val="dk1"/>
          </a:fillRef>
          <a:effectRef idx="0">
            <a:schemeClr val="dk1"/>
          </a:effectRef>
          <a:fontRef idx="minor">
            <a:schemeClr val="tx1"/>
          </a:fontRef>
        </p:style>
      </p:cxnSp>
      <p:sp>
        <p:nvSpPr>
          <p:cNvPr id="10" name="Textfeld 1"/>
          <p:cNvSpPr txBox="1"/>
          <p:nvPr/>
        </p:nvSpPr>
        <p:spPr>
          <a:xfrm>
            <a:off x="4349940" y="1574255"/>
            <a:ext cx="108000" cy="3383087"/>
          </a:xfrm>
          <a:prstGeom prst="rect">
            <a:avLst/>
          </a:prstGeom>
          <a:noFill/>
          <a:ln>
            <a:solidFill>
              <a:srgbClr val="C6DA50"/>
            </a:solidFill>
          </a:ln>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endParaRPr lang="de-DE" sz="1100" dirty="0"/>
          </a:p>
        </p:txBody>
      </p:sp>
    </p:spTree>
    <p:extLst>
      <p:ext uri="{BB962C8B-B14F-4D97-AF65-F5344CB8AC3E}">
        <p14:creationId xmlns:p14="http://schemas.microsoft.com/office/powerpoint/2010/main" val="205851179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p:cNvSpPr>
            <a:spLocks noGrp="1"/>
          </p:cNvSpPr>
          <p:nvPr>
            <p:ph type="title"/>
          </p:nvPr>
        </p:nvSpPr>
        <p:spPr>
          <a:xfrm>
            <a:off x="457201" y="206375"/>
            <a:ext cx="6970426" cy="857250"/>
          </a:xfrm>
        </p:spPr>
        <p:txBody>
          <a:bodyPr/>
          <a:lstStyle/>
          <a:p>
            <a:r>
              <a:rPr lang="de-DE" dirty="0" err="1"/>
              <a:t>Students</a:t>
            </a:r>
            <a:r>
              <a:rPr lang="de-DE" dirty="0"/>
              <a:t>’ </a:t>
            </a:r>
            <a:r>
              <a:rPr lang="de-DE" dirty="0" err="1"/>
              <a:t>career</a:t>
            </a:r>
            <a:r>
              <a:rPr lang="de-DE" dirty="0"/>
              <a:t> </a:t>
            </a:r>
            <a:r>
              <a:rPr lang="de-DE" dirty="0" err="1"/>
              <a:t>expectations</a:t>
            </a:r>
            <a:endParaRPr lang="de-DE" dirty="0"/>
          </a:p>
        </p:txBody>
      </p:sp>
      <p:sp>
        <p:nvSpPr>
          <p:cNvPr id="4" name="TextBox 5"/>
          <p:cNvSpPr txBox="1">
            <a:spLocks noChangeArrowheads="1"/>
          </p:cNvSpPr>
          <p:nvPr/>
        </p:nvSpPr>
        <p:spPr bwMode="auto">
          <a:xfrm>
            <a:off x="7267575" y="206375"/>
            <a:ext cx="1506538"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algn="r"/>
            <a:r>
              <a:rPr lang="it-IT" altLang="en-US" sz="1400" b="1" dirty="0">
                <a:solidFill>
                  <a:srgbClr val="E4B921"/>
                </a:solidFill>
                <a:latin typeface="HelveticaNeueLT Std" pitchFamily="6" charset="0"/>
              </a:rPr>
              <a:t>Figure I.3.2 </a:t>
            </a:r>
            <a:endParaRPr lang="en-US" altLang="en-US" sz="1400" b="1" dirty="0">
              <a:solidFill>
                <a:srgbClr val="E4B921"/>
              </a:solidFill>
              <a:latin typeface="HelveticaNeueLT Std" pitchFamily="6" charset="0"/>
            </a:endParaRPr>
          </a:p>
        </p:txBody>
      </p:sp>
      <p:graphicFrame>
        <p:nvGraphicFramePr>
          <p:cNvPr id="7" name="Diagramm 6"/>
          <p:cNvGraphicFramePr/>
          <p:nvPr>
            <p:extLst>
              <p:ext uri="{D42A27DB-BD31-4B8C-83A1-F6EECF244321}">
                <p14:modId xmlns:p14="http://schemas.microsoft.com/office/powerpoint/2010/main" val="2233179244"/>
              </p:ext>
            </p:extLst>
          </p:nvPr>
        </p:nvGraphicFramePr>
        <p:xfrm>
          <a:off x="82446" y="1244184"/>
          <a:ext cx="9061554" cy="3800006"/>
        </p:xfrm>
        <a:graphic>
          <a:graphicData uri="http://schemas.openxmlformats.org/drawingml/2006/chart">
            <c:chart xmlns:c="http://schemas.openxmlformats.org/drawingml/2006/chart" xmlns:r="http://schemas.openxmlformats.org/officeDocument/2006/relationships" r:id="rId3"/>
          </a:graphicData>
        </a:graphic>
      </p:graphicFrame>
      <p:sp>
        <p:nvSpPr>
          <p:cNvPr id="5" name="Textfeld 1"/>
          <p:cNvSpPr txBox="1"/>
          <p:nvPr/>
        </p:nvSpPr>
        <p:spPr>
          <a:xfrm>
            <a:off x="4877902" y="2524760"/>
            <a:ext cx="108000" cy="2504190"/>
          </a:xfrm>
          <a:prstGeom prst="rect">
            <a:avLst/>
          </a:prstGeom>
          <a:noFill/>
          <a:ln>
            <a:solidFill>
              <a:srgbClr val="C6DA50"/>
            </a:solidFill>
          </a:ln>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endParaRPr lang="de-DE" sz="1100" dirty="0"/>
          </a:p>
        </p:txBody>
      </p:sp>
      <p:sp>
        <p:nvSpPr>
          <p:cNvPr id="6" name="Rectangle 5"/>
          <p:cNvSpPr/>
          <p:nvPr/>
        </p:nvSpPr>
        <p:spPr>
          <a:xfrm>
            <a:off x="412750" y="3741295"/>
            <a:ext cx="8680450" cy="278295"/>
          </a:xfrm>
          <a:prstGeom prst="rect">
            <a:avLst/>
          </a:prstGeom>
          <a:solidFill>
            <a:schemeClr val="bg1">
              <a:lumMod val="50000"/>
              <a:alpha val="16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8" name="TextBox 1"/>
          <p:cNvSpPr txBox="1"/>
          <p:nvPr/>
        </p:nvSpPr>
        <p:spPr>
          <a:xfrm>
            <a:off x="0" y="3741296"/>
            <a:ext cx="412751" cy="1302894"/>
          </a:xfrm>
          <a:prstGeom prst="rect">
            <a:avLst/>
          </a:prstGeom>
          <a:solidFill>
            <a:schemeClr val="bg1">
              <a:lumMod val="50000"/>
              <a:alpha val="16000"/>
            </a:schemeClr>
          </a:solidFill>
        </p:spPr>
        <p:txBody>
          <a:bodyPr vert="vert270" wrap="square" lIns="0" tIns="108000" rIns="0" bIns="0" rtlCol="0" anchor="ctr" anchorCtr="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r"/>
            <a:r>
              <a:rPr lang="fr-FR" sz="1000" dirty="0" smtClean="0"/>
              <a:t>% of </a:t>
            </a:r>
            <a:r>
              <a:rPr lang="fr-FR" sz="1000" dirty="0" err="1" smtClean="0"/>
              <a:t>students</a:t>
            </a:r>
            <a:r>
              <a:rPr lang="fr-FR" sz="1000" dirty="0" smtClean="0"/>
              <a:t> </a:t>
            </a:r>
            <a:r>
              <a:rPr lang="fr-FR" sz="1000" dirty="0" err="1" smtClean="0"/>
              <a:t>with</a:t>
            </a:r>
            <a:r>
              <a:rPr lang="fr-FR" sz="1000" dirty="0" smtClean="0"/>
              <a:t> vague or </a:t>
            </a:r>
            <a:r>
              <a:rPr lang="fr-FR" sz="1000" dirty="0" err="1" smtClean="0"/>
              <a:t>missing</a:t>
            </a:r>
            <a:r>
              <a:rPr lang="fr-FR" sz="1000" dirty="0" smtClean="0"/>
              <a:t> expectations</a:t>
            </a:r>
            <a:endParaRPr lang="en-GB" sz="1000" dirty="0"/>
          </a:p>
        </p:txBody>
      </p:sp>
      <p:sp>
        <p:nvSpPr>
          <p:cNvPr id="9" name="Textfeld 1"/>
          <p:cNvSpPr txBox="1"/>
          <p:nvPr/>
        </p:nvSpPr>
        <p:spPr>
          <a:xfrm>
            <a:off x="2835742" y="1691640"/>
            <a:ext cx="108000" cy="3238250"/>
          </a:xfrm>
          <a:prstGeom prst="rect">
            <a:avLst/>
          </a:prstGeom>
          <a:noFill/>
          <a:ln>
            <a:solidFill>
              <a:srgbClr val="C6DA50"/>
            </a:solidFill>
          </a:ln>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endParaRPr lang="de-DE" sz="1100" dirty="0"/>
          </a:p>
        </p:txBody>
      </p:sp>
    </p:spTree>
    <p:extLst>
      <p:ext uri="{BB962C8B-B14F-4D97-AF65-F5344CB8AC3E}">
        <p14:creationId xmlns:p14="http://schemas.microsoft.com/office/powerpoint/2010/main" val="320731138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p:cNvSpPr>
            <a:spLocks noGrp="1"/>
          </p:cNvSpPr>
          <p:nvPr>
            <p:ph type="title"/>
          </p:nvPr>
        </p:nvSpPr>
        <p:spPr/>
        <p:txBody>
          <a:bodyPr/>
          <a:lstStyle/>
          <a:p>
            <a:r>
              <a:rPr lang="en-US" dirty="0"/>
              <a:t>Boys and girls’ expectations of a science career, OECD average</a:t>
            </a:r>
            <a:endParaRPr lang="de-DE" dirty="0"/>
          </a:p>
        </p:txBody>
      </p:sp>
      <p:sp>
        <p:nvSpPr>
          <p:cNvPr id="7" name="TextBox 5"/>
          <p:cNvSpPr txBox="1">
            <a:spLocks noChangeArrowheads="1"/>
          </p:cNvSpPr>
          <p:nvPr/>
        </p:nvSpPr>
        <p:spPr bwMode="auto">
          <a:xfrm>
            <a:off x="7267575" y="206375"/>
            <a:ext cx="1506538"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algn="r"/>
            <a:r>
              <a:rPr lang="it-IT" altLang="en-US" sz="1400" b="1" dirty="0">
                <a:solidFill>
                  <a:srgbClr val="E4B921"/>
                </a:solidFill>
                <a:latin typeface="HelveticaNeueLT Std" pitchFamily="6" charset="0"/>
              </a:rPr>
              <a:t>Figure I.3.5</a:t>
            </a:r>
            <a:endParaRPr lang="en-US" altLang="en-US" sz="1400" b="1" dirty="0">
              <a:solidFill>
                <a:srgbClr val="E4B921"/>
              </a:solidFill>
              <a:latin typeface="HelveticaNeueLT Std" pitchFamily="6" charset="0"/>
            </a:endParaRPr>
          </a:p>
        </p:txBody>
      </p:sp>
      <p:graphicFrame>
        <p:nvGraphicFramePr>
          <p:cNvPr id="17" name="Diagramm 16"/>
          <p:cNvGraphicFramePr/>
          <p:nvPr>
            <p:extLst>
              <p:ext uri="{D42A27DB-BD31-4B8C-83A1-F6EECF244321}">
                <p14:modId xmlns:p14="http://schemas.microsoft.com/office/powerpoint/2010/main" val="2405091398"/>
              </p:ext>
            </p:extLst>
          </p:nvPr>
        </p:nvGraphicFramePr>
        <p:xfrm>
          <a:off x="854439" y="1476532"/>
          <a:ext cx="7127824" cy="3492708"/>
        </p:xfrm>
        <a:graphic>
          <a:graphicData uri="http://schemas.openxmlformats.org/drawingml/2006/chart">
            <c:chart xmlns:c="http://schemas.openxmlformats.org/drawingml/2006/chart" xmlns:r="http://schemas.openxmlformats.org/officeDocument/2006/relationships" r:id="rId3"/>
          </a:graphicData>
        </a:graphic>
      </p:graphicFrame>
      <p:sp>
        <p:nvSpPr>
          <p:cNvPr id="4" name="Textfeld 3"/>
          <p:cNvSpPr txBox="1"/>
          <p:nvPr/>
        </p:nvSpPr>
        <p:spPr>
          <a:xfrm>
            <a:off x="629587" y="1266669"/>
            <a:ext cx="4159770" cy="307777"/>
          </a:xfrm>
          <a:prstGeom prst="rect">
            <a:avLst/>
          </a:prstGeom>
          <a:noFill/>
        </p:spPr>
        <p:txBody>
          <a:bodyPr wrap="square" rtlCol="0">
            <a:spAutoFit/>
          </a:bodyPr>
          <a:lstStyle/>
          <a:p>
            <a:r>
              <a:rPr lang="en-GB" sz="1400" dirty="0">
                <a:latin typeface="HelveticaNeueLT Std"/>
              </a:rPr>
              <a:t>Students who expect to work as... </a:t>
            </a:r>
          </a:p>
        </p:txBody>
      </p:sp>
    </p:spTree>
    <p:extLst>
      <p:ext uri="{BB962C8B-B14F-4D97-AF65-F5344CB8AC3E}">
        <p14:creationId xmlns:p14="http://schemas.microsoft.com/office/powerpoint/2010/main" val="155962763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p:cNvSpPr>
            <a:spLocks noGrp="1"/>
          </p:cNvSpPr>
          <p:nvPr>
            <p:ph type="title"/>
          </p:nvPr>
        </p:nvSpPr>
        <p:spPr>
          <a:xfrm>
            <a:off x="457200" y="206375"/>
            <a:ext cx="6810375" cy="857250"/>
          </a:xfrm>
        </p:spPr>
        <p:txBody>
          <a:bodyPr/>
          <a:lstStyle/>
          <a:p>
            <a:r>
              <a:rPr lang="en-US" dirty="0"/>
              <a:t>Student performance in science, by immigrant background</a:t>
            </a:r>
            <a:endParaRPr lang="de-DE" dirty="0"/>
          </a:p>
        </p:txBody>
      </p:sp>
      <p:sp>
        <p:nvSpPr>
          <p:cNvPr id="4" name="TextBox 5"/>
          <p:cNvSpPr txBox="1">
            <a:spLocks noChangeArrowheads="1"/>
          </p:cNvSpPr>
          <p:nvPr/>
        </p:nvSpPr>
        <p:spPr bwMode="auto">
          <a:xfrm>
            <a:off x="7267575" y="206375"/>
            <a:ext cx="1506538"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algn="r"/>
            <a:r>
              <a:rPr lang="it-IT" altLang="en-US" sz="1400" b="1" dirty="0">
                <a:solidFill>
                  <a:srgbClr val="E4B921"/>
                </a:solidFill>
                <a:latin typeface="HelveticaNeueLT Std" pitchFamily="6" charset="0"/>
              </a:rPr>
              <a:t>Figure I.7.4</a:t>
            </a:r>
            <a:endParaRPr lang="en-US" altLang="en-US" sz="1400" b="1" dirty="0">
              <a:solidFill>
                <a:srgbClr val="E4B921"/>
              </a:solidFill>
              <a:latin typeface="HelveticaNeueLT Std" pitchFamily="6" charset="0"/>
            </a:endParaRPr>
          </a:p>
        </p:txBody>
      </p:sp>
      <p:graphicFrame>
        <p:nvGraphicFramePr>
          <p:cNvPr id="7" name="Diagramm 6"/>
          <p:cNvGraphicFramePr/>
          <p:nvPr>
            <p:extLst>
              <p:ext uri="{D42A27DB-BD31-4B8C-83A1-F6EECF244321}">
                <p14:modId xmlns:p14="http://schemas.microsoft.com/office/powerpoint/2010/main" val="1693584336"/>
              </p:ext>
            </p:extLst>
          </p:nvPr>
        </p:nvGraphicFramePr>
        <p:xfrm>
          <a:off x="82446" y="1244184"/>
          <a:ext cx="8934138" cy="3800006"/>
        </p:xfrm>
        <a:graphic>
          <a:graphicData uri="http://schemas.openxmlformats.org/drawingml/2006/chart">
            <c:chart xmlns:c="http://schemas.openxmlformats.org/drawingml/2006/chart" xmlns:r="http://schemas.openxmlformats.org/officeDocument/2006/relationships" r:id="rId2"/>
          </a:graphicData>
        </a:graphic>
      </p:graphicFrame>
      <p:sp>
        <p:nvSpPr>
          <p:cNvPr id="2" name="Textfeld 1"/>
          <p:cNvSpPr txBox="1"/>
          <p:nvPr/>
        </p:nvSpPr>
        <p:spPr>
          <a:xfrm>
            <a:off x="1662546" y="4397859"/>
            <a:ext cx="2333105" cy="646331"/>
          </a:xfrm>
          <a:prstGeom prst="rect">
            <a:avLst/>
          </a:prstGeom>
          <a:solidFill>
            <a:srgbClr val="C6DA50"/>
          </a:solidFill>
          <a:ln>
            <a:noFill/>
          </a:ln>
        </p:spPr>
        <p:txBody>
          <a:bodyPr wrap="square" rtlCol="0">
            <a:spAutoFit/>
          </a:bodyPr>
          <a:lstStyle/>
          <a:p>
            <a:r>
              <a:rPr lang="en-US" sz="1200" dirty="0">
                <a:latin typeface="HelveticaNeueLT Std"/>
              </a:rPr>
              <a:t>Only countries where the immigrant student population &gt;6.25% are shown</a:t>
            </a:r>
            <a:endParaRPr lang="de-DE" sz="1200" dirty="0">
              <a:latin typeface="HelveticaNeueLT Std"/>
            </a:endParaRPr>
          </a:p>
        </p:txBody>
      </p:sp>
      <p:sp>
        <p:nvSpPr>
          <p:cNvPr id="6" name="Textfeld 1"/>
          <p:cNvSpPr txBox="1"/>
          <p:nvPr/>
        </p:nvSpPr>
        <p:spPr>
          <a:xfrm>
            <a:off x="4267199" y="1527681"/>
            <a:ext cx="144000" cy="3315143"/>
          </a:xfrm>
          <a:prstGeom prst="rect">
            <a:avLst/>
          </a:prstGeom>
          <a:noFill/>
          <a:ln>
            <a:solidFill>
              <a:srgbClr val="C6DA50"/>
            </a:solidFill>
          </a:ln>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endParaRPr lang="de-DE" sz="1100" dirty="0"/>
          </a:p>
        </p:txBody>
      </p:sp>
      <p:sp>
        <p:nvSpPr>
          <p:cNvPr id="8" name="Textfeld 1"/>
          <p:cNvSpPr txBox="1"/>
          <p:nvPr/>
        </p:nvSpPr>
        <p:spPr>
          <a:xfrm>
            <a:off x="4518659" y="1527681"/>
            <a:ext cx="144000" cy="3315143"/>
          </a:xfrm>
          <a:prstGeom prst="rect">
            <a:avLst/>
          </a:prstGeom>
          <a:noFill/>
          <a:ln>
            <a:solidFill>
              <a:srgbClr val="C6DA50"/>
            </a:solidFill>
          </a:ln>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endParaRPr lang="de-DE" sz="1100" dirty="0"/>
          </a:p>
        </p:txBody>
      </p:sp>
    </p:spTree>
    <p:extLst>
      <p:ext uri="{BB962C8B-B14F-4D97-AF65-F5344CB8AC3E}">
        <p14:creationId xmlns:p14="http://schemas.microsoft.com/office/powerpoint/2010/main" val="1170252663"/>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ext uri="{D42A27DB-BD31-4B8C-83A1-F6EECF244321}">
                <p14:modId xmlns:p14="http://schemas.microsoft.com/office/powerpoint/2010/main" val="2848302166"/>
              </p:ext>
            </p:extLst>
          </p:nvPr>
        </p:nvGraphicFramePr>
        <p:xfrm>
          <a:off x="91440" y="1309688"/>
          <a:ext cx="8945880" cy="3707320"/>
        </p:xfrm>
        <a:graphic>
          <a:graphicData uri="http://schemas.openxmlformats.org/drawingml/2006/chart">
            <c:chart xmlns:c="http://schemas.openxmlformats.org/drawingml/2006/chart" xmlns:r="http://schemas.openxmlformats.org/officeDocument/2006/relationships" r:id="rId3"/>
          </a:graphicData>
        </a:graphic>
      </p:graphicFrame>
      <p:sp>
        <p:nvSpPr>
          <p:cNvPr id="3" name="Title 2"/>
          <p:cNvSpPr>
            <a:spLocks noGrp="1"/>
          </p:cNvSpPr>
          <p:nvPr>
            <p:ph type="title"/>
          </p:nvPr>
        </p:nvSpPr>
        <p:spPr/>
        <p:txBody>
          <a:bodyPr/>
          <a:lstStyle/>
          <a:p>
            <a:r>
              <a:rPr lang="en-GB" dirty="0" smtClean="0"/>
              <a:t>Science performance by school location</a:t>
            </a:r>
            <a:endParaRPr lang="en-GB" dirty="0"/>
          </a:p>
        </p:txBody>
      </p:sp>
    </p:spTree>
    <p:extLst>
      <p:ext uri="{BB962C8B-B14F-4D97-AF65-F5344CB8AC3E}">
        <p14:creationId xmlns:p14="http://schemas.microsoft.com/office/powerpoint/2010/main" val="891369517"/>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ext uri="{D42A27DB-BD31-4B8C-83A1-F6EECF244321}">
                <p14:modId xmlns:p14="http://schemas.microsoft.com/office/powerpoint/2010/main" val="517017796"/>
              </p:ext>
            </p:extLst>
          </p:nvPr>
        </p:nvGraphicFramePr>
        <p:xfrm>
          <a:off x="376740" y="1384830"/>
          <a:ext cx="3600000" cy="3370446"/>
        </p:xfrm>
        <a:graphic>
          <a:graphicData uri="http://schemas.openxmlformats.org/drawingml/2006/chart">
            <c:chart xmlns:c="http://schemas.openxmlformats.org/drawingml/2006/chart" xmlns:r="http://schemas.openxmlformats.org/officeDocument/2006/relationships" r:id="rId2"/>
          </a:graphicData>
        </a:graphic>
      </p:graphicFrame>
      <p:sp>
        <p:nvSpPr>
          <p:cNvPr id="3" name="Title 2"/>
          <p:cNvSpPr>
            <a:spLocks noGrp="1"/>
          </p:cNvSpPr>
          <p:nvPr>
            <p:ph type="title"/>
          </p:nvPr>
        </p:nvSpPr>
        <p:spPr/>
        <p:txBody>
          <a:bodyPr/>
          <a:lstStyle/>
          <a:p>
            <a:r>
              <a:rPr lang="en-US" dirty="0"/>
              <a:t>Variation in science performance </a:t>
            </a:r>
            <a:r>
              <a:rPr lang="en-US" dirty="0" smtClean="0"/>
              <a:t/>
            </a:r>
            <a:br>
              <a:rPr lang="en-US" dirty="0" smtClean="0"/>
            </a:br>
            <a:r>
              <a:rPr lang="en-US" dirty="0" smtClean="0"/>
              <a:t>between </a:t>
            </a:r>
            <a:r>
              <a:rPr lang="en-US" dirty="0"/>
              <a:t>systems, schools and </a:t>
            </a:r>
            <a:r>
              <a:rPr lang="en-US" dirty="0" smtClean="0"/>
              <a:t>students</a:t>
            </a:r>
            <a:endParaRPr lang="en-GB" dirty="0"/>
          </a:p>
        </p:txBody>
      </p:sp>
      <p:graphicFrame>
        <p:nvGraphicFramePr>
          <p:cNvPr id="5" name="Chart 4"/>
          <p:cNvGraphicFramePr/>
          <p:nvPr>
            <p:extLst>
              <p:ext uri="{D42A27DB-BD31-4B8C-83A1-F6EECF244321}">
                <p14:modId xmlns:p14="http://schemas.microsoft.com/office/powerpoint/2010/main" val="3194522075"/>
              </p:ext>
            </p:extLst>
          </p:nvPr>
        </p:nvGraphicFramePr>
        <p:xfrm>
          <a:off x="5002080" y="987424"/>
          <a:ext cx="3600000" cy="3767852"/>
        </p:xfrm>
        <a:graphic>
          <a:graphicData uri="http://schemas.openxmlformats.org/drawingml/2006/chart">
            <c:chart xmlns:c="http://schemas.openxmlformats.org/drawingml/2006/chart" xmlns:r="http://schemas.openxmlformats.org/officeDocument/2006/relationships" r:id="rId3"/>
          </a:graphicData>
        </a:graphic>
      </p:graphicFrame>
      <p:sp>
        <p:nvSpPr>
          <p:cNvPr id="6" name="TextBox 5"/>
          <p:cNvSpPr txBox="1">
            <a:spLocks noChangeArrowheads="1"/>
          </p:cNvSpPr>
          <p:nvPr/>
        </p:nvSpPr>
        <p:spPr bwMode="auto">
          <a:xfrm>
            <a:off x="7267575" y="206375"/>
            <a:ext cx="1506538"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algn="r"/>
            <a:r>
              <a:rPr lang="it-IT" altLang="en-US" sz="1400" b="1" dirty="0">
                <a:solidFill>
                  <a:srgbClr val="E4B921"/>
                </a:solidFill>
                <a:latin typeface="HelveticaNeueLT Std" pitchFamily="6" charset="0"/>
              </a:rPr>
              <a:t>Figure </a:t>
            </a:r>
            <a:r>
              <a:rPr lang="it-IT" altLang="en-US" sz="1400" b="1" dirty="0" smtClean="0">
                <a:solidFill>
                  <a:srgbClr val="E4B921"/>
                </a:solidFill>
                <a:latin typeface="HelveticaNeueLT Std" pitchFamily="6" charset="0"/>
              </a:rPr>
              <a:t>II.7.1 </a:t>
            </a:r>
            <a:endParaRPr lang="en-US" altLang="en-US" sz="1400" b="1" dirty="0">
              <a:solidFill>
                <a:srgbClr val="E4B921"/>
              </a:solidFill>
              <a:latin typeface="HelveticaNeueLT Std" pitchFamily="6" charset="0"/>
            </a:endParaRPr>
          </a:p>
        </p:txBody>
      </p:sp>
      <p:pic>
        <p:nvPicPr>
          <p:cNvPr id="1030" name="Picture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562350" y="2982278"/>
            <a:ext cx="1866900" cy="587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563327998"/>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Higher-performing education systems in science-related outcomes</a:t>
            </a:r>
            <a:endParaRPr lang="en-GB" dirty="0"/>
          </a:p>
        </p:txBody>
      </p:sp>
      <p:pic>
        <p:nvPicPr>
          <p:cNvPr id="1029"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24236" y="1210877"/>
            <a:ext cx="5144557" cy="38566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3" name="TextBox 5"/>
          <p:cNvSpPr txBox="1">
            <a:spLocks noChangeArrowheads="1"/>
          </p:cNvSpPr>
          <p:nvPr/>
        </p:nvSpPr>
        <p:spPr bwMode="auto">
          <a:xfrm>
            <a:off x="7412355" y="206375"/>
            <a:ext cx="1506538"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algn="r"/>
            <a:r>
              <a:rPr lang="it-IT" altLang="en-US" sz="1400" b="1" dirty="0">
                <a:solidFill>
                  <a:srgbClr val="E4B921"/>
                </a:solidFill>
                <a:latin typeface="HelveticaNeueLT Std" pitchFamily="6" charset="0"/>
              </a:rPr>
              <a:t>Figure II.2.2 </a:t>
            </a:r>
            <a:endParaRPr lang="en-US" altLang="en-US" sz="1400" b="1" dirty="0">
              <a:solidFill>
                <a:srgbClr val="E4B921"/>
              </a:solidFill>
              <a:latin typeface="HelveticaNeueLT Std" pitchFamily="6" charset="0"/>
            </a:endParaRPr>
          </a:p>
        </p:txBody>
      </p:sp>
    </p:spTree>
    <p:extLst>
      <p:ext uri="{BB962C8B-B14F-4D97-AF65-F5344CB8AC3E}">
        <p14:creationId xmlns:p14="http://schemas.microsoft.com/office/powerpoint/2010/main" val="138392818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p:cNvSpPr>
            <a:spLocks noGrp="1"/>
          </p:cNvSpPr>
          <p:nvPr>
            <p:ph type="title"/>
          </p:nvPr>
        </p:nvSpPr>
        <p:spPr/>
        <p:txBody>
          <a:bodyPr/>
          <a:lstStyle/>
          <a:p>
            <a:r>
              <a:rPr lang="en-US" b="1" dirty="0" smtClean="0"/>
              <a:t>PISA 2015: A summary</a:t>
            </a:r>
            <a:endParaRPr lang="de-DE" b="1" dirty="0"/>
          </a:p>
        </p:txBody>
      </p:sp>
      <p:sp>
        <p:nvSpPr>
          <p:cNvPr id="15" name="Content Placeholder 4"/>
          <p:cNvSpPr txBox="1">
            <a:spLocks/>
          </p:cNvSpPr>
          <p:nvPr/>
        </p:nvSpPr>
        <p:spPr>
          <a:xfrm>
            <a:off x="467544" y="1185073"/>
            <a:ext cx="8568952" cy="3968307"/>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bg1"/>
                </a:solidFill>
                <a:latin typeface="Arial" pitchFamily="34" charset="0"/>
                <a:ea typeface="+mn-ea"/>
                <a:cs typeface="Arial" pitchFamily="34" charset="0"/>
              </a:defRPr>
            </a:lvl1pPr>
            <a:lvl2pPr marL="742950" indent="-285750" algn="l" defTabSz="914400" rtl="0" eaLnBrk="1" latinLnBrk="1" hangingPunct="1">
              <a:spcBef>
                <a:spcPct val="20000"/>
              </a:spcBef>
              <a:buFont typeface="Arial" pitchFamily="34" charset="0"/>
              <a:buChar char="–"/>
              <a:defRPr sz="2800" kern="1200">
                <a:solidFill>
                  <a:schemeClr val="bg1"/>
                </a:solidFill>
                <a:latin typeface="Arial" pitchFamily="34" charset="0"/>
                <a:ea typeface="+mn-ea"/>
                <a:cs typeface="Arial" pitchFamily="34" charset="0"/>
              </a:defRPr>
            </a:lvl2pPr>
            <a:lvl3pPr marL="1143000" indent="-228600" algn="l" defTabSz="914400" rtl="0" eaLnBrk="1" latinLnBrk="1" hangingPunct="1">
              <a:spcBef>
                <a:spcPct val="20000"/>
              </a:spcBef>
              <a:buFont typeface="Arial" pitchFamily="34" charset="0"/>
              <a:buChar char="•"/>
              <a:defRPr sz="2400" kern="1200">
                <a:solidFill>
                  <a:schemeClr val="bg1"/>
                </a:solidFill>
                <a:latin typeface="Arial" pitchFamily="34" charset="0"/>
                <a:ea typeface="+mn-ea"/>
                <a:cs typeface="Arial" pitchFamily="34" charset="0"/>
              </a:defRPr>
            </a:lvl3pPr>
            <a:lvl4pPr marL="1600200" indent="-228600" algn="l" defTabSz="914400" rtl="0" eaLnBrk="1" latinLnBrk="1" hangingPunct="1">
              <a:spcBef>
                <a:spcPct val="20000"/>
              </a:spcBef>
              <a:buFont typeface="Arial" pitchFamily="34" charset="0"/>
              <a:buChar char="–"/>
              <a:defRPr sz="2000" kern="1200">
                <a:solidFill>
                  <a:schemeClr val="bg1"/>
                </a:solidFill>
                <a:latin typeface="Arial" pitchFamily="34" charset="0"/>
                <a:ea typeface="+mn-ea"/>
                <a:cs typeface="Arial" pitchFamily="34" charset="0"/>
              </a:defRPr>
            </a:lvl4pPr>
            <a:lvl5pPr marL="2057400" indent="-228600" algn="l" defTabSz="914400" rtl="0" eaLnBrk="1" latinLnBrk="1" hangingPunct="1">
              <a:spcBef>
                <a:spcPct val="20000"/>
              </a:spcBef>
              <a:buFont typeface="Arial" pitchFamily="34" charset="0"/>
              <a:buChar char="»"/>
              <a:defRPr sz="2000" kern="1200">
                <a:solidFill>
                  <a:schemeClr val="bg1"/>
                </a:solidFill>
                <a:latin typeface="Arial" pitchFamily="34" charset="0"/>
                <a:ea typeface="+mn-ea"/>
                <a:cs typeface="Arial" pitchFamily="34" charset="0"/>
              </a:defRPr>
            </a:lvl5pPr>
            <a:lvl6pPr marL="25146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9pPr>
          </a:lstStyle>
          <a:p>
            <a:pPr marL="182563" indent="-182563">
              <a:spcBef>
                <a:spcPts val="0"/>
              </a:spcBef>
            </a:pPr>
            <a:r>
              <a:rPr lang="es-ES" sz="1800" b="1" dirty="0" err="1">
                <a:solidFill>
                  <a:srgbClr val="004E7A"/>
                </a:solidFill>
                <a:latin typeface="Calibri" panose="020F0502020204030204" pitchFamily="34" charset="0"/>
              </a:rPr>
              <a:t>Approximately</a:t>
            </a:r>
            <a:r>
              <a:rPr lang="es-ES" sz="1800" b="1" dirty="0">
                <a:solidFill>
                  <a:srgbClr val="004E7A"/>
                </a:solidFill>
                <a:latin typeface="Calibri" panose="020F0502020204030204" pitchFamily="34" charset="0"/>
              </a:rPr>
              <a:t> 540 000 </a:t>
            </a:r>
            <a:r>
              <a:rPr lang="es-ES" sz="1800" b="1" dirty="0" err="1">
                <a:solidFill>
                  <a:srgbClr val="004E7A"/>
                </a:solidFill>
                <a:latin typeface="Calibri" panose="020F0502020204030204" pitchFamily="34" charset="0"/>
              </a:rPr>
              <a:t>students</a:t>
            </a:r>
            <a:r>
              <a:rPr lang="es-ES" sz="1800" b="1" dirty="0">
                <a:solidFill>
                  <a:srgbClr val="004E7A"/>
                </a:solidFill>
                <a:latin typeface="Calibri" panose="020F0502020204030204" pitchFamily="34" charset="0"/>
              </a:rPr>
              <a:t>…</a:t>
            </a:r>
          </a:p>
          <a:p>
            <a:pPr lvl="1" latinLnBrk="0">
              <a:spcBef>
                <a:spcPts val="0"/>
              </a:spcBef>
              <a:buFont typeface="Wingdings" panose="05000000000000000000" pitchFamily="2" charset="2"/>
              <a:buChar char="Ø"/>
            </a:pPr>
            <a:r>
              <a:rPr lang="en-US" sz="1800" b="1" dirty="0">
                <a:solidFill>
                  <a:srgbClr val="278D99"/>
                </a:solidFill>
                <a:latin typeface="Calibri" panose="020F0502020204030204" pitchFamily="34" charset="0"/>
              </a:rPr>
              <a:t>representing about 29 million </a:t>
            </a:r>
            <a:r>
              <a:rPr lang="en-US" sz="1800" b="1" dirty="0" smtClean="0">
                <a:solidFill>
                  <a:srgbClr val="278D99"/>
                </a:solidFill>
                <a:latin typeface="Calibri" panose="020F0502020204030204" pitchFamily="34" charset="0"/>
              </a:rPr>
              <a:t>15-year-olds in </a:t>
            </a:r>
            <a:r>
              <a:rPr lang="en-US" sz="1800" b="1" dirty="0">
                <a:solidFill>
                  <a:srgbClr val="278D99"/>
                </a:solidFill>
                <a:latin typeface="Calibri" panose="020F0502020204030204" pitchFamily="34" charset="0"/>
              </a:rPr>
              <a:t>the schools of the 72 participating countries and </a:t>
            </a:r>
            <a:r>
              <a:rPr lang="en-US" sz="1800" b="1" dirty="0" smtClean="0">
                <a:solidFill>
                  <a:srgbClr val="278D99"/>
                </a:solidFill>
                <a:latin typeface="Calibri" panose="020F0502020204030204" pitchFamily="34" charset="0"/>
              </a:rPr>
              <a:t>economies</a:t>
            </a:r>
          </a:p>
          <a:p>
            <a:pPr marL="182563" lvl="1" indent="0" latinLnBrk="0">
              <a:spcBef>
                <a:spcPts val="0"/>
              </a:spcBef>
              <a:buNone/>
            </a:pPr>
            <a:r>
              <a:rPr lang="es-ES" sz="1800" b="1" dirty="0" smtClean="0">
                <a:solidFill>
                  <a:srgbClr val="004E7A"/>
                </a:solidFill>
                <a:latin typeface="Calibri" panose="020F0502020204030204" pitchFamily="34" charset="0"/>
              </a:rPr>
              <a:t>… </a:t>
            </a:r>
            <a:r>
              <a:rPr lang="es-ES" sz="1800" b="1" dirty="0" err="1" smtClean="0">
                <a:solidFill>
                  <a:srgbClr val="004E7A"/>
                </a:solidFill>
                <a:latin typeface="Calibri" panose="020F0502020204030204" pitchFamily="34" charset="0"/>
              </a:rPr>
              <a:t>took</a:t>
            </a:r>
            <a:r>
              <a:rPr lang="es-ES" sz="1800" b="1" dirty="0" smtClean="0">
                <a:solidFill>
                  <a:srgbClr val="004E7A"/>
                </a:solidFill>
                <a:latin typeface="Calibri" panose="020F0502020204030204" pitchFamily="34" charset="0"/>
              </a:rPr>
              <a:t> a </a:t>
            </a:r>
            <a:r>
              <a:rPr lang="es-ES" sz="1800" b="1" dirty="0" err="1" smtClean="0">
                <a:solidFill>
                  <a:srgbClr val="004E7A"/>
                </a:solidFill>
                <a:latin typeface="Calibri" panose="020F0502020204030204" pitchFamily="34" charset="0"/>
              </a:rPr>
              <a:t>computer-based</a:t>
            </a:r>
            <a:r>
              <a:rPr lang="es-ES" sz="1800" b="1" dirty="0" smtClean="0">
                <a:solidFill>
                  <a:srgbClr val="004E7A"/>
                </a:solidFill>
                <a:latin typeface="Calibri" panose="020F0502020204030204" pitchFamily="34" charset="0"/>
              </a:rPr>
              <a:t> test </a:t>
            </a:r>
            <a:r>
              <a:rPr lang="en-US" sz="1800" b="1" dirty="0">
                <a:solidFill>
                  <a:srgbClr val="004E7A"/>
                </a:solidFill>
                <a:latin typeface="Calibri" panose="020F0502020204030204" pitchFamily="34" charset="0"/>
              </a:rPr>
              <a:t>lasting a total of </a:t>
            </a:r>
            <a:r>
              <a:rPr lang="en-US" sz="1800" b="1" dirty="0" smtClean="0">
                <a:solidFill>
                  <a:srgbClr val="004E7A"/>
                </a:solidFill>
                <a:latin typeface="Calibri" panose="020F0502020204030204" pitchFamily="34" charset="0"/>
              </a:rPr>
              <a:t>2 hours</a:t>
            </a:r>
            <a:r>
              <a:rPr lang="es-ES" sz="1800" b="1" dirty="0" smtClean="0">
                <a:solidFill>
                  <a:srgbClr val="004E7A"/>
                </a:solidFill>
                <a:latin typeface="Calibri" panose="020F0502020204030204" pitchFamily="34" charset="0"/>
              </a:rPr>
              <a:t>…</a:t>
            </a:r>
            <a:endParaRPr lang="es-ES" sz="1800" b="1" dirty="0">
              <a:solidFill>
                <a:srgbClr val="004E7A"/>
              </a:solidFill>
              <a:latin typeface="Calibri" panose="020F0502020204030204" pitchFamily="34" charset="0"/>
            </a:endParaRPr>
          </a:p>
          <a:p>
            <a:pPr lvl="1" latinLnBrk="0">
              <a:spcBef>
                <a:spcPts val="0"/>
              </a:spcBef>
              <a:buFont typeface="Wingdings" panose="05000000000000000000" pitchFamily="2" charset="2"/>
              <a:buChar char="Ø"/>
            </a:pPr>
            <a:r>
              <a:rPr lang="es-ES" sz="1800" b="1" dirty="0" err="1" smtClean="0">
                <a:solidFill>
                  <a:srgbClr val="278D99"/>
                </a:solidFill>
                <a:latin typeface="Calibri" panose="020F0502020204030204" pitchFamily="34" charset="0"/>
              </a:rPr>
              <a:t>Not</a:t>
            </a:r>
            <a:r>
              <a:rPr lang="es-ES" sz="1800" b="1" dirty="0" smtClean="0">
                <a:solidFill>
                  <a:srgbClr val="278D99"/>
                </a:solidFill>
                <a:latin typeface="Calibri" panose="020F0502020204030204" pitchFamily="34" charset="0"/>
              </a:rPr>
              <a:t> </a:t>
            </a:r>
            <a:r>
              <a:rPr lang="es-ES" sz="1800" b="1" dirty="0" err="1" smtClean="0">
                <a:solidFill>
                  <a:srgbClr val="278D99"/>
                </a:solidFill>
                <a:latin typeface="Calibri" panose="020F0502020204030204" pitchFamily="34" charset="0"/>
              </a:rPr>
              <a:t>only</a:t>
            </a:r>
            <a:r>
              <a:rPr lang="es-ES" sz="1800" b="1" dirty="0" smtClean="0">
                <a:solidFill>
                  <a:srgbClr val="278D99"/>
                </a:solidFill>
                <a:latin typeface="Calibri" panose="020F0502020204030204" pitchFamily="34" charset="0"/>
              </a:rPr>
              <a:t> </a:t>
            </a:r>
            <a:r>
              <a:rPr lang="es-ES" sz="1800" b="1" dirty="0" err="1" smtClean="0">
                <a:solidFill>
                  <a:srgbClr val="278D99"/>
                </a:solidFill>
                <a:latin typeface="Calibri" panose="020F0502020204030204" pitchFamily="34" charset="0"/>
              </a:rPr>
              <a:t>evaluates</a:t>
            </a:r>
            <a:r>
              <a:rPr lang="es-ES" sz="1800" b="1" dirty="0" smtClean="0">
                <a:solidFill>
                  <a:srgbClr val="278D99"/>
                </a:solidFill>
                <a:latin typeface="Calibri" panose="020F0502020204030204" pitchFamily="34" charset="0"/>
              </a:rPr>
              <a:t> </a:t>
            </a:r>
            <a:r>
              <a:rPr lang="es-ES" sz="1800" b="1" dirty="0" err="1" smtClean="0">
                <a:solidFill>
                  <a:srgbClr val="278D99"/>
                </a:solidFill>
                <a:latin typeface="Calibri" panose="020F0502020204030204" pitchFamily="34" charset="0"/>
              </a:rPr>
              <a:t>if</a:t>
            </a:r>
            <a:r>
              <a:rPr lang="es-ES" sz="1800" b="1" dirty="0" smtClean="0">
                <a:solidFill>
                  <a:srgbClr val="278D99"/>
                </a:solidFill>
                <a:latin typeface="Calibri" panose="020F0502020204030204" pitchFamily="34" charset="0"/>
              </a:rPr>
              <a:t> </a:t>
            </a:r>
            <a:r>
              <a:rPr lang="es-ES" sz="1800" b="1" dirty="0" err="1" smtClean="0">
                <a:solidFill>
                  <a:srgbClr val="278D99"/>
                </a:solidFill>
                <a:latin typeface="Calibri" panose="020F0502020204030204" pitchFamily="34" charset="0"/>
              </a:rPr>
              <a:t>students</a:t>
            </a:r>
            <a:r>
              <a:rPr lang="es-ES" sz="1800" b="1" dirty="0" smtClean="0">
                <a:solidFill>
                  <a:srgbClr val="278D99"/>
                </a:solidFill>
                <a:latin typeface="Calibri" panose="020F0502020204030204" pitchFamily="34" charset="0"/>
              </a:rPr>
              <a:t> can reproduce </a:t>
            </a:r>
            <a:r>
              <a:rPr lang="es-ES" sz="1800" b="1" dirty="0" err="1" smtClean="0">
                <a:solidFill>
                  <a:srgbClr val="278D99"/>
                </a:solidFill>
                <a:latin typeface="Calibri" panose="020F0502020204030204" pitchFamily="34" charset="0"/>
              </a:rPr>
              <a:t>what</a:t>
            </a:r>
            <a:r>
              <a:rPr lang="es-ES" sz="1800" b="1" dirty="0" smtClean="0">
                <a:solidFill>
                  <a:srgbClr val="278D99"/>
                </a:solidFill>
                <a:latin typeface="Calibri" panose="020F0502020204030204" pitchFamily="34" charset="0"/>
              </a:rPr>
              <a:t> </a:t>
            </a:r>
            <a:r>
              <a:rPr lang="es-ES" sz="1800" b="1" dirty="0" err="1" smtClean="0">
                <a:solidFill>
                  <a:srgbClr val="278D99"/>
                </a:solidFill>
                <a:latin typeface="Calibri" panose="020F0502020204030204" pitchFamily="34" charset="0"/>
              </a:rPr>
              <a:t>they</a:t>
            </a:r>
            <a:r>
              <a:rPr lang="es-ES" sz="1800" b="1" dirty="0" smtClean="0">
                <a:solidFill>
                  <a:srgbClr val="278D99"/>
                </a:solidFill>
                <a:latin typeface="Calibri" panose="020F0502020204030204" pitchFamily="34" charset="0"/>
              </a:rPr>
              <a:t> </a:t>
            </a:r>
            <a:r>
              <a:rPr lang="es-ES" sz="1800" b="1" dirty="0" err="1" smtClean="0">
                <a:solidFill>
                  <a:srgbClr val="278D99"/>
                </a:solidFill>
                <a:latin typeface="Calibri" panose="020F0502020204030204" pitchFamily="34" charset="0"/>
              </a:rPr>
              <a:t>have</a:t>
            </a:r>
            <a:r>
              <a:rPr lang="es-ES" sz="1800" b="1" dirty="0" smtClean="0">
                <a:solidFill>
                  <a:srgbClr val="278D99"/>
                </a:solidFill>
                <a:latin typeface="Calibri" panose="020F0502020204030204" pitchFamily="34" charset="0"/>
              </a:rPr>
              <a:t> </a:t>
            </a:r>
            <a:r>
              <a:rPr lang="es-ES" sz="1800" b="1" dirty="0" err="1" smtClean="0">
                <a:solidFill>
                  <a:srgbClr val="278D99"/>
                </a:solidFill>
                <a:latin typeface="Calibri" panose="020F0502020204030204" pitchFamily="34" charset="0"/>
              </a:rPr>
              <a:t>learned</a:t>
            </a:r>
            <a:r>
              <a:rPr lang="es-ES" sz="1800" b="1" dirty="0" smtClean="0">
                <a:solidFill>
                  <a:srgbClr val="278D99"/>
                </a:solidFill>
                <a:latin typeface="Calibri" panose="020F0502020204030204" pitchFamily="34" charset="0"/>
              </a:rPr>
              <a:t> at </a:t>
            </a:r>
            <a:r>
              <a:rPr lang="es-ES" sz="1800" b="1" dirty="0" err="1" smtClean="0">
                <a:solidFill>
                  <a:srgbClr val="278D99"/>
                </a:solidFill>
                <a:latin typeface="Calibri" panose="020F0502020204030204" pitchFamily="34" charset="0"/>
              </a:rPr>
              <a:t>school</a:t>
            </a:r>
            <a:r>
              <a:rPr lang="es-ES" sz="1800" b="1" dirty="0" smtClean="0">
                <a:solidFill>
                  <a:srgbClr val="278D99"/>
                </a:solidFill>
                <a:latin typeface="Calibri" panose="020F0502020204030204" pitchFamily="34" charset="0"/>
              </a:rPr>
              <a:t>…</a:t>
            </a:r>
            <a:endParaRPr lang="es-ES" sz="1800" b="1" dirty="0">
              <a:solidFill>
                <a:srgbClr val="278D99"/>
              </a:solidFill>
              <a:latin typeface="Calibri" panose="020F0502020204030204" pitchFamily="34" charset="0"/>
            </a:endParaRPr>
          </a:p>
          <a:p>
            <a:pPr lvl="1" latinLnBrk="0">
              <a:spcBef>
                <a:spcPts val="0"/>
              </a:spcBef>
              <a:buFont typeface="Wingdings" panose="05000000000000000000" pitchFamily="2" charset="2"/>
              <a:buChar char="Ø"/>
            </a:pPr>
            <a:r>
              <a:rPr lang="es-ES" sz="1800" b="1" dirty="0" smtClean="0">
                <a:solidFill>
                  <a:srgbClr val="278D99"/>
                </a:solidFill>
                <a:latin typeface="Calibri" panose="020F0502020204030204" pitchFamily="34" charset="0"/>
              </a:rPr>
              <a:t>…</a:t>
            </a:r>
            <a:r>
              <a:rPr lang="es-ES" sz="1800" b="1" dirty="0" err="1" smtClean="0">
                <a:solidFill>
                  <a:srgbClr val="278D99"/>
                </a:solidFill>
                <a:latin typeface="Calibri" panose="020F0502020204030204" pitchFamily="34" charset="0"/>
              </a:rPr>
              <a:t>assesses</a:t>
            </a:r>
            <a:r>
              <a:rPr lang="es-ES" sz="1800" b="1" dirty="0" smtClean="0">
                <a:solidFill>
                  <a:srgbClr val="278D99"/>
                </a:solidFill>
                <a:latin typeface="Calibri" panose="020F0502020204030204" pitchFamily="34" charset="0"/>
              </a:rPr>
              <a:t> </a:t>
            </a:r>
            <a:r>
              <a:rPr lang="es-ES" sz="1800" b="1" dirty="0" err="1" smtClean="0">
                <a:solidFill>
                  <a:srgbClr val="278D99"/>
                </a:solidFill>
                <a:latin typeface="Calibri" panose="020F0502020204030204" pitchFamily="34" charset="0"/>
              </a:rPr>
              <a:t>students</a:t>
            </a:r>
            <a:r>
              <a:rPr lang="es-ES" sz="1800" b="1" dirty="0" smtClean="0">
                <a:solidFill>
                  <a:srgbClr val="278D99"/>
                </a:solidFill>
                <a:latin typeface="Calibri" panose="020F0502020204030204" pitchFamily="34" charset="0"/>
              </a:rPr>
              <a:t>’ </a:t>
            </a:r>
            <a:r>
              <a:rPr lang="es-ES" sz="1800" b="1" dirty="0" err="1" smtClean="0">
                <a:solidFill>
                  <a:srgbClr val="278D99"/>
                </a:solidFill>
                <a:latin typeface="Calibri" panose="020F0502020204030204" pitchFamily="34" charset="0"/>
              </a:rPr>
              <a:t>capacity</a:t>
            </a:r>
            <a:r>
              <a:rPr lang="es-ES" sz="1800" b="1" dirty="0" smtClean="0">
                <a:solidFill>
                  <a:srgbClr val="278D99"/>
                </a:solidFill>
                <a:latin typeface="Calibri" panose="020F0502020204030204" pitchFamily="34" charset="0"/>
              </a:rPr>
              <a:t> to </a:t>
            </a:r>
            <a:r>
              <a:rPr lang="es-ES" sz="1800" b="1" dirty="0" err="1" smtClean="0">
                <a:solidFill>
                  <a:srgbClr val="278D99"/>
                </a:solidFill>
                <a:latin typeface="Calibri" panose="020F0502020204030204" pitchFamily="34" charset="0"/>
              </a:rPr>
              <a:t>apply</a:t>
            </a:r>
            <a:r>
              <a:rPr lang="es-ES" sz="1800" b="1" dirty="0" smtClean="0">
                <a:solidFill>
                  <a:srgbClr val="278D99"/>
                </a:solidFill>
                <a:latin typeface="Calibri" panose="020F0502020204030204" pitchFamily="34" charset="0"/>
              </a:rPr>
              <a:t> </a:t>
            </a:r>
            <a:r>
              <a:rPr lang="es-ES" sz="1800" b="1" dirty="0" err="1" smtClean="0">
                <a:solidFill>
                  <a:srgbClr val="278D99"/>
                </a:solidFill>
                <a:latin typeface="Calibri" panose="020F0502020204030204" pitchFamily="34" charset="0"/>
              </a:rPr>
              <a:t>creatively</a:t>
            </a:r>
            <a:r>
              <a:rPr lang="es-ES" sz="1800" b="1" dirty="0" smtClean="0">
                <a:solidFill>
                  <a:srgbClr val="278D99"/>
                </a:solidFill>
                <a:latin typeface="Calibri" panose="020F0502020204030204" pitchFamily="34" charset="0"/>
              </a:rPr>
              <a:t> </a:t>
            </a:r>
            <a:r>
              <a:rPr lang="es-ES" sz="1800" b="1" dirty="0" err="1" smtClean="0">
                <a:solidFill>
                  <a:srgbClr val="278D99"/>
                </a:solidFill>
                <a:latin typeface="Calibri" panose="020F0502020204030204" pitchFamily="34" charset="0"/>
              </a:rPr>
              <a:t>their</a:t>
            </a:r>
            <a:r>
              <a:rPr lang="es-ES" sz="1800" b="1" dirty="0" smtClean="0">
                <a:solidFill>
                  <a:srgbClr val="278D99"/>
                </a:solidFill>
                <a:latin typeface="Calibri" panose="020F0502020204030204" pitchFamily="34" charset="0"/>
              </a:rPr>
              <a:t> </a:t>
            </a:r>
            <a:r>
              <a:rPr lang="es-ES" sz="1800" b="1" dirty="0" err="1" smtClean="0">
                <a:solidFill>
                  <a:srgbClr val="278D99"/>
                </a:solidFill>
                <a:latin typeface="Calibri" panose="020F0502020204030204" pitchFamily="34" charset="0"/>
              </a:rPr>
              <a:t>knowledge</a:t>
            </a:r>
            <a:r>
              <a:rPr lang="es-ES" sz="1800" b="1" dirty="0" smtClean="0">
                <a:solidFill>
                  <a:srgbClr val="278D99"/>
                </a:solidFill>
                <a:latin typeface="Calibri" panose="020F0502020204030204" pitchFamily="34" charset="0"/>
              </a:rPr>
              <a:t> and </a:t>
            </a:r>
            <a:r>
              <a:rPr lang="es-ES" sz="1800" b="1" dirty="0" err="1" smtClean="0">
                <a:solidFill>
                  <a:srgbClr val="278D99"/>
                </a:solidFill>
                <a:latin typeface="Calibri" panose="020F0502020204030204" pitchFamily="34" charset="0"/>
              </a:rPr>
              <a:t>skills</a:t>
            </a:r>
            <a:r>
              <a:rPr lang="es-ES" sz="1800" b="1" dirty="0" smtClean="0">
                <a:solidFill>
                  <a:srgbClr val="278D99"/>
                </a:solidFill>
                <a:latin typeface="Calibri" panose="020F0502020204030204" pitchFamily="34" charset="0"/>
              </a:rPr>
              <a:t> in a </a:t>
            </a:r>
            <a:r>
              <a:rPr lang="es-ES" sz="1800" b="1" dirty="0" err="1" smtClean="0">
                <a:solidFill>
                  <a:srgbClr val="278D99"/>
                </a:solidFill>
                <a:latin typeface="Calibri" panose="020F0502020204030204" pitchFamily="34" charset="0"/>
              </a:rPr>
              <a:t>variety</a:t>
            </a:r>
            <a:r>
              <a:rPr lang="es-ES" sz="1800" b="1" dirty="0" smtClean="0">
                <a:solidFill>
                  <a:srgbClr val="278D99"/>
                </a:solidFill>
                <a:latin typeface="Calibri" panose="020F0502020204030204" pitchFamily="34" charset="0"/>
              </a:rPr>
              <a:t> of </a:t>
            </a:r>
            <a:r>
              <a:rPr lang="es-ES" sz="1800" b="1" dirty="0" err="1" smtClean="0">
                <a:solidFill>
                  <a:srgbClr val="278D99"/>
                </a:solidFill>
                <a:latin typeface="Calibri" panose="020F0502020204030204" pitchFamily="34" charset="0"/>
              </a:rPr>
              <a:t>situations</a:t>
            </a:r>
            <a:endParaRPr lang="es-ES" sz="1800" b="1" dirty="0">
              <a:solidFill>
                <a:srgbClr val="278D99"/>
              </a:solidFill>
              <a:latin typeface="Calibri" panose="020F0502020204030204" pitchFamily="34" charset="0"/>
            </a:endParaRPr>
          </a:p>
          <a:p>
            <a:pPr marL="182563" indent="0">
              <a:spcBef>
                <a:spcPts val="0"/>
              </a:spcBef>
              <a:buNone/>
            </a:pPr>
            <a:r>
              <a:rPr lang="es-ES" sz="1800" b="1" dirty="0" smtClean="0">
                <a:solidFill>
                  <a:srgbClr val="004E7A"/>
                </a:solidFill>
                <a:latin typeface="Calibri" panose="020F0502020204030204" pitchFamily="34" charset="0"/>
              </a:rPr>
              <a:t>…and </a:t>
            </a:r>
            <a:r>
              <a:rPr lang="es-ES" sz="1800" b="1" dirty="0" err="1" smtClean="0">
                <a:solidFill>
                  <a:srgbClr val="004E7A"/>
                </a:solidFill>
                <a:latin typeface="Calibri" panose="020F0502020204030204" pitchFamily="34" charset="0"/>
              </a:rPr>
              <a:t>answered</a:t>
            </a:r>
            <a:r>
              <a:rPr lang="es-ES" sz="1800" b="1" dirty="0" smtClean="0">
                <a:solidFill>
                  <a:srgbClr val="004E7A"/>
                </a:solidFill>
                <a:latin typeface="Calibri" panose="020F0502020204030204" pitchFamily="34" charset="0"/>
              </a:rPr>
              <a:t> </a:t>
            </a:r>
            <a:r>
              <a:rPr lang="es-ES" sz="1800" b="1" dirty="0" err="1" smtClean="0">
                <a:solidFill>
                  <a:srgbClr val="004E7A"/>
                </a:solidFill>
                <a:latin typeface="Calibri" panose="020F0502020204030204" pitchFamily="34" charset="0"/>
              </a:rPr>
              <a:t>questions</a:t>
            </a:r>
            <a:r>
              <a:rPr lang="es-ES" sz="1800" b="1" dirty="0" smtClean="0">
                <a:solidFill>
                  <a:srgbClr val="004E7A"/>
                </a:solidFill>
                <a:latin typeface="Calibri" panose="020F0502020204030204" pitchFamily="34" charset="0"/>
              </a:rPr>
              <a:t> </a:t>
            </a:r>
            <a:r>
              <a:rPr lang="es-ES" sz="1800" b="1" dirty="0" err="1" smtClean="0">
                <a:solidFill>
                  <a:srgbClr val="004E7A"/>
                </a:solidFill>
                <a:latin typeface="Calibri" panose="020F0502020204030204" pitchFamily="34" charset="0"/>
              </a:rPr>
              <a:t>about</a:t>
            </a:r>
            <a:r>
              <a:rPr lang="es-ES" sz="1800" b="1" dirty="0" smtClean="0">
                <a:solidFill>
                  <a:srgbClr val="004E7A"/>
                </a:solidFill>
                <a:latin typeface="Calibri" panose="020F0502020204030204" pitchFamily="34" charset="0"/>
              </a:rPr>
              <a:t> </a:t>
            </a:r>
            <a:r>
              <a:rPr lang="es-ES" sz="1800" b="1" dirty="0" err="1" smtClean="0">
                <a:solidFill>
                  <a:srgbClr val="004E7A"/>
                </a:solidFill>
                <a:latin typeface="Calibri" panose="020F0502020204030204" pitchFamily="34" charset="0"/>
              </a:rPr>
              <a:t>their</a:t>
            </a:r>
            <a:r>
              <a:rPr lang="es-ES" sz="1800" b="1" dirty="0">
                <a:solidFill>
                  <a:srgbClr val="278D99"/>
                </a:solidFill>
                <a:latin typeface="Calibri" panose="020F0502020204030204" pitchFamily="34" charset="0"/>
              </a:rPr>
              <a:t> </a:t>
            </a:r>
            <a:r>
              <a:rPr lang="es-ES" sz="1800" b="1" dirty="0" err="1">
                <a:solidFill>
                  <a:srgbClr val="004E7A"/>
                </a:solidFill>
                <a:latin typeface="Calibri" panose="020F0502020204030204" pitchFamily="34" charset="0"/>
              </a:rPr>
              <a:t>schools</a:t>
            </a:r>
            <a:r>
              <a:rPr lang="es-ES" sz="1800" b="1" dirty="0">
                <a:solidFill>
                  <a:srgbClr val="004E7A"/>
                </a:solidFill>
                <a:latin typeface="Calibri" panose="020F0502020204030204" pitchFamily="34" charset="0"/>
              </a:rPr>
              <a:t>, personal </a:t>
            </a:r>
            <a:r>
              <a:rPr lang="es-ES" sz="1800" b="1" dirty="0" err="1">
                <a:solidFill>
                  <a:srgbClr val="004E7A"/>
                </a:solidFill>
                <a:latin typeface="Calibri" panose="020F0502020204030204" pitchFamily="34" charset="0"/>
              </a:rPr>
              <a:t>context</a:t>
            </a:r>
            <a:r>
              <a:rPr lang="es-ES" sz="1800" b="1" dirty="0">
                <a:solidFill>
                  <a:srgbClr val="004E7A"/>
                </a:solidFill>
                <a:latin typeface="Calibri" panose="020F0502020204030204" pitchFamily="34" charset="0"/>
              </a:rPr>
              <a:t> and </a:t>
            </a:r>
            <a:r>
              <a:rPr lang="es-ES" sz="1800" b="1" dirty="0" err="1">
                <a:solidFill>
                  <a:srgbClr val="004E7A"/>
                </a:solidFill>
                <a:latin typeface="Calibri" panose="020F0502020204030204" pitchFamily="34" charset="0"/>
              </a:rPr>
              <a:t>attitudes</a:t>
            </a:r>
            <a:r>
              <a:rPr lang="es-ES" sz="1800" b="1" dirty="0">
                <a:solidFill>
                  <a:srgbClr val="004E7A"/>
                </a:solidFill>
                <a:latin typeface="Calibri" panose="020F0502020204030204" pitchFamily="34" charset="0"/>
              </a:rPr>
              <a:t> </a:t>
            </a:r>
            <a:r>
              <a:rPr lang="es-ES" sz="1800" b="1" dirty="0" err="1">
                <a:solidFill>
                  <a:srgbClr val="004E7A"/>
                </a:solidFill>
                <a:latin typeface="Calibri" panose="020F0502020204030204" pitchFamily="34" charset="0"/>
              </a:rPr>
              <a:t>towards</a:t>
            </a:r>
            <a:r>
              <a:rPr lang="es-ES" sz="1800" b="1" dirty="0">
                <a:solidFill>
                  <a:srgbClr val="004E7A"/>
                </a:solidFill>
                <a:latin typeface="Calibri" panose="020F0502020204030204" pitchFamily="34" charset="0"/>
              </a:rPr>
              <a:t> </a:t>
            </a:r>
            <a:r>
              <a:rPr lang="es-ES" sz="1800" b="1" dirty="0" err="1">
                <a:solidFill>
                  <a:srgbClr val="004E7A"/>
                </a:solidFill>
                <a:latin typeface="Calibri" panose="020F0502020204030204" pitchFamily="34" charset="0"/>
              </a:rPr>
              <a:t>learning</a:t>
            </a:r>
            <a:endParaRPr lang="es-ES" sz="1800" b="1" dirty="0">
              <a:solidFill>
                <a:srgbClr val="004E7A"/>
              </a:solidFill>
              <a:latin typeface="Calibri" panose="020F0502020204030204" pitchFamily="34" charset="0"/>
            </a:endParaRPr>
          </a:p>
          <a:p>
            <a:pPr lvl="1" latinLnBrk="0">
              <a:spcBef>
                <a:spcPts val="0"/>
              </a:spcBef>
              <a:buFont typeface="Wingdings" panose="05000000000000000000" pitchFamily="2" charset="2"/>
              <a:buChar char="Ø"/>
            </a:pPr>
            <a:endParaRPr lang="es-ES" sz="1800" b="1" dirty="0">
              <a:solidFill>
                <a:srgbClr val="278D99"/>
              </a:solidFill>
              <a:latin typeface="Calibri" panose="020F0502020204030204" pitchFamily="34" charset="0"/>
            </a:endParaRPr>
          </a:p>
          <a:p>
            <a:pPr marL="182563" indent="-182563">
              <a:spcBef>
                <a:spcPts val="0"/>
              </a:spcBef>
            </a:pPr>
            <a:r>
              <a:rPr lang="es-ES" sz="1800" b="1" dirty="0" err="1" smtClean="0">
                <a:solidFill>
                  <a:srgbClr val="004E7A"/>
                </a:solidFill>
                <a:latin typeface="Calibri" panose="020F0502020204030204" pitchFamily="34" charset="0"/>
              </a:rPr>
              <a:t>Parents</a:t>
            </a:r>
            <a:r>
              <a:rPr lang="es-ES" sz="1800" b="1" dirty="0" smtClean="0">
                <a:solidFill>
                  <a:srgbClr val="004E7A"/>
                </a:solidFill>
                <a:latin typeface="Calibri" panose="020F0502020204030204" pitchFamily="34" charset="0"/>
              </a:rPr>
              <a:t>, </a:t>
            </a:r>
            <a:r>
              <a:rPr lang="es-ES" sz="1800" b="1" dirty="0" err="1" smtClean="0">
                <a:solidFill>
                  <a:srgbClr val="004E7A"/>
                </a:solidFill>
                <a:latin typeface="Calibri" panose="020F0502020204030204" pitchFamily="34" charset="0"/>
              </a:rPr>
              <a:t>principals</a:t>
            </a:r>
            <a:r>
              <a:rPr lang="es-ES" sz="1800" b="1" dirty="0" smtClean="0">
                <a:solidFill>
                  <a:srgbClr val="004E7A"/>
                </a:solidFill>
                <a:latin typeface="Calibri" panose="020F0502020204030204" pitchFamily="34" charset="0"/>
              </a:rPr>
              <a:t>, </a:t>
            </a:r>
            <a:r>
              <a:rPr lang="es-ES" sz="1800" b="1" dirty="0" err="1" smtClean="0">
                <a:solidFill>
                  <a:srgbClr val="004E7A"/>
                </a:solidFill>
                <a:latin typeface="Calibri" panose="020F0502020204030204" pitchFamily="34" charset="0"/>
              </a:rPr>
              <a:t>teachers</a:t>
            </a:r>
            <a:r>
              <a:rPr lang="es-ES" sz="1800" b="1" dirty="0" smtClean="0">
                <a:solidFill>
                  <a:srgbClr val="004E7A"/>
                </a:solidFill>
                <a:latin typeface="Calibri" panose="020F0502020204030204" pitchFamily="34" charset="0"/>
              </a:rPr>
              <a:t> and </a:t>
            </a:r>
            <a:r>
              <a:rPr lang="es-ES" sz="1800" b="1" dirty="0" err="1" smtClean="0">
                <a:solidFill>
                  <a:srgbClr val="004E7A"/>
                </a:solidFill>
                <a:latin typeface="Calibri" panose="020F0502020204030204" pitchFamily="34" charset="0"/>
              </a:rPr>
              <a:t>policy-makers</a:t>
            </a:r>
            <a:r>
              <a:rPr lang="es-ES" sz="1800" b="1" dirty="0" smtClean="0">
                <a:solidFill>
                  <a:srgbClr val="004E7A"/>
                </a:solidFill>
                <a:latin typeface="Calibri" panose="020F0502020204030204" pitchFamily="34" charset="0"/>
              </a:rPr>
              <a:t> </a:t>
            </a:r>
            <a:r>
              <a:rPr lang="es-ES" sz="1800" b="1" dirty="0" err="1" smtClean="0">
                <a:solidFill>
                  <a:srgbClr val="004E7A"/>
                </a:solidFill>
                <a:latin typeface="Calibri" panose="020F0502020204030204" pitchFamily="34" charset="0"/>
              </a:rPr>
              <a:t>provided</a:t>
            </a:r>
            <a:r>
              <a:rPr lang="es-ES" sz="1800" b="1" dirty="0" smtClean="0">
                <a:solidFill>
                  <a:srgbClr val="004E7A"/>
                </a:solidFill>
                <a:latin typeface="Calibri" panose="020F0502020204030204" pitchFamily="34" charset="0"/>
              </a:rPr>
              <a:t> </a:t>
            </a:r>
            <a:r>
              <a:rPr lang="es-ES" sz="1800" b="1" dirty="0" err="1" smtClean="0">
                <a:solidFill>
                  <a:srgbClr val="004E7A"/>
                </a:solidFill>
                <a:latin typeface="Calibri" panose="020F0502020204030204" pitchFamily="34" charset="0"/>
              </a:rPr>
              <a:t>information</a:t>
            </a:r>
            <a:r>
              <a:rPr lang="es-ES" sz="1800" b="1" dirty="0" smtClean="0">
                <a:solidFill>
                  <a:srgbClr val="004E7A"/>
                </a:solidFill>
                <a:latin typeface="Calibri" panose="020F0502020204030204" pitchFamily="34" charset="0"/>
              </a:rPr>
              <a:t> </a:t>
            </a:r>
            <a:r>
              <a:rPr lang="es-ES" sz="1800" b="1" dirty="0" err="1" smtClean="0">
                <a:solidFill>
                  <a:srgbClr val="004E7A"/>
                </a:solidFill>
                <a:latin typeface="Calibri" panose="020F0502020204030204" pitchFamily="34" charset="0"/>
              </a:rPr>
              <a:t>about</a:t>
            </a:r>
            <a:r>
              <a:rPr lang="es-ES" sz="1800" b="1" dirty="0" smtClean="0">
                <a:solidFill>
                  <a:srgbClr val="004E7A"/>
                </a:solidFill>
                <a:latin typeface="Calibri" panose="020F0502020204030204" pitchFamily="34" charset="0"/>
              </a:rPr>
              <a:t> …</a:t>
            </a:r>
            <a:endParaRPr lang="es-ES" sz="1800" b="1" dirty="0">
              <a:solidFill>
                <a:srgbClr val="004E7A"/>
              </a:solidFill>
              <a:latin typeface="Calibri" panose="020F0502020204030204" pitchFamily="34" charset="0"/>
            </a:endParaRPr>
          </a:p>
          <a:p>
            <a:pPr lvl="1" latinLnBrk="0">
              <a:spcBef>
                <a:spcPts val="0"/>
              </a:spcBef>
              <a:buFont typeface="Wingdings" panose="05000000000000000000" pitchFamily="2" charset="2"/>
              <a:buChar char="Ø"/>
            </a:pPr>
            <a:r>
              <a:rPr lang="es-ES" sz="1800" b="1" dirty="0" err="1" smtClean="0">
                <a:solidFill>
                  <a:srgbClr val="278D99"/>
                </a:solidFill>
                <a:latin typeface="Calibri" panose="020F0502020204030204" pitchFamily="34" charset="0"/>
              </a:rPr>
              <a:t>School</a:t>
            </a:r>
            <a:r>
              <a:rPr lang="es-ES" sz="1800" b="1" dirty="0" smtClean="0">
                <a:solidFill>
                  <a:srgbClr val="278D99"/>
                </a:solidFill>
                <a:latin typeface="Calibri" panose="020F0502020204030204" pitchFamily="34" charset="0"/>
              </a:rPr>
              <a:t> </a:t>
            </a:r>
            <a:r>
              <a:rPr lang="es-ES" sz="1800" b="1" dirty="0" err="1" smtClean="0">
                <a:solidFill>
                  <a:srgbClr val="278D99"/>
                </a:solidFill>
                <a:latin typeface="Calibri" panose="020F0502020204030204" pitchFamily="34" charset="0"/>
              </a:rPr>
              <a:t>policies</a:t>
            </a:r>
            <a:r>
              <a:rPr lang="es-ES" sz="1800" b="1" dirty="0" smtClean="0">
                <a:solidFill>
                  <a:srgbClr val="278D99"/>
                </a:solidFill>
                <a:latin typeface="Calibri" panose="020F0502020204030204" pitchFamily="34" charset="0"/>
              </a:rPr>
              <a:t>, </a:t>
            </a:r>
            <a:r>
              <a:rPr lang="es-ES" sz="1800" b="1" dirty="0" err="1" smtClean="0">
                <a:solidFill>
                  <a:srgbClr val="278D99"/>
                </a:solidFill>
                <a:latin typeface="Calibri" panose="020F0502020204030204" pitchFamily="34" charset="0"/>
              </a:rPr>
              <a:t>practices</a:t>
            </a:r>
            <a:r>
              <a:rPr lang="es-ES" sz="1800" b="1" dirty="0" smtClean="0">
                <a:solidFill>
                  <a:srgbClr val="278D99"/>
                </a:solidFill>
                <a:latin typeface="Calibri" panose="020F0502020204030204" pitchFamily="34" charset="0"/>
              </a:rPr>
              <a:t>, </a:t>
            </a:r>
            <a:r>
              <a:rPr lang="es-ES" sz="1800" b="1" dirty="0" err="1" smtClean="0">
                <a:solidFill>
                  <a:srgbClr val="278D99"/>
                </a:solidFill>
                <a:latin typeface="Calibri" panose="020F0502020204030204" pitchFamily="34" charset="0"/>
              </a:rPr>
              <a:t>resources</a:t>
            </a:r>
            <a:r>
              <a:rPr lang="es-ES" sz="1800" b="1" dirty="0" smtClean="0">
                <a:solidFill>
                  <a:srgbClr val="278D99"/>
                </a:solidFill>
                <a:latin typeface="Calibri" panose="020F0502020204030204" pitchFamily="34" charset="0"/>
              </a:rPr>
              <a:t> and </a:t>
            </a:r>
            <a:r>
              <a:rPr lang="es-ES" sz="1800" b="1" dirty="0" err="1" smtClean="0">
                <a:solidFill>
                  <a:srgbClr val="278D99"/>
                </a:solidFill>
                <a:latin typeface="Calibri" panose="020F0502020204030204" pitchFamily="34" charset="0"/>
              </a:rPr>
              <a:t>institutional</a:t>
            </a:r>
            <a:r>
              <a:rPr lang="es-ES" sz="1800" b="1" dirty="0" smtClean="0">
                <a:solidFill>
                  <a:srgbClr val="278D99"/>
                </a:solidFill>
                <a:latin typeface="Calibri" panose="020F0502020204030204" pitchFamily="34" charset="0"/>
              </a:rPr>
              <a:t> </a:t>
            </a:r>
            <a:r>
              <a:rPr lang="es-ES" sz="1800" b="1" dirty="0" err="1" smtClean="0">
                <a:solidFill>
                  <a:srgbClr val="278D99"/>
                </a:solidFill>
                <a:latin typeface="Calibri" panose="020F0502020204030204" pitchFamily="34" charset="0"/>
              </a:rPr>
              <a:t>factors</a:t>
            </a:r>
            <a:r>
              <a:rPr lang="es-ES" sz="1800" b="1" dirty="0" smtClean="0">
                <a:solidFill>
                  <a:srgbClr val="278D99"/>
                </a:solidFill>
                <a:latin typeface="Calibri" panose="020F0502020204030204" pitchFamily="34" charset="0"/>
              </a:rPr>
              <a:t> </a:t>
            </a:r>
            <a:r>
              <a:rPr lang="es-ES" sz="1800" b="1" dirty="0" err="1" smtClean="0">
                <a:solidFill>
                  <a:srgbClr val="278D99"/>
                </a:solidFill>
                <a:latin typeface="Calibri" panose="020F0502020204030204" pitchFamily="34" charset="0"/>
              </a:rPr>
              <a:t>that</a:t>
            </a:r>
            <a:r>
              <a:rPr lang="es-ES" sz="1800" b="1" dirty="0" smtClean="0">
                <a:solidFill>
                  <a:srgbClr val="278D99"/>
                </a:solidFill>
                <a:latin typeface="Calibri" panose="020F0502020204030204" pitchFamily="34" charset="0"/>
              </a:rPr>
              <a:t> can </a:t>
            </a:r>
            <a:r>
              <a:rPr lang="es-ES" sz="1800" b="1" dirty="0" err="1" smtClean="0">
                <a:solidFill>
                  <a:srgbClr val="278D99"/>
                </a:solidFill>
                <a:latin typeface="Calibri" panose="020F0502020204030204" pitchFamily="34" charset="0"/>
              </a:rPr>
              <a:t>explain</a:t>
            </a:r>
            <a:r>
              <a:rPr lang="es-ES" sz="1800" b="1" dirty="0" smtClean="0">
                <a:solidFill>
                  <a:srgbClr val="278D99"/>
                </a:solidFill>
                <a:latin typeface="Calibri" panose="020F0502020204030204" pitchFamily="34" charset="0"/>
              </a:rPr>
              <a:t> </a:t>
            </a:r>
            <a:r>
              <a:rPr lang="es-ES" sz="1800" b="1" dirty="0" err="1" smtClean="0">
                <a:solidFill>
                  <a:srgbClr val="278D99"/>
                </a:solidFill>
                <a:latin typeface="Calibri" panose="020F0502020204030204" pitchFamily="34" charset="0"/>
              </a:rPr>
              <a:t>the</a:t>
            </a:r>
            <a:r>
              <a:rPr lang="es-ES" sz="1800" b="1" dirty="0" smtClean="0">
                <a:solidFill>
                  <a:srgbClr val="278D99"/>
                </a:solidFill>
                <a:latin typeface="Calibri" panose="020F0502020204030204" pitchFamily="34" charset="0"/>
              </a:rPr>
              <a:t> </a:t>
            </a:r>
            <a:r>
              <a:rPr lang="es-ES" sz="1800" b="1" dirty="0" err="1" smtClean="0">
                <a:solidFill>
                  <a:srgbClr val="278D99"/>
                </a:solidFill>
                <a:latin typeface="Calibri" panose="020F0502020204030204" pitchFamily="34" charset="0"/>
              </a:rPr>
              <a:t>differences</a:t>
            </a:r>
            <a:r>
              <a:rPr lang="es-ES" sz="1800" b="1" dirty="0" smtClean="0">
                <a:solidFill>
                  <a:srgbClr val="278D99"/>
                </a:solidFill>
                <a:latin typeface="Calibri" panose="020F0502020204030204" pitchFamily="34" charset="0"/>
              </a:rPr>
              <a:t> in performance</a:t>
            </a:r>
            <a:endParaRPr lang="es-ES" sz="1800" b="1" dirty="0">
              <a:solidFill>
                <a:srgbClr val="004E7A"/>
              </a:solidFill>
              <a:latin typeface="Calibri" panose="020F0502020204030204" pitchFamily="34" charset="0"/>
            </a:endParaRPr>
          </a:p>
          <a:p>
            <a:pPr lvl="1">
              <a:spcBef>
                <a:spcPts val="0"/>
              </a:spcBef>
              <a:buFont typeface="Arial" pitchFamily="34" charset="0"/>
              <a:buNone/>
            </a:pPr>
            <a:endParaRPr lang="en-GB" sz="1800" b="1" dirty="0" smtClean="0">
              <a:solidFill>
                <a:srgbClr val="278D99"/>
              </a:solidFill>
              <a:latin typeface="Calibri" panose="020F0502020204030204" pitchFamily="34" charset="0"/>
            </a:endParaRPr>
          </a:p>
        </p:txBody>
      </p:sp>
    </p:spTree>
    <p:extLst>
      <p:ext uri="{BB962C8B-B14F-4D97-AF65-F5344CB8AC3E}">
        <p14:creationId xmlns:p14="http://schemas.microsoft.com/office/powerpoint/2010/main" val="3444030489"/>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p:cNvSpPr>
            <a:spLocks noGrp="1"/>
          </p:cNvSpPr>
          <p:nvPr>
            <p:ph type="title"/>
          </p:nvPr>
        </p:nvSpPr>
        <p:spPr/>
        <p:txBody>
          <a:bodyPr/>
          <a:lstStyle/>
          <a:p>
            <a:r>
              <a:rPr lang="en-US" dirty="0"/>
              <a:t>Science-related extracurricular activities offered at school</a:t>
            </a:r>
            <a:endParaRPr lang="de-DE" dirty="0"/>
          </a:p>
        </p:txBody>
      </p:sp>
      <p:sp>
        <p:nvSpPr>
          <p:cNvPr id="4" name="TextBox 5"/>
          <p:cNvSpPr txBox="1">
            <a:spLocks noChangeArrowheads="1"/>
          </p:cNvSpPr>
          <p:nvPr/>
        </p:nvSpPr>
        <p:spPr bwMode="auto">
          <a:xfrm>
            <a:off x="7267575" y="206375"/>
            <a:ext cx="1506538"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algn="r"/>
            <a:r>
              <a:rPr lang="it-IT" altLang="en-US" sz="1400" b="1" dirty="0">
                <a:solidFill>
                  <a:srgbClr val="E4B921"/>
                </a:solidFill>
                <a:latin typeface="HelveticaNeueLT Std" pitchFamily="6" charset="0"/>
              </a:rPr>
              <a:t>Figure II.2.9</a:t>
            </a:r>
            <a:endParaRPr lang="en-US" altLang="en-US" sz="1400" b="1" dirty="0">
              <a:solidFill>
                <a:srgbClr val="E4B921"/>
              </a:solidFill>
              <a:latin typeface="HelveticaNeueLT Std" pitchFamily="6" charset="0"/>
            </a:endParaRPr>
          </a:p>
        </p:txBody>
      </p:sp>
      <p:graphicFrame>
        <p:nvGraphicFramePr>
          <p:cNvPr id="7" name="Diagramm 6"/>
          <p:cNvGraphicFramePr/>
          <p:nvPr>
            <p:extLst>
              <p:ext uri="{D42A27DB-BD31-4B8C-83A1-F6EECF244321}">
                <p14:modId xmlns:p14="http://schemas.microsoft.com/office/powerpoint/2010/main" val="68093247"/>
              </p:ext>
            </p:extLst>
          </p:nvPr>
        </p:nvGraphicFramePr>
        <p:xfrm>
          <a:off x="82446" y="1244184"/>
          <a:ext cx="8934138" cy="3899316"/>
        </p:xfrm>
        <a:graphic>
          <a:graphicData uri="http://schemas.openxmlformats.org/drawingml/2006/chart">
            <c:chart xmlns:c="http://schemas.openxmlformats.org/drawingml/2006/chart" xmlns:r="http://schemas.openxmlformats.org/officeDocument/2006/relationships" r:id="rId3"/>
          </a:graphicData>
        </a:graphic>
      </p:graphicFrame>
      <p:sp>
        <p:nvSpPr>
          <p:cNvPr id="5" name="Textfeld 1"/>
          <p:cNvSpPr txBox="1"/>
          <p:nvPr/>
        </p:nvSpPr>
        <p:spPr>
          <a:xfrm>
            <a:off x="5574606" y="1973580"/>
            <a:ext cx="108000" cy="3139858"/>
          </a:xfrm>
          <a:prstGeom prst="rect">
            <a:avLst/>
          </a:prstGeom>
          <a:noFill/>
          <a:ln>
            <a:solidFill>
              <a:srgbClr val="C6DA50"/>
            </a:solidFill>
          </a:ln>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endParaRPr lang="de-DE" sz="1100" dirty="0"/>
          </a:p>
        </p:txBody>
      </p:sp>
      <p:sp>
        <p:nvSpPr>
          <p:cNvPr id="6" name="Textfeld 1"/>
          <p:cNvSpPr txBox="1"/>
          <p:nvPr/>
        </p:nvSpPr>
        <p:spPr>
          <a:xfrm>
            <a:off x="7906326" y="1973580"/>
            <a:ext cx="108000" cy="3139858"/>
          </a:xfrm>
          <a:prstGeom prst="rect">
            <a:avLst/>
          </a:prstGeom>
          <a:noFill/>
          <a:ln>
            <a:solidFill>
              <a:srgbClr val="C6DA50"/>
            </a:solidFill>
          </a:ln>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endParaRPr lang="de-DE" sz="1100" dirty="0"/>
          </a:p>
        </p:txBody>
      </p:sp>
    </p:spTree>
    <p:extLst>
      <p:ext uri="{BB962C8B-B14F-4D97-AF65-F5344CB8AC3E}">
        <p14:creationId xmlns:p14="http://schemas.microsoft.com/office/powerpoint/2010/main" val="182919581"/>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Inhaltsplatzhalter 6"/>
          <p:cNvGraphicFramePr>
            <a:graphicFrameLocks noGrp="1"/>
          </p:cNvGraphicFramePr>
          <p:nvPr>
            <p:ph idx="1"/>
            <p:extLst>
              <p:ext uri="{D42A27DB-BD31-4B8C-83A1-F6EECF244321}">
                <p14:modId xmlns:p14="http://schemas.microsoft.com/office/powerpoint/2010/main" val="511372913"/>
              </p:ext>
            </p:extLst>
          </p:nvPr>
        </p:nvGraphicFramePr>
        <p:xfrm>
          <a:off x="134911" y="1255269"/>
          <a:ext cx="9009089" cy="3851045"/>
        </p:xfrm>
        <a:graphic>
          <a:graphicData uri="http://schemas.openxmlformats.org/drawingml/2006/chart">
            <c:chart xmlns:c="http://schemas.openxmlformats.org/drawingml/2006/chart" xmlns:r="http://schemas.openxmlformats.org/officeDocument/2006/relationships" r:id="rId2"/>
          </a:graphicData>
        </a:graphic>
      </p:graphicFrame>
      <p:sp>
        <p:nvSpPr>
          <p:cNvPr id="3" name="Titel 2"/>
          <p:cNvSpPr>
            <a:spLocks noGrp="1"/>
          </p:cNvSpPr>
          <p:nvPr>
            <p:ph type="title"/>
          </p:nvPr>
        </p:nvSpPr>
        <p:spPr>
          <a:xfrm>
            <a:off x="457200" y="206375"/>
            <a:ext cx="7307705" cy="857250"/>
          </a:xfrm>
        </p:spPr>
        <p:txBody>
          <a:bodyPr/>
          <a:lstStyle/>
          <a:p>
            <a:r>
              <a:rPr lang="en-US" dirty="0"/>
              <a:t>Teacher-directed instruction: </a:t>
            </a:r>
            <a:r>
              <a:rPr lang="en-US" dirty="0" smtClean="0"/>
              <a:t>explaining scientific </a:t>
            </a:r>
            <a:r>
              <a:rPr lang="en-US" dirty="0"/>
              <a:t>ideas</a:t>
            </a:r>
            <a:endParaRPr lang="de-DE" dirty="0"/>
          </a:p>
        </p:txBody>
      </p:sp>
      <p:sp>
        <p:nvSpPr>
          <p:cNvPr id="4" name="TextBox 5"/>
          <p:cNvSpPr txBox="1">
            <a:spLocks noChangeArrowheads="1"/>
          </p:cNvSpPr>
          <p:nvPr/>
        </p:nvSpPr>
        <p:spPr bwMode="auto">
          <a:xfrm>
            <a:off x="7267575" y="206375"/>
            <a:ext cx="1506538"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algn="r"/>
            <a:r>
              <a:rPr lang="it-IT" altLang="en-US" sz="1400" b="1" dirty="0" err="1">
                <a:solidFill>
                  <a:srgbClr val="E4B921"/>
                </a:solidFill>
                <a:latin typeface="HelveticaNeueLT Std" pitchFamily="6" charset="0"/>
              </a:rPr>
              <a:t>Table</a:t>
            </a:r>
            <a:r>
              <a:rPr lang="it-IT" altLang="en-US" sz="1400" b="1" dirty="0">
                <a:solidFill>
                  <a:srgbClr val="E4B921"/>
                </a:solidFill>
                <a:latin typeface="HelveticaNeueLT Std" pitchFamily="6" charset="0"/>
              </a:rPr>
              <a:t> II.2.18</a:t>
            </a:r>
            <a:endParaRPr lang="en-US" altLang="en-US" sz="1400" b="1" dirty="0">
              <a:solidFill>
                <a:srgbClr val="E4B921"/>
              </a:solidFill>
              <a:latin typeface="HelveticaNeueLT Std" pitchFamily="6" charset="0"/>
            </a:endParaRPr>
          </a:p>
        </p:txBody>
      </p:sp>
      <p:sp>
        <p:nvSpPr>
          <p:cNvPr id="13" name="Ellipse 12"/>
          <p:cNvSpPr/>
          <p:nvPr/>
        </p:nvSpPr>
        <p:spPr>
          <a:xfrm>
            <a:off x="1835963" y="1396323"/>
            <a:ext cx="72000" cy="72000"/>
          </a:xfrm>
          <a:prstGeom prst="rect">
            <a:avLst/>
          </a:prstGeom>
          <a:solidFill>
            <a:schemeClr val="accent1">
              <a:lumMod val="40000"/>
              <a:lumOff val="60000"/>
            </a:schemeClr>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de-DE"/>
          </a:p>
        </p:txBody>
      </p:sp>
      <p:sp>
        <p:nvSpPr>
          <p:cNvPr id="9" name="Textfeld 1"/>
          <p:cNvSpPr txBox="1"/>
          <p:nvPr/>
        </p:nvSpPr>
        <p:spPr>
          <a:xfrm>
            <a:off x="4129566" y="1671924"/>
            <a:ext cx="108000" cy="3327401"/>
          </a:xfrm>
          <a:prstGeom prst="rect">
            <a:avLst/>
          </a:prstGeom>
          <a:noFill/>
          <a:ln>
            <a:solidFill>
              <a:srgbClr val="C6DA50"/>
            </a:solidFill>
          </a:ln>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endParaRPr lang="de-DE" sz="1100" dirty="0"/>
          </a:p>
        </p:txBody>
      </p:sp>
      <p:sp>
        <p:nvSpPr>
          <p:cNvPr id="18" name="TextBox 1">
            <a:extLst/>
          </p:cNvPr>
          <p:cNvSpPr txBox="1"/>
          <p:nvPr/>
        </p:nvSpPr>
        <p:spPr>
          <a:xfrm>
            <a:off x="4662710" y="1750284"/>
            <a:ext cx="4111402" cy="349938"/>
          </a:xfrm>
          <a:prstGeom prst="rect">
            <a:avLst/>
          </a:prstGeom>
          <a:solidFill>
            <a:schemeClr val="bg1"/>
          </a:solidFill>
          <a:ln>
            <a:solidFill>
              <a:schemeClr val="tx1">
                <a:lumMod val="75000"/>
                <a:lumOff val="25000"/>
              </a:schemeClr>
            </a:solidFill>
          </a:ln>
        </p:spPr>
        <p:txBody>
          <a:bodyPr wrap="square" rtlCol="0" anchor="ct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GB" sz="1000" dirty="0">
                <a:latin typeface="HelveticaNeueLT Std"/>
              </a:rPr>
              <a:t>Students who reported that their science teacher explains scientific ideas in </a:t>
            </a:r>
            <a:r>
              <a:rPr lang="en-GB" sz="1000" b="1" dirty="0">
                <a:latin typeface="HelveticaNeueLT Std"/>
              </a:rPr>
              <a:t>many</a:t>
            </a:r>
            <a:r>
              <a:rPr lang="en-GB" sz="1000" dirty="0">
                <a:latin typeface="HelveticaNeueLT Std"/>
              </a:rPr>
              <a:t> </a:t>
            </a:r>
            <a:r>
              <a:rPr lang="en-GB" sz="1000" dirty="0" smtClean="0">
                <a:latin typeface="HelveticaNeueLT Std"/>
              </a:rPr>
              <a:t>lessons or </a:t>
            </a:r>
            <a:r>
              <a:rPr lang="en-GB" sz="1000" b="1" dirty="0">
                <a:latin typeface="HelveticaNeueLT Std"/>
              </a:rPr>
              <a:t>every</a:t>
            </a:r>
            <a:r>
              <a:rPr lang="en-GB" sz="1000" dirty="0">
                <a:latin typeface="HelveticaNeueLT Std"/>
              </a:rPr>
              <a:t> lesson perform </a:t>
            </a:r>
            <a:r>
              <a:rPr lang="en-GB" sz="1000" b="1" dirty="0">
                <a:latin typeface="HelveticaNeueLT Std"/>
              </a:rPr>
              <a:t>better </a:t>
            </a:r>
            <a:r>
              <a:rPr lang="en-GB" sz="1000" dirty="0">
                <a:latin typeface="HelveticaNeueLT Std"/>
              </a:rPr>
              <a:t>in science</a:t>
            </a:r>
          </a:p>
        </p:txBody>
      </p:sp>
      <p:sp>
        <p:nvSpPr>
          <p:cNvPr id="8" name="Ellipse 12"/>
          <p:cNvSpPr/>
          <p:nvPr/>
        </p:nvSpPr>
        <p:spPr>
          <a:xfrm rot="2700000">
            <a:off x="4676131" y="1409742"/>
            <a:ext cx="64800" cy="64800"/>
          </a:xfrm>
          <a:prstGeom prst="rect">
            <a:avLst/>
          </a:prstGeom>
          <a:solidFill>
            <a:schemeClr val="bg1">
              <a:lumMod val="75000"/>
            </a:schemeClr>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de-DE"/>
          </a:p>
        </p:txBody>
      </p:sp>
      <p:sp>
        <p:nvSpPr>
          <p:cNvPr id="10" name="Textfeld 1"/>
          <p:cNvSpPr txBox="1"/>
          <p:nvPr/>
        </p:nvSpPr>
        <p:spPr>
          <a:xfrm>
            <a:off x="1493046" y="1671924"/>
            <a:ext cx="108000" cy="3327401"/>
          </a:xfrm>
          <a:prstGeom prst="rect">
            <a:avLst/>
          </a:prstGeom>
          <a:noFill/>
          <a:ln>
            <a:solidFill>
              <a:srgbClr val="C6DA50"/>
            </a:solidFill>
          </a:ln>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endParaRPr lang="de-DE" sz="1100" dirty="0"/>
          </a:p>
        </p:txBody>
      </p:sp>
    </p:spTree>
    <p:extLst>
      <p:ext uri="{BB962C8B-B14F-4D97-AF65-F5344CB8AC3E}">
        <p14:creationId xmlns:p14="http://schemas.microsoft.com/office/powerpoint/2010/main" val="3990437388"/>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Inhaltsplatzhalter 6"/>
          <p:cNvGraphicFramePr>
            <a:graphicFrameLocks noGrp="1"/>
          </p:cNvGraphicFramePr>
          <p:nvPr>
            <p:ph idx="1"/>
            <p:extLst>
              <p:ext uri="{D42A27DB-BD31-4B8C-83A1-F6EECF244321}">
                <p14:modId xmlns:p14="http://schemas.microsoft.com/office/powerpoint/2010/main" val="281800620"/>
              </p:ext>
            </p:extLst>
          </p:nvPr>
        </p:nvGraphicFramePr>
        <p:xfrm>
          <a:off x="134911" y="1255269"/>
          <a:ext cx="9009089" cy="3851045"/>
        </p:xfrm>
        <a:graphic>
          <a:graphicData uri="http://schemas.openxmlformats.org/drawingml/2006/chart">
            <c:chart xmlns:c="http://schemas.openxmlformats.org/drawingml/2006/chart" xmlns:r="http://schemas.openxmlformats.org/officeDocument/2006/relationships" r:id="rId2"/>
          </a:graphicData>
        </a:graphic>
      </p:graphicFrame>
      <p:sp>
        <p:nvSpPr>
          <p:cNvPr id="3" name="Titel 2"/>
          <p:cNvSpPr>
            <a:spLocks noGrp="1"/>
          </p:cNvSpPr>
          <p:nvPr>
            <p:ph type="title"/>
          </p:nvPr>
        </p:nvSpPr>
        <p:spPr>
          <a:xfrm>
            <a:off x="457200" y="206375"/>
            <a:ext cx="7307705" cy="857250"/>
          </a:xfrm>
        </p:spPr>
        <p:txBody>
          <a:bodyPr/>
          <a:lstStyle/>
          <a:p>
            <a:r>
              <a:rPr lang="en-US" dirty="0"/>
              <a:t>Adaptive instruction and science performance</a:t>
            </a:r>
            <a:endParaRPr lang="de-DE" dirty="0"/>
          </a:p>
        </p:txBody>
      </p:sp>
      <p:sp>
        <p:nvSpPr>
          <p:cNvPr id="4" name="TextBox 5"/>
          <p:cNvSpPr txBox="1">
            <a:spLocks noChangeArrowheads="1"/>
          </p:cNvSpPr>
          <p:nvPr/>
        </p:nvSpPr>
        <p:spPr bwMode="auto">
          <a:xfrm>
            <a:off x="7267575" y="206375"/>
            <a:ext cx="1506538"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algn="r"/>
            <a:r>
              <a:rPr lang="it-IT" altLang="en-US" sz="1400" b="1" dirty="0">
                <a:solidFill>
                  <a:srgbClr val="E4B921"/>
                </a:solidFill>
                <a:latin typeface="HelveticaNeueLT Std" pitchFamily="6" charset="0"/>
              </a:rPr>
              <a:t>Figure II.3.16 </a:t>
            </a:r>
            <a:endParaRPr lang="en-US" altLang="en-US" sz="1400" b="1" dirty="0">
              <a:solidFill>
                <a:srgbClr val="E4B921"/>
              </a:solidFill>
              <a:latin typeface="HelveticaNeueLT Std" pitchFamily="6" charset="0"/>
            </a:endParaRPr>
          </a:p>
        </p:txBody>
      </p:sp>
      <p:sp>
        <p:nvSpPr>
          <p:cNvPr id="18" name="TextBox 1">
            <a:extLst/>
          </p:cNvPr>
          <p:cNvSpPr txBox="1"/>
          <p:nvPr/>
        </p:nvSpPr>
        <p:spPr>
          <a:xfrm>
            <a:off x="4377600" y="1727981"/>
            <a:ext cx="4327200" cy="405782"/>
          </a:xfrm>
          <a:prstGeom prst="rect">
            <a:avLst/>
          </a:prstGeom>
          <a:solidFill>
            <a:schemeClr val="bg1"/>
          </a:solidFill>
          <a:ln>
            <a:solidFill>
              <a:schemeClr val="tx1">
                <a:lumMod val="75000"/>
                <a:lumOff val="25000"/>
              </a:schemeClr>
            </a:solidFill>
          </a:ln>
        </p:spPr>
        <p:txBody>
          <a:bodyPr wrap="square" rtlCol="0" anchor="ct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GB" sz="1000" dirty="0">
                <a:latin typeface="HelveticaNeueLT Std"/>
              </a:rPr>
              <a:t>Students who reported that their science teacher adapts </a:t>
            </a:r>
            <a:r>
              <a:rPr lang="en-GB" sz="1000" b="1" dirty="0">
                <a:latin typeface="HelveticaNeueLT Std"/>
              </a:rPr>
              <a:t>more frequently</a:t>
            </a:r>
            <a:r>
              <a:rPr lang="en-GB" sz="1000" dirty="0">
                <a:latin typeface="HelveticaNeueLT Std"/>
              </a:rPr>
              <a:t> their lessons to students’ needs and knowledge perform </a:t>
            </a:r>
            <a:r>
              <a:rPr lang="en-GB" sz="1000" b="1" dirty="0">
                <a:latin typeface="HelveticaNeueLT Std"/>
              </a:rPr>
              <a:t>better </a:t>
            </a:r>
            <a:r>
              <a:rPr lang="en-GB" sz="1000" dirty="0">
                <a:latin typeface="HelveticaNeueLT Std"/>
              </a:rPr>
              <a:t>in science</a:t>
            </a:r>
          </a:p>
        </p:txBody>
      </p:sp>
      <p:sp>
        <p:nvSpPr>
          <p:cNvPr id="8" name="Ellipse 12"/>
          <p:cNvSpPr/>
          <p:nvPr/>
        </p:nvSpPr>
        <p:spPr>
          <a:xfrm>
            <a:off x="2503515" y="1383668"/>
            <a:ext cx="72000" cy="78514"/>
          </a:xfrm>
          <a:prstGeom prst="rect">
            <a:avLst/>
          </a:prstGeom>
          <a:solidFill>
            <a:schemeClr val="accent1">
              <a:lumMod val="40000"/>
              <a:lumOff val="60000"/>
            </a:schemeClr>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de-DE"/>
          </a:p>
        </p:txBody>
      </p:sp>
      <p:sp>
        <p:nvSpPr>
          <p:cNvPr id="9" name="Textfeld 1"/>
          <p:cNvSpPr txBox="1"/>
          <p:nvPr/>
        </p:nvSpPr>
        <p:spPr>
          <a:xfrm>
            <a:off x="4172654" y="1671319"/>
            <a:ext cx="108000" cy="3327401"/>
          </a:xfrm>
          <a:prstGeom prst="rect">
            <a:avLst/>
          </a:prstGeom>
          <a:noFill/>
          <a:ln>
            <a:solidFill>
              <a:srgbClr val="C6DA50"/>
            </a:solidFill>
          </a:ln>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endParaRPr lang="de-DE" sz="1100" dirty="0"/>
          </a:p>
        </p:txBody>
      </p:sp>
      <p:sp>
        <p:nvSpPr>
          <p:cNvPr id="10" name="Textfeld 1"/>
          <p:cNvSpPr txBox="1"/>
          <p:nvPr/>
        </p:nvSpPr>
        <p:spPr>
          <a:xfrm>
            <a:off x="7719185" y="2179320"/>
            <a:ext cx="108000" cy="2849880"/>
          </a:xfrm>
          <a:prstGeom prst="rect">
            <a:avLst/>
          </a:prstGeom>
          <a:noFill/>
          <a:ln>
            <a:solidFill>
              <a:srgbClr val="C6DA50"/>
            </a:solidFill>
          </a:ln>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endParaRPr lang="de-DE" sz="1100" dirty="0"/>
          </a:p>
        </p:txBody>
      </p:sp>
    </p:spTree>
    <p:extLst>
      <p:ext uri="{BB962C8B-B14F-4D97-AF65-F5344CB8AC3E}">
        <p14:creationId xmlns:p14="http://schemas.microsoft.com/office/powerpoint/2010/main" val="3379415510"/>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p:cNvSpPr>
            <a:spLocks noGrp="1"/>
          </p:cNvSpPr>
          <p:nvPr>
            <p:ph type="title"/>
          </p:nvPr>
        </p:nvSpPr>
        <p:spPr/>
        <p:txBody>
          <a:bodyPr/>
          <a:lstStyle/>
          <a:p>
            <a:r>
              <a:rPr lang="en-US" dirty="0"/>
              <a:t>Enquiry-based teaching practices and science performance, OECD average</a:t>
            </a:r>
            <a:endParaRPr lang="de-DE" dirty="0"/>
          </a:p>
        </p:txBody>
      </p:sp>
      <p:sp>
        <p:nvSpPr>
          <p:cNvPr id="4" name="TextBox 5"/>
          <p:cNvSpPr txBox="1">
            <a:spLocks noChangeArrowheads="1"/>
          </p:cNvSpPr>
          <p:nvPr/>
        </p:nvSpPr>
        <p:spPr bwMode="auto">
          <a:xfrm>
            <a:off x="7267575" y="206375"/>
            <a:ext cx="1506538"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algn="r"/>
            <a:r>
              <a:rPr lang="it-IT" altLang="en-US" sz="1400" b="1" dirty="0">
                <a:solidFill>
                  <a:srgbClr val="E4B921"/>
                </a:solidFill>
                <a:latin typeface="HelveticaNeueLT Std" pitchFamily="6" charset="0"/>
              </a:rPr>
              <a:t>Figure II.2.20</a:t>
            </a:r>
            <a:endParaRPr lang="en-US" altLang="en-US" sz="1400" b="1" dirty="0">
              <a:solidFill>
                <a:srgbClr val="E4B921"/>
              </a:solidFill>
              <a:latin typeface="HelveticaNeueLT Std" pitchFamily="6" charset="0"/>
            </a:endParaRPr>
          </a:p>
        </p:txBody>
      </p:sp>
      <p:graphicFrame>
        <p:nvGraphicFramePr>
          <p:cNvPr id="7" name="Diagramm 6"/>
          <p:cNvGraphicFramePr/>
          <p:nvPr>
            <p:extLst>
              <p:ext uri="{D42A27DB-BD31-4B8C-83A1-F6EECF244321}">
                <p14:modId xmlns:p14="http://schemas.microsoft.com/office/powerpoint/2010/main" val="2394758425"/>
              </p:ext>
            </p:extLst>
          </p:nvPr>
        </p:nvGraphicFramePr>
        <p:xfrm>
          <a:off x="82446" y="1244184"/>
          <a:ext cx="9061554" cy="3835816"/>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698133512"/>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Inhaltsplatzhalter 6"/>
          <p:cNvGraphicFramePr>
            <a:graphicFrameLocks noGrp="1"/>
          </p:cNvGraphicFramePr>
          <p:nvPr>
            <p:ph idx="1"/>
            <p:extLst>
              <p:ext uri="{D42A27DB-BD31-4B8C-83A1-F6EECF244321}">
                <p14:modId xmlns:p14="http://schemas.microsoft.com/office/powerpoint/2010/main" val="3748012600"/>
              </p:ext>
            </p:extLst>
          </p:nvPr>
        </p:nvGraphicFramePr>
        <p:xfrm>
          <a:off x="134911" y="1255269"/>
          <a:ext cx="9009089" cy="3851045"/>
        </p:xfrm>
        <a:graphic>
          <a:graphicData uri="http://schemas.openxmlformats.org/drawingml/2006/chart">
            <c:chart xmlns:c="http://schemas.openxmlformats.org/drawingml/2006/chart" xmlns:r="http://schemas.openxmlformats.org/officeDocument/2006/relationships" r:id="rId2"/>
          </a:graphicData>
        </a:graphic>
      </p:graphicFrame>
      <p:sp>
        <p:nvSpPr>
          <p:cNvPr id="3" name="Titel 2"/>
          <p:cNvSpPr>
            <a:spLocks noGrp="1"/>
          </p:cNvSpPr>
          <p:nvPr>
            <p:ph type="title"/>
          </p:nvPr>
        </p:nvSpPr>
        <p:spPr>
          <a:xfrm>
            <a:off x="457200" y="206375"/>
            <a:ext cx="7307705" cy="857250"/>
          </a:xfrm>
        </p:spPr>
        <p:txBody>
          <a:bodyPr/>
          <a:lstStyle/>
          <a:p>
            <a:r>
              <a:rPr lang="en-US" dirty="0"/>
              <a:t>Change between </a:t>
            </a:r>
            <a:r>
              <a:rPr lang="en-US" dirty="0" smtClean="0"/>
              <a:t>2012 </a:t>
            </a:r>
            <a:r>
              <a:rPr lang="en-US" dirty="0"/>
              <a:t>and </a:t>
            </a:r>
            <a:r>
              <a:rPr lang="en-US" dirty="0" smtClean="0"/>
              <a:t>2015 </a:t>
            </a:r>
            <a:r>
              <a:rPr lang="en-US" dirty="0"/>
              <a:t>in student truancy</a:t>
            </a:r>
            <a:endParaRPr lang="de-DE" dirty="0"/>
          </a:p>
        </p:txBody>
      </p:sp>
      <p:sp>
        <p:nvSpPr>
          <p:cNvPr id="4" name="TextBox 5"/>
          <p:cNvSpPr txBox="1">
            <a:spLocks noChangeArrowheads="1"/>
          </p:cNvSpPr>
          <p:nvPr/>
        </p:nvSpPr>
        <p:spPr bwMode="auto">
          <a:xfrm>
            <a:off x="7267575" y="206375"/>
            <a:ext cx="1506538"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algn="r"/>
            <a:r>
              <a:rPr lang="it-IT" altLang="en-US" sz="1400" b="1" dirty="0">
                <a:solidFill>
                  <a:srgbClr val="E4B921"/>
                </a:solidFill>
                <a:latin typeface="HelveticaNeueLT Std" pitchFamily="6" charset="0"/>
              </a:rPr>
              <a:t>Figure II.3.2 </a:t>
            </a:r>
            <a:endParaRPr lang="en-US" altLang="en-US" sz="1400" b="1" dirty="0">
              <a:solidFill>
                <a:srgbClr val="E4B921"/>
              </a:solidFill>
              <a:latin typeface="HelveticaNeueLT Std" pitchFamily="6" charset="0"/>
            </a:endParaRPr>
          </a:p>
        </p:txBody>
      </p:sp>
      <p:sp>
        <p:nvSpPr>
          <p:cNvPr id="13" name="Ellipse 12"/>
          <p:cNvSpPr/>
          <p:nvPr/>
        </p:nvSpPr>
        <p:spPr>
          <a:xfrm>
            <a:off x="2873428" y="1341988"/>
            <a:ext cx="89941" cy="78514"/>
          </a:xfrm>
          <a:prstGeom prst="rect">
            <a:avLst/>
          </a:prstGeom>
          <a:solidFill>
            <a:schemeClr val="accent1">
              <a:lumMod val="40000"/>
              <a:lumOff val="60000"/>
            </a:schemeClr>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de-DE"/>
          </a:p>
        </p:txBody>
      </p:sp>
      <p:sp>
        <p:nvSpPr>
          <p:cNvPr id="9" name="Ellipse 12"/>
          <p:cNvSpPr/>
          <p:nvPr/>
        </p:nvSpPr>
        <p:spPr>
          <a:xfrm>
            <a:off x="5406096" y="1341988"/>
            <a:ext cx="89941" cy="78514"/>
          </a:xfrm>
          <a:prstGeom prst="diamond">
            <a:avLst/>
          </a:prstGeom>
          <a:solidFill>
            <a:schemeClr val="bg1">
              <a:lumMod val="85000"/>
            </a:schemeClr>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de-DE"/>
          </a:p>
        </p:txBody>
      </p:sp>
      <p:sp>
        <p:nvSpPr>
          <p:cNvPr id="10" name="Textfeld 1"/>
          <p:cNvSpPr txBox="1"/>
          <p:nvPr/>
        </p:nvSpPr>
        <p:spPr>
          <a:xfrm>
            <a:off x="5066063" y="1616230"/>
            <a:ext cx="155186" cy="3327401"/>
          </a:xfrm>
          <a:prstGeom prst="rect">
            <a:avLst/>
          </a:prstGeom>
          <a:noFill/>
          <a:ln>
            <a:solidFill>
              <a:srgbClr val="C6DA50"/>
            </a:solidFill>
          </a:ln>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endParaRPr lang="de-DE" sz="1100" dirty="0"/>
          </a:p>
        </p:txBody>
      </p:sp>
      <p:sp>
        <p:nvSpPr>
          <p:cNvPr id="8" name="Textfeld 1"/>
          <p:cNvSpPr txBox="1"/>
          <p:nvPr/>
        </p:nvSpPr>
        <p:spPr>
          <a:xfrm>
            <a:off x="3884963" y="1616230"/>
            <a:ext cx="155186" cy="3327401"/>
          </a:xfrm>
          <a:prstGeom prst="rect">
            <a:avLst/>
          </a:prstGeom>
          <a:noFill/>
          <a:ln>
            <a:solidFill>
              <a:srgbClr val="C6DA50"/>
            </a:solidFill>
          </a:ln>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endParaRPr lang="de-DE" sz="1100" dirty="0"/>
          </a:p>
        </p:txBody>
      </p:sp>
    </p:spTree>
    <p:extLst>
      <p:ext uri="{BB962C8B-B14F-4D97-AF65-F5344CB8AC3E}">
        <p14:creationId xmlns:p14="http://schemas.microsoft.com/office/powerpoint/2010/main" val="217186554"/>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ext uri="{D42A27DB-BD31-4B8C-83A1-F6EECF244321}">
                <p14:modId xmlns:p14="http://schemas.microsoft.com/office/powerpoint/2010/main" val="2263543243"/>
              </p:ext>
            </p:extLst>
          </p:nvPr>
        </p:nvGraphicFramePr>
        <p:xfrm>
          <a:off x="457200" y="1309688"/>
          <a:ext cx="8229600" cy="3676840"/>
        </p:xfrm>
        <a:graphic>
          <a:graphicData uri="http://schemas.openxmlformats.org/drawingml/2006/chart">
            <c:chart xmlns:c="http://schemas.openxmlformats.org/drawingml/2006/chart" xmlns:r="http://schemas.openxmlformats.org/officeDocument/2006/relationships" r:id="rId2"/>
          </a:graphicData>
        </a:graphic>
      </p:graphicFrame>
      <p:sp>
        <p:nvSpPr>
          <p:cNvPr id="3" name="Title 2"/>
          <p:cNvSpPr>
            <a:spLocks noGrp="1"/>
          </p:cNvSpPr>
          <p:nvPr>
            <p:ph type="title"/>
          </p:nvPr>
        </p:nvSpPr>
        <p:spPr/>
        <p:txBody>
          <a:bodyPr/>
          <a:lstStyle/>
          <a:p>
            <a:r>
              <a:rPr lang="en-US" dirty="0"/>
              <a:t>Distribution across the education system </a:t>
            </a:r>
            <a:r>
              <a:rPr lang="en-US" dirty="0" smtClean="0"/>
              <a:t/>
            </a:r>
            <a:br>
              <a:rPr lang="en-US" dirty="0" smtClean="0"/>
            </a:br>
            <a:r>
              <a:rPr lang="en-US" dirty="0" smtClean="0"/>
              <a:t>of </a:t>
            </a:r>
            <a:r>
              <a:rPr lang="en-US" dirty="0"/>
              <a:t>responsibility for school resources</a:t>
            </a:r>
            <a:endParaRPr lang="en-GB" dirty="0"/>
          </a:p>
        </p:txBody>
      </p:sp>
      <p:sp>
        <p:nvSpPr>
          <p:cNvPr id="5" name="TextBox 5"/>
          <p:cNvSpPr txBox="1">
            <a:spLocks noChangeArrowheads="1"/>
          </p:cNvSpPr>
          <p:nvPr/>
        </p:nvSpPr>
        <p:spPr bwMode="auto">
          <a:xfrm>
            <a:off x="7267575" y="206375"/>
            <a:ext cx="1506538"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algn="r"/>
            <a:r>
              <a:rPr lang="it-IT" altLang="en-US" sz="1400" b="1" dirty="0">
                <a:solidFill>
                  <a:srgbClr val="E4B921"/>
                </a:solidFill>
                <a:latin typeface="HelveticaNeueLT Std" pitchFamily="6" charset="0"/>
              </a:rPr>
              <a:t>Figure </a:t>
            </a:r>
            <a:r>
              <a:rPr lang="it-IT" altLang="en-US" sz="1400" b="1" dirty="0" smtClean="0">
                <a:solidFill>
                  <a:srgbClr val="E4B921"/>
                </a:solidFill>
                <a:latin typeface="HelveticaNeueLT Std" pitchFamily="6" charset="0"/>
              </a:rPr>
              <a:t>II.4.3</a:t>
            </a:r>
            <a:endParaRPr lang="en-US" altLang="en-US" sz="1400" b="1" dirty="0">
              <a:solidFill>
                <a:srgbClr val="E4B921"/>
              </a:solidFill>
              <a:latin typeface="HelveticaNeueLT Std" pitchFamily="6" charset="0"/>
            </a:endParaRPr>
          </a:p>
        </p:txBody>
      </p:sp>
    </p:spTree>
    <p:extLst>
      <p:ext uri="{BB962C8B-B14F-4D97-AF65-F5344CB8AC3E}">
        <p14:creationId xmlns:p14="http://schemas.microsoft.com/office/powerpoint/2010/main" val="3656412712"/>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ext uri="{D42A27DB-BD31-4B8C-83A1-F6EECF244321}">
                <p14:modId xmlns:p14="http://schemas.microsoft.com/office/powerpoint/2010/main" val="1407187220"/>
              </p:ext>
            </p:extLst>
          </p:nvPr>
        </p:nvGraphicFramePr>
        <p:xfrm>
          <a:off x="457200" y="1309688"/>
          <a:ext cx="8229600" cy="3676840"/>
        </p:xfrm>
        <a:graphic>
          <a:graphicData uri="http://schemas.openxmlformats.org/drawingml/2006/chart">
            <c:chart xmlns:c="http://schemas.openxmlformats.org/drawingml/2006/chart" xmlns:r="http://schemas.openxmlformats.org/officeDocument/2006/relationships" r:id="rId2"/>
          </a:graphicData>
        </a:graphic>
      </p:graphicFrame>
      <p:sp>
        <p:nvSpPr>
          <p:cNvPr id="3" name="Title 2"/>
          <p:cNvSpPr>
            <a:spLocks noGrp="1"/>
          </p:cNvSpPr>
          <p:nvPr>
            <p:ph type="title"/>
          </p:nvPr>
        </p:nvSpPr>
        <p:spPr/>
        <p:txBody>
          <a:bodyPr/>
          <a:lstStyle/>
          <a:p>
            <a:r>
              <a:rPr lang="en-US" dirty="0"/>
              <a:t>Distribution across the education system </a:t>
            </a:r>
            <a:r>
              <a:rPr lang="en-US" dirty="0" smtClean="0"/>
              <a:t/>
            </a:r>
            <a:br>
              <a:rPr lang="en-US" dirty="0" smtClean="0"/>
            </a:br>
            <a:r>
              <a:rPr lang="en-US" dirty="0" smtClean="0"/>
              <a:t>of </a:t>
            </a:r>
            <a:r>
              <a:rPr lang="en-US" dirty="0"/>
              <a:t>responsibility for the curriculum</a:t>
            </a:r>
            <a:endParaRPr lang="en-GB" dirty="0"/>
          </a:p>
        </p:txBody>
      </p:sp>
      <p:sp>
        <p:nvSpPr>
          <p:cNvPr id="5" name="TextBox 5"/>
          <p:cNvSpPr txBox="1">
            <a:spLocks noChangeArrowheads="1"/>
          </p:cNvSpPr>
          <p:nvPr/>
        </p:nvSpPr>
        <p:spPr bwMode="auto">
          <a:xfrm>
            <a:off x="7267575" y="206375"/>
            <a:ext cx="1506538"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algn="r"/>
            <a:r>
              <a:rPr lang="it-IT" altLang="en-US" sz="1400" b="1" dirty="0">
                <a:solidFill>
                  <a:srgbClr val="E4B921"/>
                </a:solidFill>
                <a:latin typeface="HelveticaNeueLT Std" pitchFamily="6" charset="0"/>
              </a:rPr>
              <a:t>Figure </a:t>
            </a:r>
            <a:r>
              <a:rPr lang="it-IT" altLang="en-US" sz="1400" b="1" dirty="0" smtClean="0">
                <a:solidFill>
                  <a:srgbClr val="E4B921"/>
                </a:solidFill>
                <a:latin typeface="HelveticaNeueLT Std" pitchFamily="6" charset="0"/>
              </a:rPr>
              <a:t>II.4.4</a:t>
            </a:r>
            <a:endParaRPr lang="en-US" altLang="en-US" sz="1400" b="1" dirty="0">
              <a:solidFill>
                <a:srgbClr val="E4B921"/>
              </a:solidFill>
              <a:latin typeface="HelveticaNeueLT Std" pitchFamily="6" charset="0"/>
            </a:endParaRPr>
          </a:p>
        </p:txBody>
      </p:sp>
    </p:spTree>
    <p:extLst>
      <p:ext uri="{BB962C8B-B14F-4D97-AF65-F5344CB8AC3E}">
        <p14:creationId xmlns:p14="http://schemas.microsoft.com/office/powerpoint/2010/main" val="1254588512"/>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ext uri="{D42A27DB-BD31-4B8C-83A1-F6EECF244321}">
                <p14:modId xmlns:p14="http://schemas.microsoft.com/office/powerpoint/2010/main" val="3904403010"/>
              </p:ext>
            </p:extLst>
          </p:nvPr>
        </p:nvGraphicFramePr>
        <p:xfrm>
          <a:off x="457200" y="1309688"/>
          <a:ext cx="8229600" cy="3676840"/>
        </p:xfrm>
        <a:graphic>
          <a:graphicData uri="http://schemas.openxmlformats.org/drawingml/2006/chart">
            <c:chart xmlns:c="http://schemas.openxmlformats.org/drawingml/2006/chart" xmlns:r="http://schemas.openxmlformats.org/officeDocument/2006/relationships" r:id="rId2"/>
          </a:graphicData>
        </a:graphic>
      </p:graphicFrame>
      <p:sp>
        <p:nvSpPr>
          <p:cNvPr id="3" name="Title 2"/>
          <p:cNvSpPr>
            <a:spLocks noGrp="1"/>
          </p:cNvSpPr>
          <p:nvPr>
            <p:ph type="title"/>
          </p:nvPr>
        </p:nvSpPr>
        <p:spPr/>
        <p:txBody>
          <a:bodyPr/>
          <a:lstStyle/>
          <a:p>
            <a:r>
              <a:rPr lang="en-US" dirty="0"/>
              <a:t>Distribution across the education system </a:t>
            </a:r>
            <a:r>
              <a:rPr lang="en-US" dirty="0" smtClean="0"/>
              <a:t>of </a:t>
            </a:r>
            <a:r>
              <a:rPr lang="en-US" dirty="0"/>
              <a:t>responsibility </a:t>
            </a:r>
            <a:r>
              <a:rPr lang="en-US" dirty="0" smtClean="0"/>
              <a:t/>
            </a:r>
            <a:br>
              <a:rPr lang="en-US" dirty="0" smtClean="0"/>
            </a:br>
            <a:r>
              <a:rPr lang="en-US" dirty="0" smtClean="0"/>
              <a:t>for </a:t>
            </a:r>
            <a:r>
              <a:rPr lang="en-US" dirty="0"/>
              <a:t>approving students for </a:t>
            </a:r>
            <a:r>
              <a:rPr lang="en-US" dirty="0" smtClean="0"/>
              <a:t>establishing </a:t>
            </a:r>
            <a:r>
              <a:rPr lang="en-US" dirty="0"/>
              <a:t>student disciplinary policies</a:t>
            </a:r>
            <a:endParaRPr lang="en-GB" dirty="0"/>
          </a:p>
        </p:txBody>
      </p:sp>
      <p:sp>
        <p:nvSpPr>
          <p:cNvPr id="5" name="TextBox 5"/>
          <p:cNvSpPr txBox="1">
            <a:spLocks noChangeArrowheads="1"/>
          </p:cNvSpPr>
          <p:nvPr/>
        </p:nvSpPr>
        <p:spPr bwMode="auto">
          <a:xfrm>
            <a:off x="7267575" y="206375"/>
            <a:ext cx="1506538"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algn="r"/>
            <a:r>
              <a:rPr lang="it-IT" altLang="en-US" sz="1400" b="1" dirty="0" err="1" smtClean="0">
                <a:solidFill>
                  <a:srgbClr val="E4B921"/>
                </a:solidFill>
                <a:latin typeface="HelveticaNeueLT Std" pitchFamily="6" charset="0"/>
              </a:rPr>
              <a:t>Table</a:t>
            </a:r>
            <a:r>
              <a:rPr lang="it-IT" altLang="en-US" sz="1400" b="1" dirty="0" smtClean="0">
                <a:solidFill>
                  <a:srgbClr val="E4B921"/>
                </a:solidFill>
                <a:latin typeface="HelveticaNeueLT Std" pitchFamily="6" charset="0"/>
              </a:rPr>
              <a:t> II.4.2</a:t>
            </a:r>
            <a:endParaRPr lang="en-US" altLang="en-US" sz="1400" b="1" dirty="0">
              <a:solidFill>
                <a:srgbClr val="E4B921"/>
              </a:solidFill>
              <a:latin typeface="HelveticaNeueLT Std" pitchFamily="6" charset="0"/>
            </a:endParaRPr>
          </a:p>
        </p:txBody>
      </p:sp>
    </p:spTree>
    <p:extLst>
      <p:ext uri="{BB962C8B-B14F-4D97-AF65-F5344CB8AC3E}">
        <p14:creationId xmlns:p14="http://schemas.microsoft.com/office/powerpoint/2010/main" val="3269835078"/>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ext uri="{D42A27DB-BD31-4B8C-83A1-F6EECF244321}">
                <p14:modId xmlns:p14="http://schemas.microsoft.com/office/powerpoint/2010/main" val="1741097989"/>
              </p:ext>
            </p:extLst>
          </p:nvPr>
        </p:nvGraphicFramePr>
        <p:xfrm>
          <a:off x="457200" y="1309688"/>
          <a:ext cx="8229600" cy="3676840"/>
        </p:xfrm>
        <a:graphic>
          <a:graphicData uri="http://schemas.openxmlformats.org/drawingml/2006/chart">
            <c:chart xmlns:c="http://schemas.openxmlformats.org/drawingml/2006/chart" xmlns:r="http://schemas.openxmlformats.org/officeDocument/2006/relationships" r:id="rId2"/>
          </a:graphicData>
        </a:graphic>
      </p:graphicFrame>
      <p:sp>
        <p:nvSpPr>
          <p:cNvPr id="3" name="Title 2"/>
          <p:cNvSpPr>
            <a:spLocks noGrp="1"/>
          </p:cNvSpPr>
          <p:nvPr>
            <p:ph type="title"/>
          </p:nvPr>
        </p:nvSpPr>
        <p:spPr/>
        <p:txBody>
          <a:bodyPr/>
          <a:lstStyle/>
          <a:p>
            <a:r>
              <a:rPr lang="en-US" dirty="0"/>
              <a:t>Distribution across the education system </a:t>
            </a:r>
            <a:r>
              <a:rPr lang="en-US" dirty="0" smtClean="0"/>
              <a:t/>
            </a:r>
            <a:br>
              <a:rPr lang="en-US" dirty="0" smtClean="0"/>
            </a:br>
            <a:r>
              <a:rPr lang="en-US" dirty="0" smtClean="0"/>
              <a:t>of </a:t>
            </a:r>
            <a:r>
              <a:rPr lang="en-US" dirty="0"/>
              <a:t>responsibility for establishing student assessment policies</a:t>
            </a:r>
            <a:endParaRPr lang="en-GB" dirty="0"/>
          </a:p>
        </p:txBody>
      </p:sp>
      <p:sp>
        <p:nvSpPr>
          <p:cNvPr id="5" name="TextBox 5"/>
          <p:cNvSpPr txBox="1">
            <a:spLocks noChangeArrowheads="1"/>
          </p:cNvSpPr>
          <p:nvPr/>
        </p:nvSpPr>
        <p:spPr bwMode="auto">
          <a:xfrm>
            <a:off x="7267575" y="206375"/>
            <a:ext cx="1506538"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algn="r"/>
            <a:r>
              <a:rPr lang="it-IT" altLang="en-US" sz="1400" b="1" dirty="0">
                <a:solidFill>
                  <a:srgbClr val="E4B921"/>
                </a:solidFill>
                <a:latin typeface="HelveticaNeueLT Std" pitchFamily="6" charset="0"/>
              </a:rPr>
              <a:t>Figure </a:t>
            </a:r>
            <a:r>
              <a:rPr lang="it-IT" altLang="en-US" sz="1400" b="1" dirty="0" smtClean="0">
                <a:solidFill>
                  <a:srgbClr val="E4B921"/>
                </a:solidFill>
                <a:latin typeface="HelveticaNeueLT Std" pitchFamily="6" charset="0"/>
              </a:rPr>
              <a:t>II.4.5</a:t>
            </a:r>
            <a:endParaRPr lang="en-US" altLang="en-US" sz="1400" b="1" dirty="0">
              <a:solidFill>
                <a:srgbClr val="E4B921"/>
              </a:solidFill>
              <a:latin typeface="HelveticaNeueLT Std" pitchFamily="6" charset="0"/>
            </a:endParaRPr>
          </a:p>
        </p:txBody>
      </p:sp>
    </p:spTree>
    <p:extLst>
      <p:ext uri="{BB962C8B-B14F-4D97-AF65-F5344CB8AC3E}">
        <p14:creationId xmlns:p14="http://schemas.microsoft.com/office/powerpoint/2010/main" val="3006770720"/>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ext uri="{D42A27DB-BD31-4B8C-83A1-F6EECF244321}">
                <p14:modId xmlns:p14="http://schemas.microsoft.com/office/powerpoint/2010/main" val="3517003084"/>
              </p:ext>
            </p:extLst>
          </p:nvPr>
        </p:nvGraphicFramePr>
        <p:xfrm>
          <a:off x="457200" y="1309688"/>
          <a:ext cx="8229600" cy="3676840"/>
        </p:xfrm>
        <a:graphic>
          <a:graphicData uri="http://schemas.openxmlformats.org/drawingml/2006/chart">
            <c:chart xmlns:c="http://schemas.openxmlformats.org/drawingml/2006/chart" xmlns:r="http://schemas.openxmlformats.org/officeDocument/2006/relationships" r:id="rId2"/>
          </a:graphicData>
        </a:graphic>
      </p:graphicFrame>
      <p:sp>
        <p:nvSpPr>
          <p:cNvPr id="3" name="Title 2"/>
          <p:cNvSpPr>
            <a:spLocks noGrp="1"/>
          </p:cNvSpPr>
          <p:nvPr>
            <p:ph type="title"/>
          </p:nvPr>
        </p:nvSpPr>
        <p:spPr/>
        <p:txBody>
          <a:bodyPr/>
          <a:lstStyle/>
          <a:p>
            <a:r>
              <a:rPr lang="en-US" dirty="0"/>
              <a:t>Distribution across the education system </a:t>
            </a:r>
            <a:r>
              <a:rPr lang="en-US" dirty="0" smtClean="0"/>
              <a:t/>
            </a:r>
            <a:br>
              <a:rPr lang="en-US" dirty="0" smtClean="0"/>
            </a:br>
            <a:r>
              <a:rPr lang="en-US" dirty="0" smtClean="0"/>
              <a:t>of </a:t>
            </a:r>
            <a:r>
              <a:rPr lang="en-US" dirty="0"/>
              <a:t>responsibility for </a:t>
            </a:r>
            <a:r>
              <a:rPr lang="en-US" dirty="0" err="1"/>
              <a:t>for</a:t>
            </a:r>
            <a:r>
              <a:rPr lang="en-US" dirty="0"/>
              <a:t> approving students for admission to the school</a:t>
            </a:r>
            <a:endParaRPr lang="en-GB" dirty="0"/>
          </a:p>
        </p:txBody>
      </p:sp>
      <p:sp>
        <p:nvSpPr>
          <p:cNvPr id="5" name="TextBox 5"/>
          <p:cNvSpPr txBox="1">
            <a:spLocks noChangeArrowheads="1"/>
          </p:cNvSpPr>
          <p:nvPr/>
        </p:nvSpPr>
        <p:spPr bwMode="auto">
          <a:xfrm>
            <a:off x="7267575" y="206375"/>
            <a:ext cx="1506538"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algn="r"/>
            <a:r>
              <a:rPr lang="it-IT" altLang="en-US" sz="1400" b="1" dirty="0">
                <a:solidFill>
                  <a:srgbClr val="E4B921"/>
                </a:solidFill>
                <a:latin typeface="HelveticaNeueLT Std" pitchFamily="6" charset="0"/>
              </a:rPr>
              <a:t>Figure </a:t>
            </a:r>
            <a:r>
              <a:rPr lang="it-IT" altLang="en-US" sz="1400" b="1" dirty="0" smtClean="0">
                <a:solidFill>
                  <a:srgbClr val="E4B921"/>
                </a:solidFill>
                <a:latin typeface="HelveticaNeueLT Std" pitchFamily="6" charset="0"/>
              </a:rPr>
              <a:t>II.4.6</a:t>
            </a:r>
            <a:endParaRPr lang="en-US" altLang="en-US" sz="1400" b="1" dirty="0">
              <a:solidFill>
                <a:srgbClr val="E4B921"/>
              </a:solidFill>
              <a:latin typeface="HelveticaNeueLT Std" pitchFamily="6" charset="0"/>
            </a:endParaRPr>
          </a:p>
        </p:txBody>
      </p:sp>
    </p:spTree>
    <p:extLst>
      <p:ext uri="{BB962C8B-B14F-4D97-AF65-F5344CB8AC3E}">
        <p14:creationId xmlns:p14="http://schemas.microsoft.com/office/powerpoint/2010/main" val="224503123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p:cNvSpPr>
            <a:spLocks noGrp="1"/>
          </p:cNvSpPr>
          <p:nvPr>
            <p:ph type="title"/>
          </p:nvPr>
        </p:nvSpPr>
        <p:spPr/>
        <p:txBody>
          <a:bodyPr/>
          <a:lstStyle/>
          <a:p>
            <a:r>
              <a:rPr lang="en-US" b="1" dirty="0"/>
              <a:t>PISA 2015: </a:t>
            </a:r>
            <a:r>
              <a:rPr lang="en-US" b="1" dirty="0" smtClean="0"/>
              <a:t>A summary</a:t>
            </a:r>
            <a:endParaRPr lang="de-DE" dirty="0"/>
          </a:p>
        </p:txBody>
      </p:sp>
      <p:sp>
        <p:nvSpPr>
          <p:cNvPr id="4" name="Content Placeholder 4"/>
          <p:cNvSpPr txBox="1">
            <a:spLocks/>
          </p:cNvSpPr>
          <p:nvPr/>
        </p:nvSpPr>
        <p:spPr>
          <a:xfrm>
            <a:off x="457200" y="1229676"/>
            <a:ext cx="8568952" cy="3852864"/>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bg1"/>
                </a:solidFill>
                <a:latin typeface="Arial" pitchFamily="34" charset="0"/>
                <a:ea typeface="+mn-ea"/>
                <a:cs typeface="Arial" pitchFamily="34" charset="0"/>
              </a:defRPr>
            </a:lvl1pPr>
            <a:lvl2pPr marL="742950" indent="-285750" algn="l" defTabSz="914400" rtl="0" eaLnBrk="1" latinLnBrk="1" hangingPunct="1">
              <a:spcBef>
                <a:spcPct val="20000"/>
              </a:spcBef>
              <a:buFont typeface="Arial" pitchFamily="34" charset="0"/>
              <a:buChar char="–"/>
              <a:defRPr sz="2800" kern="1200">
                <a:solidFill>
                  <a:schemeClr val="bg1"/>
                </a:solidFill>
                <a:latin typeface="Arial" pitchFamily="34" charset="0"/>
                <a:ea typeface="+mn-ea"/>
                <a:cs typeface="Arial" pitchFamily="34" charset="0"/>
              </a:defRPr>
            </a:lvl2pPr>
            <a:lvl3pPr marL="1143000" indent="-228600" algn="l" defTabSz="914400" rtl="0" eaLnBrk="1" latinLnBrk="1" hangingPunct="1">
              <a:spcBef>
                <a:spcPct val="20000"/>
              </a:spcBef>
              <a:buFont typeface="Arial" pitchFamily="34" charset="0"/>
              <a:buChar char="•"/>
              <a:defRPr sz="2400" kern="1200">
                <a:solidFill>
                  <a:schemeClr val="bg1"/>
                </a:solidFill>
                <a:latin typeface="Arial" pitchFamily="34" charset="0"/>
                <a:ea typeface="+mn-ea"/>
                <a:cs typeface="Arial" pitchFamily="34" charset="0"/>
              </a:defRPr>
            </a:lvl3pPr>
            <a:lvl4pPr marL="1600200" indent="-228600" algn="l" defTabSz="914400" rtl="0" eaLnBrk="1" latinLnBrk="1" hangingPunct="1">
              <a:spcBef>
                <a:spcPct val="20000"/>
              </a:spcBef>
              <a:buFont typeface="Arial" pitchFamily="34" charset="0"/>
              <a:buChar char="–"/>
              <a:defRPr sz="2000" kern="1200">
                <a:solidFill>
                  <a:schemeClr val="bg1"/>
                </a:solidFill>
                <a:latin typeface="Arial" pitchFamily="34" charset="0"/>
                <a:ea typeface="+mn-ea"/>
                <a:cs typeface="Arial" pitchFamily="34" charset="0"/>
              </a:defRPr>
            </a:lvl4pPr>
            <a:lvl5pPr marL="2057400" indent="-228600" algn="l" defTabSz="914400" rtl="0" eaLnBrk="1" latinLnBrk="1" hangingPunct="1">
              <a:spcBef>
                <a:spcPct val="20000"/>
              </a:spcBef>
              <a:buFont typeface="Arial" pitchFamily="34" charset="0"/>
              <a:buChar char="»"/>
              <a:defRPr sz="2000" kern="1200">
                <a:solidFill>
                  <a:schemeClr val="bg1"/>
                </a:solidFill>
                <a:latin typeface="Arial" pitchFamily="34" charset="0"/>
                <a:ea typeface="+mn-ea"/>
                <a:cs typeface="Arial" pitchFamily="34" charset="0"/>
              </a:defRPr>
            </a:lvl5pPr>
            <a:lvl6pPr marL="25146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9pPr>
          </a:lstStyle>
          <a:p>
            <a:pPr>
              <a:spcBef>
                <a:spcPts val="0"/>
              </a:spcBef>
            </a:pPr>
            <a:r>
              <a:rPr lang="es-ES" sz="2400" b="1" dirty="0" smtClean="0">
                <a:solidFill>
                  <a:srgbClr val="004E7A"/>
                </a:solidFill>
                <a:latin typeface="Calibri" panose="020F0502020204030204" pitchFamily="34" charset="0"/>
              </a:rPr>
              <a:t>New </a:t>
            </a:r>
            <a:r>
              <a:rPr lang="es-ES" sz="2400" b="1" dirty="0" err="1" smtClean="0">
                <a:solidFill>
                  <a:srgbClr val="004E7A"/>
                </a:solidFill>
                <a:latin typeface="Calibri" panose="020F0502020204030204" pitchFamily="34" charset="0"/>
              </a:rPr>
              <a:t>features</a:t>
            </a:r>
            <a:endParaRPr lang="es-ES" sz="2400" b="1" dirty="0" smtClean="0">
              <a:solidFill>
                <a:srgbClr val="004E7A"/>
              </a:solidFill>
              <a:latin typeface="Calibri" panose="020F0502020204030204" pitchFamily="34" charset="0"/>
            </a:endParaRPr>
          </a:p>
          <a:p>
            <a:pPr lvl="1">
              <a:spcBef>
                <a:spcPts val="0"/>
              </a:spcBef>
              <a:buFont typeface="Wingdings" panose="05000000000000000000" pitchFamily="2" charset="2"/>
              <a:buChar char="Ø"/>
            </a:pPr>
            <a:r>
              <a:rPr lang="es-ES" sz="1800" b="1" dirty="0" err="1" smtClean="0">
                <a:solidFill>
                  <a:srgbClr val="278D99"/>
                </a:solidFill>
                <a:latin typeface="Calibri" panose="020F0502020204030204" pitchFamily="34" charset="0"/>
              </a:rPr>
              <a:t>Science</a:t>
            </a:r>
            <a:r>
              <a:rPr lang="es-ES" sz="1800" b="1" dirty="0" smtClean="0">
                <a:solidFill>
                  <a:srgbClr val="278D99"/>
                </a:solidFill>
                <a:latin typeface="Calibri" panose="020F0502020204030204" pitchFamily="34" charset="0"/>
              </a:rPr>
              <a:t> as </a:t>
            </a:r>
            <a:r>
              <a:rPr lang="es-ES" sz="1800" b="1" dirty="0" err="1" smtClean="0">
                <a:solidFill>
                  <a:srgbClr val="278D99"/>
                </a:solidFill>
                <a:latin typeface="Calibri" panose="020F0502020204030204" pitchFamily="34" charset="0"/>
              </a:rPr>
              <a:t>core</a:t>
            </a:r>
            <a:r>
              <a:rPr lang="es-ES" sz="1800" b="1" dirty="0" smtClean="0">
                <a:solidFill>
                  <a:srgbClr val="278D99"/>
                </a:solidFill>
                <a:latin typeface="Calibri" panose="020F0502020204030204" pitchFamily="34" charset="0"/>
              </a:rPr>
              <a:t> </a:t>
            </a:r>
            <a:r>
              <a:rPr lang="es-ES" sz="1800" b="1" dirty="0" err="1" smtClean="0">
                <a:solidFill>
                  <a:srgbClr val="278D99"/>
                </a:solidFill>
                <a:latin typeface="Calibri" panose="020F0502020204030204" pitchFamily="34" charset="0"/>
              </a:rPr>
              <a:t>subject</a:t>
            </a:r>
            <a:endParaRPr lang="es-ES" sz="1800" b="1" dirty="0">
              <a:solidFill>
                <a:srgbClr val="278D99"/>
              </a:solidFill>
              <a:latin typeface="Calibri" panose="020F0502020204030204" pitchFamily="34" charset="0"/>
            </a:endParaRPr>
          </a:p>
          <a:p>
            <a:pPr lvl="1">
              <a:spcBef>
                <a:spcPts val="0"/>
              </a:spcBef>
              <a:buFont typeface="Wingdings" panose="05000000000000000000" pitchFamily="2" charset="2"/>
              <a:buChar char="Ø"/>
            </a:pPr>
            <a:r>
              <a:rPr lang="es-ES" sz="1800" b="1" dirty="0" err="1" smtClean="0">
                <a:solidFill>
                  <a:srgbClr val="278D99"/>
                </a:solidFill>
                <a:latin typeface="Calibri" panose="020F0502020204030204" pitchFamily="34" charset="0"/>
              </a:rPr>
              <a:t>Computer-based</a:t>
            </a:r>
            <a:r>
              <a:rPr lang="es-ES" sz="1800" b="1" dirty="0" smtClean="0">
                <a:solidFill>
                  <a:srgbClr val="278D99"/>
                </a:solidFill>
                <a:latin typeface="Calibri" panose="020F0502020204030204" pitchFamily="34" charset="0"/>
              </a:rPr>
              <a:t> </a:t>
            </a:r>
            <a:r>
              <a:rPr lang="es-ES" sz="1800" b="1" dirty="0" err="1" smtClean="0">
                <a:solidFill>
                  <a:srgbClr val="278D99"/>
                </a:solidFill>
                <a:latin typeface="Calibri" panose="020F0502020204030204" pitchFamily="34" charset="0"/>
              </a:rPr>
              <a:t>assessment</a:t>
            </a:r>
            <a:r>
              <a:rPr lang="es-ES" sz="1800" b="1" dirty="0" smtClean="0">
                <a:solidFill>
                  <a:srgbClr val="278D99"/>
                </a:solidFill>
                <a:latin typeface="Calibri" panose="020F0502020204030204" pitchFamily="34" charset="0"/>
              </a:rPr>
              <a:t> in </a:t>
            </a:r>
            <a:r>
              <a:rPr lang="es-ES" sz="1800" b="1" dirty="0" err="1" smtClean="0">
                <a:solidFill>
                  <a:srgbClr val="278D99"/>
                </a:solidFill>
                <a:latin typeface="Calibri" panose="020F0502020204030204" pitchFamily="34" charset="0"/>
              </a:rPr>
              <a:t>most</a:t>
            </a:r>
            <a:r>
              <a:rPr lang="es-ES" sz="1800" b="1" dirty="0" smtClean="0">
                <a:solidFill>
                  <a:srgbClr val="278D99"/>
                </a:solidFill>
                <a:latin typeface="Calibri" panose="020F0502020204030204" pitchFamily="34" charset="0"/>
              </a:rPr>
              <a:t> </a:t>
            </a:r>
            <a:r>
              <a:rPr lang="es-ES" sz="1800" b="1" dirty="0" err="1" smtClean="0">
                <a:solidFill>
                  <a:srgbClr val="278D99"/>
                </a:solidFill>
                <a:latin typeface="Calibri" panose="020F0502020204030204" pitchFamily="34" charset="0"/>
              </a:rPr>
              <a:t>education</a:t>
            </a:r>
            <a:r>
              <a:rPr lang="es-ES" sz="1800" b="1" dirty="0" smtClean="0">
                <a:solidFill>
                  <a:srgbClr val="278D99"/>
                </a:solidFill>
                <a:latin typeface="Calibri" panose="020F0502020204030204" pitchFamily="34" charset="0"/>
              </a:rPr>
              <a:t> </a:t>
            </a:r>
            <a:r>
              <a:rPr lang="es-ES" sz="1800" b="1" dirty="0" err="1" smtClean="0">
                <a:solidFill>
                  <a:srgbClr val="278D99"/>
                </a:solidFill>
                <a:latin typeface="Calibri" panose="020F0502020204030204" pitchFamily="34" charset="0"/>
              </a:rPr>
              <a:t>systems</a:t>
            </a:r>
            <a:endParaRPr lang="es-ES" sz="1800" b="1" dirty="0" smtClean="0">
              <a:solidFill>
                <a:srgbClr val="278D99"/>
              </a:solidFill>
              <a:latin typeface="Calibri" panose="020F0502020204030204" pitchFamily="34" charset="0"/>
            </a:endParaRPr>
          </a:p>
          <a:p>
            <a:pPr lvl="2">
              <a:spcBef>
                <a:spcPts val="0"/>
              </a:spcBef>
              <a:buFont typeface="Wingdings" panose="05000000000000000000" pitchFamily="2" charset="2"/>
              <a:buChar char="Ø"/>
            </a:pPr>
            <a:r>
              <a:rPr lang="es-ES" sz="1400" b="1" dirty="0" smtClean="0">
                <a:solidFill>
                  <a:srgbClr val="278D99"/>
                </a:solidFill>
                <a:latin typeface="Calibri" panose="020F0502020204030204" pitchFamily="34" charset="0"/>
              </a:rPr>
              <a:t>Log-file data</a:t>
            </a:r>
            <a:endParaRPr lang="es-ES" sz="1400" b="1" dirty="0">
              <a:solidFill>
                <a:srgbClr val="278D99"/>
              </a:solidFill>
              <a:latin typeface="Calibri" panose="020F0502020204030204" pitchFamily="34" charset="0"/>
            </a:endParaRPr>
          </a:p>
          <a:p>
            <a:pPr lvl="1">
              <a:spcBef>
                <a:spcPts val="0"/>
              </a:spcBef>
              <a:buFont typeface="Wingdings" panose="05000000000000000000" pitchFamily="2" charset="2"/>
              <a:buChar char="Ø"/>
            </a:pPr>
            <a:r>
              <a:rPr lang="es-ES" sz="1800" b="1" dirty="0" err="1" smtClean="0">
                <a:solidFill>
                  <a:srgbClr val="278D99"/>
                </a:solidFill>
                <a:latin typeface="Calibri" panose="020F0502020204030204" pitchFamily="34" charset="0"/>
              </a:rPr>
              <a:t>Collaborative</a:t>
            </a:r>
            <a:r>
              <a:rPr lang="es-ES" sz="1800" b="1" dirty="0" smtClean="0">
                <a:solidFill>
                  <a:srgbClr val="278D99"/>
                </a:solidFill>
                <a:latin typeface="Calibri" panose="020F0502020204030204" pitchFamily="34" charset="0"/>
              </a:rPr>
              <a:t> </a:t>
            </a:r>
            <a:r>
              <a:rPr lang="es-ES" sz="1800" b="1" dirty="0" err="1" smtClean="0">
                <a:solidFill>
                  <a:srgbClr val="278D99"/>
                </a:solidFill>
                <a:latin typeface="Calibri" panose="020F0502020204030204" pitchFamily="34" charset="0"/>
              </a:rPr>
              <a:t>problem-solving</a:t>
            </a:r>
            <a:endParaRPr lang="es-ES" sz="1800" b="1" dirty="0">
              <a:solidFill>
                <a:srgbClr val="278D99"/>
              </a:solidFill>
              <a:latin typeface="Calibri" panose="020F0502020204030204" pitchFamily="34" charset="0"/>
            </a:endParaRPr>
          </a:p>
          <a:p>
            <a:pPr lvl="1">
              <a:spcBef>
                <a:spcPts val="0"/>
              </a:spcBef>
              <a:buFont typeface="Wingdings" panose="05000000000000000000" pitchFamily="2" charset="2"/>
              <a:buChar char="Ø"/>
            </a:pPr>
            <a:r>
              <a:rPr lang="es-ES" sz="1800" b="1" dirty="0" err="1" smtClean="0">
                <a:solidFill>
                  <a:srgbClr val="278D99"/>
                </a:solidFill>
                <a:latin typeface="Calibri" panose="020F0502020204030204" pitchFamily="34" charset="0"/>
              </a:rPr>
              <a:t>Teacher</a:t>
            </a:r>
            <a:r>
              <a:rPr lang="es-ES" sz="1800" b="1" dirty="0" smtClean="0">
                <a:solidFill>
                  <a:srgbClr val="278D99"/>
                </a:solidFill>
                <a:latin typeface="Calibri" panose="020F0502020204030204" pitchFamily="34" charset="0"/>
              </a:rPr>
              <a:t> </a:t>
            </a:r>
            <a:r>
              <a:rPr lang="es-ES" sz="1800" b="1" dirty="0" err="1" smtClean="0">
                <a:solidFill>
                  <a:srgbClr val="278D99"/>
                </a:solidFill>
                <a:latin typeface="Calibri" panose="020F0502020204030204" pitchFamily="34" charset="0"/>
              </a:rPr>
              <a:t>questionnaire</a:t>
            </a:r>
            <a:r>
              <a:rPr lang="es-ES" sz="1800" b="1" dirty="0" smtClean="0">
                <a:solidFill>
                  <a:srgbClr val="278D99"/>
                </a:solidFill>
                <a:latin typeface="Calibri" panose="020F0502020204030204" pitchFamily="34" charset="0"/>
              </a:rPr>
              <a:t/>
            </a:r>
            <a:br>
              <a:rPr lang="es-ES" sz="1800" b="1" dirty="0" smtClean="0">
                <a:solidFill>
                  <a:srgbClr val="278D99"/>
                </a:solidFill>
                <a:latin typeface="Calibri" panose="020F0502020204030204" pitchFamily="34" charset="0"/>
              </a:rPr>
            </a:br>
            <a:endParaRPr lang="es-ES" sz="2400" b="1" dirty="0" smtClean="0">
              <a:solidFill>
                <a:srgbClr val="004E7A"/>
              </a:solidFill>
              <a:latin typeface="Calibri" panose="020F0502020204030204" pitchFamily="34" charset="0"/>
            </a:endParaRPr>
          </a:p>
          <a:p>
            <a:pPr>
              <a:spcBef>
                <a:spcPts val="0"/>
              </a:spcBef>
            </a:pPr>
            <a:r>
              <a:rPr lang="es-ES" sz="2400" b="1" dirty="0" smtClean="0">
                <a:solidFill>
                  <a:srgbClr val="004E7A"/>
                </a:solidFill>
                <a:latin typeface="Calibri" panose="020F0502020204030204" pitchFamily="34" charset="0"/>
              </a:rPr>
              <a:t>A </a:t>
            </a:r>
            <a:r>
              <a:rPr lang="es-ES" sz="2400" b="1" dirty="0" err="1" smtClean="0">
                <a:solidFill>
                  <a:srgbClr val="004E7A"/>
                </a:solidFill>
                <a:latin typeface="Calibri" panose="020F0502020204030204" pitchFamily="34" charset="0"/>
              </a:rPr>
              <a:t>tool</a:t>
            </a:r>
            <a:r>
              <a:rPr lang="es-ES" sz="2400" b="1" dirty="0" smtClean="0">
                <a:solidFill>
                  <a:srgbClr val="004E7A"/>
                </a:solidFill>
                <a:latin typeface="Calibri" panose="020F0502020204030204" pitchFamily="34" charset="0"/>
              </a:rPr>
              <a:t> to </a:t>
            </a:r>
            <a:r>
              <a:rPr lang="es-ES" sz="2400" b="1" dirty="0" err="1" smtClean="0">
                <a:solidFill>
                  <a:srgbClr val="004E7A"/>
                </a:solidFill>
                <a:latin typeface="Calibri" panose="020F0502020204030204" pitchFamily="34" charset="0"/>
              </a:rPr>
              <a:t>learn</a:t>
            </a:r>
            <a:r>
              <a:rPr lang="es-ES" sz="2400" b="1" dirty="0" smtClean="0">
                <a:solidFill>
                  <a:srgbClr val="004E7A"/>
                </a:solidFill>
                <a:latin typeface="Calibri" panose="020F0502020204030204" pitchFamily="34" charset="0"/>
              </a:rPr>
              <a:t> and </a:t>
            </a:r>
            <a:r>
              <a:rPr lang="es-ES" sz="2400" b="1" dirty="0" err="1" smtClean="0">
                <a:solidFill>
                  <a:srgbClr val="004E7A"/>
                </a:solidFill>
                <a:latin typeface="Calibri" panose="020F0502020204030204" pitchFamily="34" charset="0"/>
              </a:rPr>
              <a:t>improve</a:t>
            </a:r>
            <a:endParaRPr lang="es-ES" sz="2400" b="1" dirty="0">
              <a:solidFill>
                <a:srgbClr val="004E7A"/>
              </a:solidFill>
              <a:latin typeface="Calibri" panose="020F0502020204030204" pitchFamily="34" charset="0"/>
            </a:endParaRPr>
          </a:p>
          <a:p>
            <a:pPr marL="715963" lvl="1" indent="-258763">
              <a:spcBef>
                <a:spcPts val="0"/>
              </a:spcBef>
              <a:buFont typeface="Wingdings" panose="05000000000000000000" pitchFamily="2" charset="2"/>
              <a:buChar char="Ø"/>
            </a:pPr>
            <a:r>
              <a:rPr lang="es-ES" sz="1800" b="1" dirty="0" err="1" smtClean="0">
                <a:solidFill>
                  <a:srgbClr val="278D99"/>
                </a:solidFill>
                <a:latin typeface="Calibri" panose="020F0502020204030204" pitchFamily="34" charset="0"/>
              </a:rPr>
              <a:t>Collaboration</a:t>
            </a:r>
            <a:r>
              <a:rPr lang="es-ES" sz="1800" b="1" dirty="0" smtClean="0">
                <a:solidFill>
                  <a:srgbClr val="278D99"/>
                </a:solidFill>
                <a:latin typeface="Calibri" panose="020F0502020204030204" pitchFamily="34" charset="0"/>
              </a:rPr>
              <a:t> </a:t>
            </a:r>
            <a:r>
              <a:rPr lang="es-ES" sz="1800" b="1" dirty="0" err="1" smtClean="0">
                <a:solidFill>
                  <a:srgbClr val="278D99"/>
                </a:solidFill>
                <a:latin typeface="Calibri" panose="020F0502020204030204" pitchFamily="34" charset="0"/>
              </a:rPr>
              <a:t>between</a:t>
            </a:r>
            <a:r>
              <a:rPr lang="es-ES" sz="1800" b="1" dirty="0" smtClean="0">
                <a:solidFill>
                  <a:srgbClr val="278D99"/>
                </a:solidFill>
                <a:latin typeface="Calibri" panose="020F0502020204030204" pitchFamily="34" charset="0"/>
              </a:rPr>
              <a:t> </a:t>
            </a:r>
            <a:r>
              <a:rPr lang="es-ES" sz="1800" b="1" dirty="0" err="1" smtClean="0">
                <a:solidFill>
                  <a:srgbClr val="278D99"/>
                </a:solidFill>
                <a:latin typeface="Calibri" panose="020F0502020204030204" pitchFamily="34" charset="0"/>
              </a:rPr>
              <a:t>countries</a:t>
            </a:r>
            <a:r>
              <a:rPr lang="es-ES" sz="1800" b="1" dirty="0" smtClean="0">
                <a:solidFill>
                  <a:srgbClr val="278D99"/>
                </a:solidFill>
                <a:latin typeface="Calibri" panose="020F0502020204030204" pitchFamily="34" charset="0"/>
              </a:rPr>
              <a:t>, </a:t>
            </a:r>
            <a:r>
              <a:rPr lang="es-ES" sz="1800" b="1" dirty="0" err="1" smtClean="0">
                <a:solidFill>
                  <a:srgbClr val="278D99"/>
                </a:solidFill>
                <a:latin typeface="Calibri" panose="020F0502020204030204" pitchFamily="34" charset="0"/>
              </a:rPr>
              <a:t>experts</a:t>
            </a:r>
            <a:r>
              <a:rPr lang="es-ES" sz="1800" b="1" dirty="0" smtClean="0">
                <a:solidFill>
                  <a:srgbClr val="278D99"/>
                </a:solidFill>
                <a:latin typeface="Calibri" panose="020F0502020204030204" pitchFamily="34" charset="0"/>
              </a:rPr>
              <a:t> and social </a:t>
            </a:r>
            <a:r>
              <a:rPr lang="es-ES" sz="1800" b="1" dirty="0" err="1" smtClean="0">
                <a:solidFill>
                  <a:srgbClr val="278D99"/>
                </a:solidFill>
                <a:latin typeface="Calibri" panose="020F0502020204030204" pitchFamily="34" charset="0"/>
              </a:rPr>
              <a:t>agents</a:t>
            </a:r>
            <a:r>
              <a:rPr lang="es-ES" sz="1800" b="1" dirty="0" smtClean="0">
                <a:solidFill>
                  <a:srgbClr val="278D99"/>
                </a:solidFill>
                <a:latin typeface="Calibri" panose="020F0502020204030204" pitchFamily="34" charset="0"/>
              </a:rPr>
              <a:t> </a:t>
            </a:r>
            <a:r>
              <a:rPr lang="es-ES" sz="1800" b="1" dirty="0" err="1" smtClean="0">
                <a:solidFill>
                  <a:srgbClr val="278D99"/>
                </a:solidFill>
                <a:latin typeface="Calibri" panose="020F0502020204030204" pitchFamily="34" charset="0"/>
              </a:rPr>
              <a:t>sharing</a:t>
            </a:r>
            <a:r>
              <a:rPr lang="es-ES" sz="1800" b="1" dirty="0" smtClean="0">
                <a:solidFill>
                  <a:srgbClr val="278D99"/>
                </a:solidFill>
                <a:latin typeface="Calibri" panose="020F0502020204030204" pitchFamily="34" charset="0"/>
              </a:rPr>
              <a:t> </a:t>
            </a:r>
            <a:r>
              <a:rPr lang="es-ES" sz="1800" b="1" dirty="0" err="1" smtClean="0">
                <a:solidFill>
                  <a:srgbClr val="278D99"/>
                </a:solidFill>
                <a:latin typeface="Calibri" panose="020F0502020204030204" pitchFamily="34" charset="0"/>
              </a:rPr>
              <a:t>experiences</a:t>
            </a:r>
            <a:r>
              <a:rPr lang="es-ES" sz="1800" b="1" dirty="0" smtClean="0">
                <a:solidFill>
                  <a:srgbClr val="278D99"/>
                </a:solidFill>
                <a:latin typeface="Calibri" panose="020F0502020204030204" pitchFamily="34" charset="0"/>
              </a:rPr>
              <a:t>, </a:t>
            </a:r>
            <a:r>
              <a:rPr lang="es-ES" sz="1800" b="1" dirty="0" err="1" smtClean="0">
                <a:solidFill>
                  <a:srgbClr val="278D99"/>
                </a:solidFill>
                <a:latin typeface="Calibri" panose="020F0502020204030204" pitchFamily="34" charset="0"/>
              </a:rPr>
              <a:t>policies</a:t>
            </a:r>
            <a:r>
              <a:rPr lang="es-ES" sz="1800" b="1" dirty="0" smtClean="0">
                <a:solidFill>
                  <a:srgbClr val="278D99"/>
                </a:solidFill>
                <a:latin typeface="Calibri" panose="020F0502020204030204" pitchFamily="34" charset="0"/>
              </a:rPr>
              <a:t> and </a:t>
            </a:r>
            <a:r>
              <a:rPr lang="es-ES" sz="1800" b="1" dirty="0" err="1" smtClean="0">
                <a:solidFill>
                  <a:srgbClr val="278D99"/>
                </a:solidFill>
                <a:latin typeface="Calibri" panose="020F0502020204030204" pitchFamily="34" charset="0"/>
              </a:rPr>
              <a:t>best</a:t>
            </a:r>
            <a:r>
              <a:rPr lang="es-ES" sz="1800" b="1" dirty="0" smtClean="0">
                <a:solidFill>
                  <a:srgbClr val="278D99"/>
                </a:solidFill>
                <a:latin typeface="Calibri" panose="020F0502020204030204" pitchFamily="34" charset="0"/>
              </a:rPr>
              <a:t> </a:t>
            </a:r>
            <a:r>
              <a:rPr lang="es-ES" sz="1800" b="1" dirty="0" err="1" smtClean="0">
                <a:solidFill>
                  <a:srgbClr val="278D99"/>
                </a:solidFill>
                <a:latin typeface="Calibri" panose="020F0502020204030204" pitchFamily="34" charset="0"/>
              </a:rPr>
              <a:t>practices</a:t>
            </a:r>
            <a:endParaRPr lang="es-ES" sz="1800" b="1" dirty="0">
              <a:solidFill>
                <a:srgbClr val="278D99"/>
              </a:solidFill>
              <a:latin typeface="Calibri" panose="020F0502020204030204" pitchFamily="34" charset="0"/>
            </a:endParaRPr>
          </a:p>
          <a:p>
            <a:pPr marL="715963" lvl="3" indent="-258763" latinLnBrk="0">
              <a:spcBef>
                <a:spcPts val="0"/>
              </a:spcBef>
              <a:buFont typeface="Wingdings" panose="05000000000000000000" pitchFamily="2" charset="2"/>
              <a:buChar char="Ø"/>
            </a:pPr>
            <a:r>
              <a:rPr lang="es-ES" sz="1800" b="1" dirty="0" smtClean="0">
                <a:solidFill>
                  <a:srgbClr val="278D99"/>
                </a:solidFill>
                <a:latin typeface="Calibri" panose="020F0502020204030204" pitchFamily="34" charset="0"/>
              </a:rPr>
              <a:t>Data </a:t>
            </a:r>
            <a:r>
              <a:rPr lang="es-ES" sz="1800" b="1" dirty="0" err="1" smtClean="0">
                <a:solidFill>
                  <a:srgbClr val="278D99"/>
                </a:solidFill>
                <a:latin typeface="Calibri" panose="020F0502020204030204" pitchFamily="34" charset="0"/>
              </a:rPr>
              <a:t>triangulation</a:t>
            </a:r>
            <a:r>
              <a:rPr lang="es-ES" sz="1800" b="1" dirty="0" smtClean="0">
                <a:solidFill>
                  <a:srgbClr val="278D99"/>
                </a:solidFill>
                <a:latin typeface="Calibri" panose="020F0502020204030204" pitchFamily="34" charset="0"/>
              </a:rPr>
              <a:t> </a:t>
            </a:r>
            <a:r>
              <a:rPr lang="es-ES" sz="1800" b="1" dirty="0" err="1" smtClean="0">
                <a:solidFill>
                  <a:srgbClr val="278D99"/>
                </a:solidFill>
                <a:latin typeface="Calibri" panose="020F0502020204030204" pitchFamily="34" charset="0"/>
              </a:rPr>
              <a:t>combining</a:t>
            </a:r>
            <a:r>
              <a:rPr lang="es-ES" sz="1800" b="1" dirty="0" smtClean="0">
                <a:solidFill>
                  <a:srgbClr val="278D99"/>
                </a:solidFill>
                <a:latin typeface="Calibri" panose="020F0502020204030204" pitchFamily="34" charset="0"/>
              </a:rPr>
              <a:t> </a:t>
            </a:r>
            <a:r>
              <a:rPr lang="es-ES" sz="1800" b="1" dirty="0" err="1" smtClean="0">
                <a:solidFill>
                  <a:srgbClr val="278D99"/>
                </a:solidFill>
                <a:latin typeface="Calibri" panose="020F0502020204030204" pitchFamily="34" charset="0"/>
              </a:rPr>
              <a:t>the</a:t>
            </a:r>
            <a:r>
              <a:rPr lang="es-ES" sz="1800" b="1" dirty="0" smtClean="0">
                <a:solidFill>
                  <a:srgbClr val="278D99"/>
                </a:solidFill>
                <a:latin typeface="Calibri" panose="020F0502020204030204" pitchFamily="34" charset="0"/>
              </a:rPr>
              <a:t> </a:t>
            </a:r>
            <a:r>
              <a:rPr lang="es-ES" sz="1800" b="1" dirty="0" err="1" smtClean="0">
                <a:solidFill>
                  <a:srgbClr val="278D99"/>
                </a:solidFill>
                <a:latin typeface="Calibri" panose="020F0502020204030204" pitchFamily="34" charset="0"/>
              </a:rPr>
              <a:t>perspectives</a:t>
            </a:r>
            <a:r>
              <a:rPr lang="es-ES" sz="1800" b="1" dirty="0" smtClean="0">
                <a:solidFill>
                  <a:srgbClr val="278D99"/>
                </a:solidFill>
                <a:latin typeface="Calibri" panose="020F0502020204030204" pitchFamily="34" charset="0"/>
              </a:rPr>
              <a:t> </a:t>
            </a:r>
            <a:r>
              <a:rPr lang="es-ES" sz="1800" b="1" dirty="0" err="1" smtClean="0">
                <a:solidFill>
                  <a:srgbClr val="278D99"/>
                </a:solidFill>
                <a:latin typeface="Calibri" panose="020F0502020204030204" pitchFamily="34" charset="0"/>
              </a:rPr>
              <a:t>from</a:t>
            </a:r>
            <a:r>
              <a:rPr lang="es-ES" sz="1800" b="1" dirty="0" smtClean="0">
                <a:solidFill>
                  <a:srgbClr val="278D99"/>
                </a:solidFill>
                <a:latin typeface="Calibri" panose="020F0502020204030204" pitchFamily="34" charset="0"/>
              </a:rPr>
              <a:t> </a:t>
            </a:r>
            <a:r>
              <a:rPr lang="es-ES" sz="1800" b="1" dirty="0" err="1" smtClean="0">
                <a:solidFill>
                  <a:srgbClr val="278D99"/>
                </a:solidFill>
                <a:latin typeface="Calibri" panose="020F0502020204030204" pitchFamily="34" charset="0"/>
              </a:rPr>
              <a:t>students</a:t>
            </a:r>
            <a:r>
              <a:rPr lang="es-ES" sz="1800" b="1" dirty="0" smtClean="0">
                <a:solidFill>
                  <a:srgbClr val="278D99"/>
                </a:solidFill>
                <a:latin typeface="Calibri" panose="020F0502020204030204" pitchFamily="34" charset="0"/>
              </a:rPr>
              <a:t>, </a:t>
            </a:r>
            <a:r>
              <a:rPr lang="es-ES" sz="1800" b="1" dirty="0" err="1" smtClean="0">
                <a:solidFill>
                  <a:srgbClr val="278D99"/>
                </a:solidFill>
                <a:latin typeface="Calibri" panose="020F0502020204030204" pitchFamily="34" charset="0"/>
              </a:rPr>
              <a:t>teachers</a:t>
            </a:r>
            <a:r>
              <a:rPr lang="es-ES" sz="1800" b="1" dirty="0" smtClean="0">
                <a:solidFill>
                  <a:srgbClr val="278D99"/>
                </a:solidFill>
                <a:latin typeface="Calibri" panose="020F0502020204030204" pitchFamily="34" charset="0"/>
              </a:rPr>
              <a:t>, </a:t>
            </a:r>
            <a:r>
              <a:rPr lang="es-ES" sz="1800" b="1" dirty="0" err="1" smtClean="0">
                <a:solidFill>
                  <a:srgbClr val="278D99"/>
                </a:solidFill>
                <a:latin typeface="Calibri" panose="020F0502020204030204" pitchFamily="34" charset="0"/>
              </a:rPr>
              <a:t>principals</a:t>
            </a:r>
            <a:r>
              <a:rPr lang="es-ES" sz="1800" b="1" dirty="0" smtClean="0">
                <a:solidFill>
                  <a:srgbClr val="278D99"/>
                </a:solidFill>
                <a:latin typeface="Calibri" panose="020F0502020204030204" pitchFamily="34" charset="0"/>
              </a:rPr>
              <a:t>, </a:t>
            </a:r>
            <a:r>
              <a:rPr lang="es-ES" sz="1800" b="1" dirty="0" err="1" smtClean="0">
                <a:solidFill>
                  <a:srgbClr val="278D99"/>
                </a:solidFill>
                <a:latin typeface="Calibri" panose="020F0502020204030204" pitchFamily="34" charset="0"/>
              </a:rPr>
              <a:t>parents</a:t>
            </a:r>
            <a:r>
              <a:rPr lang="es-ES" sz="1800" b="1" dirty="0" smtClean="0">
                <a:solidFill>
                  <a:srgbClr val="278D99"/>
                </a:solidFill>
                <a:latin typeface="Calibri" panose="020F0502020204030204" pitchFamily="34" charset="0"/>
              </a:rPr>
              <a:t> and </a:t>
            </a:r>
            <a:r>
              <a:rPr lang="es-ES" sz="1800" b="1" dirty="0" err="1" smtClean="0">
                <a:solidFill>
                  <a:srgbClr val="278D99"/>
                </a:solidFill>
                <a:latin typeface="Calibri" panose="020F0502020204030204" pitchFamily="34" charset="0"/>
              </a:rPr>
              <a:t>policy-makers</a:t>
            </a:r>
            <a:endParaRPr lang="es-ES" sz="1800" b="1" dirty="0">
              <a:solidFill>
                <a:srgbClr val="278D99"/>
              </a:solidFill>
              <a:latin typeface="Calibri" panose="020F0502020204030204" pitchFamily="34" charset="0"/>
            </a:endParaRPr>
          </a:p>
          <a:p>
            <a:pPr marL="715963" lvl="1" indent="-258763">
              <a:spcBef>
                <a:spcPts val="0"/>
              </a:spcBef>
              <a:buFont typeface="Wingdings" panose="05000000000000000000" pitchFamily="2" charset="2"/>
              <a:buChar char="Ø"/>
            </a:pPr>
            <a:r>
              <a:rPr lang="es-ES" sz="1800" b="1" dirty="0" err="1" smtClean="0">
                <a:solidFill>
                  <a:srgbClr val="278D99"/>
                </a:solidFill>
                <a:latin typeface="Calibri" panose="020F0502020204030204" pitchFamily="34" charset="0"/>
              </a:rPr>
              <a:t>Evidence-based</a:t>
            </a:r>
            <a:r>
              <a:rPr lang="es-ES" sz="1800" b="1" dirty="0">
                <a:solidFill>
                  <a:srgbClr val="278D99"/>
                </a:solidFill>
                <a:latin typeface="Calibri" panose="020F0502020204030204" pitchFamily="34" charset="0"/>
              </a:rPr>
              <a:t> </a:t>
            </a:r>
            <a:r>
              <a:rPr lang="es-ES" sz="1800" b="1" dirty="0" smtClean="0">
                <a:solidFill>
                  <a:srgbClr val="278D99"/>
                </a:solidFill>
                <a:latin typeface="Calibri" panose="020F0502020204030204" pitchFamily="34" charset="0"/>
              </a:rPr>
              <a:t>and </a:t>
            </a:r>
            <a:r>
              <a:rPr lang="es-ES" sz="1800" b="1" dirty="0" err="1" smtClean="0">
                <a:solidFill>
                  <a:srgbClr val="278D99"/>
                </a:solidFill>
                <a:latin typeface="Calibri" panose="020F0502020204030204" pitchFamily="34" charset="0"/>
              </a:rPr>
              <a:t>constructive</a:t>
            </a:r>
            <a:r>
              <a:rPr lang="es-ES" sz="1800" b="1" dirty="0" smtClean="0">
                <a:solidFill>
                  <a:srgbClr val="278D99"/>
                </a:solidFill>
                <a:latin typeface="Calibri" panose="020F0502020204030204" pitchFamily="34" charset="0"/>
              </a:rPr>
              <a:t> dialogue</a:t>
            </a:r>
            <a:endParaRPr lang="es-ES" sz="1800" b="1" dirty="0">
              <a:solidFill>
                <a:srgbClr val="278D99"/>
              </a:solidFill>
              <a:latin typeface="Calibri" panose="020F0502020204030204" pitchFamily="34" charset="0"/>
            </a:endParaRPr>
          </a:p>
        </p:txBody>
      </p:sp>
    </p:spTree>
    <p:extLst>
      <p:ext uri="{BB962C8B-B14F-4D97-AF65-F5344CB8AC3E}">
        <p14:creationId xmlns:p14="http://schemas.microsoft.com/office/powerpoint/2010/main" val="18356557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272" fill="hold" grpId="0" nodeType="after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p:cTn id="7" dur="500" fill="hold"/>
                                        <p:tgtEl>
                                          <p:spTgt spid="4">
                                            <p:txEl>
                                              <p:pRg st="0" end="0"/>
                                            </p:txEl>
                                          </p:spTgt>
                                        </p:tgtEl>
                                        <p:attrNameLst>
                                          <p:attrName>ppt_w</p:attrName>
                                        </p:attrNameLst>
                                      </p:cBhvr>
                                      <p:tavLst>
                                        <p:tav tm="0">
                                          <p:val>
                                            <p:strVal val="2/3*#ppt_w"/>
                                          </p:val>
                                        </p:tav>
                                        <p:tav tm="100000">
                                          <p:val>
                                            <p:strVal val="#ppt_w"/>
                                          </p:val>
                                        </p:tav>
                                      </p:tavLst>
                                    </p:anim>
                                    <p:anim calcmode="lin" valueType="num">
                                      <p:cBhvr>
                                        <p:cTn id="8" dur="500" fill="hold"/>
                                        <p:tgtEl>
                                          <p:spTgt spid="4">
                                            <p:txEl>
                                              <p:pRg st="0" end="0"/>
                                            </p:txEl>
                                          </p:spTgt>
                                        </p:tgtEl>
                                        <p:attrNameLst>
                                          <p:attrName>ppt_h</p:attrName>
                                        </p:attrNameLst>
                                      </p:cBhvr>
                                      <p:tavLst>
                                        <p:tav tm="0">
                                          <p:val>
                                            <p:strVal val="2/3*#ppt_h"/>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23" presetClass="entr" presetSubtype="272" fill="hold" grpId="0" nodeType="clickEffect">
                                  <p:stCondLst>
                                    <p:cond delay="0"/>
                                  </p:stCondLst>
                                  <p:childTnLst>
                                    <p:set>
                                      <p:cBhvr>
                                        <p:cTn id="12" dur="1" fill="hold">
                                          <p:stCondLst>
                                            <p:cond delay="0"/>
                                          </p:stCondLst>
                                        </p:cTn>
                                        <p:tgtEl>
                                          <p:spTgt spid="4">
                                            <p:txEl>
                                              <p:pRg st="1" end="1"/>
                                            </p:txEl>
                                          </p:spTgt>
                                        </p:tgtEl>
                                        <p:attrNameLst>
                                          <p:attrName>style.visibility</p:attrName>
                                        </p:attrNameLst>
                                      </p:cBhvr>
                                      <p:to>
                                        <p:strVal val="visible"/>
                                      </p:to>
                                    </p:set>
                                    <p:anim calcmode="lin" valueType="num">
                                      <p:cBhvr>
                                        <p:cTn id="13" dur="500" fill="hold"/>
                                        <p:tgtEl>
                                          <p:spTgt spid="4">
                                            <p:txEl>
                                              <p:pRg st="1" end="1"/>
                                            </p:txEl>
                                          </p:spTgt>
                                        </p:tgtEl>
                                        <p:attrNameLst>
                                          <p:attrName>ppt_w</p:attrName>
                                        </p:attrNameLst>
                                      </p:cBhvr>
                                      <p:tavLst>
                                        <p:tav tm="0">
                                          <p:val>
                                            <p:strVal val="2/3*#ppt_w"/>
                                          </p:val>
                                        </p:tav>
                                        <p:tav tm="100000">
                                          <p:val>
                                            <p:strVal val="#ppt_w"/>
                                          </p:val>
                                        </p:tav>
                                      </p:tavLst>
                                    </p:anim>
                                    <p:anim calcmode="lin" valueType="num">
                                      <p:cBhvr>
                                        <p:cTn id="14" dur="500" fill="hold"/>
                                        <p:tgtEl>
                                          <p:spTgt spid="4">
                                            <p:txEl>
                                              <p:pRg st="1" end="1"/>
                                            </p:txEl>
                                          </p:spTgt>
                                        </p:tgtEl>
                                        <p:attrNameLst>
                                          <p:attrName>ppt_h</p:attrName>
                                        </p:attrNameLst>
                                      </p:cBhvr>
                                      <p:tavLst>
                                        <p:tav tm="0">
                                          <p:val>
                                            <p:strVal val="2/3*#ppt_h"/>
                                          </p:val>
                                        </p:tav>
                                        <p:tav tm="100000">
                                          <p:val>
                                            <p:strVal val="#ppt_h"/>
                                          </p:val>
                                        </p:tav>
                                      </p:tavLst>
                                    </p:anim>
                                  </p:childTnLst>
                                </p:cTn>
                              </p:par>
                            </p:childTnLst>
                          </p:cTn>
                        </p:par>
                      </p:childTnLst>
                    </p:cTn>
                  </p:par>
                  <p:par>
                    <p:cTn id="15" fill="hold">
                      <p:stCondLst>
                        <p:cond delay="indefinite"/>
                      </p:stCondLst>
                      <p:childTnLst>
                        <p:par>
                          <p:cTn id="16" fill="hold">
                            <p:stCondLst>
                              <p:cond delay="0"/>
                            </p:stCondLst>
                            <p:childTnLst>
                              <p:par>
                                <p:cTn id="17" presetID="23" presetClass="entr" presetSubtype="272" fill="hold" grpId="0" nodeType="clickEffect">
                                  <p:stCondLst>
                                    <p:cond delay="0"/>
                                  </p:stCondLst>
                                  <p:childTnLst>
                                    <p:set>
                                      <p:cBhvr>
                                        <p:cTn id="18" dur="1" fill="hold">
                                          <p:stCondLst>
                                            <p:cond delay="0"/>
                                          </p:stCondLst>
                                        </p:cTn>
                                        <p:tgtEl>
                                          <p:spTgt spid="4">
                                            <p:txEl>
                                              <p:pRg st="2" end="2"/>
                                            </p:txEl>
                                          </p:spTgt>
                                        </p:tgtEl>
                                        <p:attrNameLst>
                                          <p:attrName>style.visibility</p:attrName>
                                        </p:attrNameLst>
                                      </p:cBhvr>
                                      <p:to>
                                        <p:strVal val="visible"/>
                                      </p:to>
                                    </p:set>
                                    <p:anim calcmode="lin" valueType="num">
                                      <p:cBhvr>
                                        <p:cTn id="19" dur="500" fill="hold"/>
                                        <p:tgtEl>
                                          <p:spTgt spid="4">
                                            <p:txEl>
                                              <p:pRg st="2" end="2"/>
                                            </p:txEl>
                                          </p:spTgt>
                                        </p:tgtEl>
                                        <p:attrNameLst>
                                          <p:attrName>ppt_w</p:attrName>
                                        </p:attrNameLst>
                                      </p:cBhvr>
                                      <p:tavLst>
                                        <p:tav tm="0">
                                          <p:val>
                                            <p:strVal val="2/3*#ppt_w"/>
                                          </p:val>
                                        </p:tav>
                                        <p:tav tm="100000">
                                          <p:val>
                                            <p:strVal val="#ppt_w"/>
                                          </p:val>
                                        </p:tav>
                                      </p:tavLst>
                                    </p:anim>
                                    <p:anim calcmode="lin" valueType="num">
                                      <p:cBhvr>
                                        <p:cTn id="20" dur="500" fill="hold"/>
                                        <p:tgtEl>
                                          <p:spTgt spid="4">
                                            <p:txEl>
                                              <p:pRg st="2" end="2"/>
                                            </p:txEl>
                                          </p:spTgt>
                                        </p:tgtEl>
                                        <p:attrNameLst>
                                          <p:attrName>ppt_h</p:attrName>
                                        </p:attrNameLst>
                                      </p:cBhvr>
                                      <p:tavLst>
                                        <p:tav tm="0">
                                          <p:val>
                                            <p:strVal val="2/3*#ppt_h"/>
                                          </p:val>
                                        </p:tav>
                                        <p:tav tm="100000">
                                          <p:val>
                                            <p:strVal val="#ppt_h"/>
                                          </p:val>
                                        </p:tav>
                                      </p:tavLst>
                                    </p:anim>
                                  </p:childTnLst>
                                </p:cTn>
                              </p:par>
                              <p:par>
                                <p:cTn id="21" presetID="23" presetClass="entr" presetSubtype="272" fill="hold" grpId="0" nodeType="withEffect">
                                  <p:stCondLst>
                                    <p:cond delay="0"/>
                                  </p:stCondLst>
                                  <p:childTnLst>
                                    <p:set>
                                      <p:cBhvr>
                                        <p:cTn id="22" dur="1" fill="hold">
                                          <p:stCondLst>
                                            <p:cond delay="0"/>
                                          </p:stCondLst>
                                        </p:cTn>
                                        <p:tgtEl>
                                          <p:spTgt spid="4">
                                            <p:txEl>
                                              <p:pRg st="3" end="3"/>
                                            </p:txEl>
                                          </p:spTgt>
                                        </p:tgtEl>
                                        <p:attrNameLst>
                                          <p:attrName>style.visibility</p:attrName>
                                        </p:attrNameLst>
                                      </p:cBhvr>
                                      <p:to>
                                        <p:strVal val="visible"/>
                                      </p:to>
                                    </p:set>
                                    <p:anim calcmode="lin" valueType="num">
                                      <p:cBhvr>
                                        <p:cTn id="23" dur="500" fill="hold"/>
                                        <p:tgtEl>
                                          <p:spTgt spid="4">
                                            <p:txEl>
                                              <p:pRg st="3" end="3"/>
                                            </p:txEl>
                                          </p:spTgt>
                                        </p:tgtEl>
                                        <p:attrNameLst>
                                          <p:attrName>ppt_w</p:attrName>
                                        </p:attrNameLst>
                                      </p:cBhvr>
                                      <p:tavLst>
                                        <p:tav tm="0">
                                          <p:val>
                                            <p:strVal val="2/3*#ppt_w"/>
                                          </p:val>
                                        </p:tav>
                                        <p:tav tm="100000">
                                          <p:val>
                                            <p:strVal val="#ppt_w"/>
                                          </p:val>
                                        </p:tav>
                                      </p:tavLst>
                                    </p:anim>
                                    <p:anim calcmode="lin" valueType="num">
                                      <p:cBhvr>
                                        <p:cTn id="24" dur="500" fill="hold"/>
                                        <p:tgtEl>
                                          <p:spTgt spid="4">
                                            <p:txEl>
                                              <p:pRg st="3" end="3"/>
                                            </p:txEl>
                                          </p:spTgt>
                                        </p:tgtEl>
                                        <p:attrNameLst>
                                          <p:attrName>ppt_h</p:attrName>
                                        </p:attrNameLst>
                                      </p:cBhvr>
                                      <p:tavLst>
                                        <p:tav tm="0">
                                          <p:val>
                                            <p:strVal val="2/3*#ppt_h"/>
                                          </p:val>
                                        </p:tav>
                                        <p:tav tm="100000">
                                          <p:val>
                                            <p:strVal val="#ppt_h"/>
                                          </p:val>
                                        </p:tav>
                                      </p:tavLst>
                                    </p:anim>
                                  </p:childTnLst>
                                </p:cTn>
                              </p:par>
                            </p:childTnLst>
                          </p:cTn>
                        </p:par>
                      </p:childTnLst>
                    </p:cTn>
                  </p:par>
                  <p:par>
                    <p:cTn id="25" fill="hold">
                      <p:stCondLst>
                        <p:cond delay="indefinite"/>
                      </p:stCondLst>
                      <p:childTnLst>
                        <p:par>
                          <p:cTn id="26" fill="hold">
                            <p:stCondLst>
                              <p:cond delay="0"/>
                            </p:stCondLst>
                            <p:childTnLst>
                              <p:par>
                                <p:cTn id="27" presetID="23" presetClass="entr" presetSubtype="272" fill="hold" grpId="0" nodeType="clickEffect">
                                  <p:stCondLst>
                                    <p:cond delay="0"/>
                                  </p:stCondLst>
                                  <p:childTnLst>
                                    <p:set>
                                      <p:cBhvr>
                                        <p:cTn id="28" dur="1" fill="hold">
                                          <p:stCondLst>
                                            <p:cond delay="0"/>
                                          </p:stCondLst>
                                        </p:cTn>
                                        <p:tgtEl>
                                          <p:spTgt spid="4">
                                            <p:txEl>
                                              <p:pRg st="4" end="4"/>
                                            </p:txEl>
                                          </p:spTgt>
                                        </p:tgtEl>
                                        <p:attrNameLst>
                                          <p:attrName>style.visibility</p:attrName>
                                        </p:attrNameLst>
                                      </p:cBhvr>
                                      <p:to>
                                        <p:strVal val="visible"/>
                                      </p:to>
                                    </p:set>
                                    <p:anim calcmode="lin" valueType="num">
                                      <p:cBhvr>
                                        <p:cTn id="29" dur="500" fill="hold"/>
                                        <p:tgtEl>
                                          <p:spTgt spid="4">
                                            <p:txEl>
                                              <p:pRg st="4" end="4"/>
                                            </p:txEl>
                                          </p:spTgt>
                                        </p:tgtEl>
                                        <p:attrNameLst>
                                          <p:attrName>ppt_w</p:attrName>
                                        </p:attrNameLst>
                                      </p:cBhvr>
                                      <p:tavLst>
                                        <p:tav tm="0">
                                          <p:val>
                                            <p:strVal val="2/3*#ppt_w"/>
                                          </p:val>
                                        </p:tav>
                                        <p:tav tm="100000">
                                          <p:val>
                                            <p:strVal val="#ppt_w"/>
                                          </p:val>
                                        </p:tav>
                                      </p:tavLst>
                                    </p:anim>
                                    <p:anim calcmode="lin" valueType="num">
                                      <p:cBhvr>
                                        <p:cTn id="30" dur="500" fill="hold"/>
                                        <p:tgtEl>
                                          <p:spTgt spid="4">
                                            <p:txEl>
                                              <p:pRg st="4" end="4"/>
                                            </p:txEl>
                                          </p:spTgt>
                                        </p:tgtEl>
                                        <p:attrNameLst>
                                          <p:attrName>ppt_h</p:attrName>
                                        </p:attrNameLst>
                                      </p:cBhvr>
                                      <p:tavLst>
                                        <p:tav tm="0">
                                          <p:val>
                                            <p:strVal val="2/3*#ppt_h"/>
                                          </p:val>
                                        </p:tav>
                                        <p:tav tm="100000">
                                          <p:val>
                                            <p:strVal val="#ppt_h"/>
                                          </p:val>
                                        </p:tav>
                                      </p:tavLst>
                                    </p:anim>
                                  </p:childTnLst>
                                </p:cTn>
                              </p:par>
                            </p:childTnLst>
                          </p:cTn>
                        </p:par>
                      </p:childTnLst>
                    </p:cTn>
                  </p:par>
                  <p:par>
                    <p:cTn id="31" fill="hold">
                      <p:stCondLst>
                        <p:cond delay="indefinite"/>
                      </p:stCondLst>
                      <p:childTnLst>
                        <p:par>
                          <p:cTn id="32" fill="hold">
                            <p:stCondLst>
                              <p:cond delay="0"/>
                            </p:stCondLst>
                            <p:childTnLst>
                              <p:par>
                                <p:cTn id="33" presetID="23" presetClass="entr" presetSubtype="272" fill="hold" grpId="0" nodeType="clickEffect">
                                  <p:stCondLst>
                                    <p:cond delay="0"/>
                                  </p:stCondLst>
                                  <p:childTnLst>
                                    <p:set>
                                      <p:cBhvr>
                                        <p:cTn id="34" dur="1" fill="hold">
                                          <p:stCondLst>
                                            <p:cond delay="0"/>
                                          </p:stCondLst>
                                        </p:cTn>
                                        <p:tgtEl>
                                          <p:spTgt spid="4">
                                            <p:txEl>
                                              <p:pRg st="5" end="5"/>
                                            </p:txEl>
                                          </p:spTgt>
                                        </p:tgtEl>
                                        <p:attrNameLst>
                                          <p:attrName>style.visibility</p:attrName>
                                        </p:attrNameLst>
                                      </p:cBhvr>
                                      <p:to>
                                        <p:strVal val="visible"/>
                                      </p:to>
                                    </p:set>
                                    <p:anim calcmode="lin" valueType="num">
                                      <p:cBhvr>
                                        <p:cTn id="35" dur="500" fill="hold"/>
                                        <p:tgtEl>
                                          <p:spTgt spid="4">
                                            <p:txEl>
                                              <p:pRg st="5" end="5"/>
                                            </p:txEl>
                                          </p:spTgt>
                                        </p:tgtEl>
                                        <p:attrNameLst>
                                          <p:attrName>ppt_w</p:attrName>
                                        </p:attrNameLst>
                                      </p:cBhvr>
                                      <p:tavLst>
                                        <p:tav tm="0">
                                          <p:val>
                                            <p:strVal val="2/3*#ppt_w"/>
                                          </p:val>
                                        </p:tav>
                                        <p:tav tm="100000">
                                          <p:val>
                                            <p:strVal val="#ppt_w"/>
                                          </p:val>
                                        </p:tav>
                                      </p:tavLst>
                                    </p:anim>
                                    <p:anim calcmode="lin" valueType="num">
                                      <p:cBhvr>
                                        <p:cTn id="36" dur="500" fill="hold"/>
                                        <p:tgtEl>
                                          <p:spTgt spid="4">
                                            <p:txEl>
                                              <p:pRg st="5" end="5"/>
                                            </p:txEl>
                                          </p:spTgt>
                                        </p:tgtEl>
                                        <p:attrNameLst>
                                          <p:attrName>ppt_h</p:attrName>
                                        </p:attrNameLst>
                                      </p:cBhvr>
                                      <p:tavLst>
                                        <p:tav tm="0">
                                          <p:val>
                                            <p:strVal val="2/3*#ppt_h"/>
                                          </p:val>
                                        </p:tav>
                                        <p:tav tm="100000">
                                          <p:val>
                                            <p:strVal val="#ppt_h"/>
                                          </p:val>
                                        </p:tav>
                                      </p:tavLst>
                                    </p:anim>
                                  </p:childTnLst>
                                </p:cTn>
                              </p:par>
                            </p:childTnLst>
                          </p:cTn>
                        </p:par>
                      </p:childTnLst>
                    </p:cTn>
                  </p:par>
                  <p:par>
                    <p:cTn id="37" fill="hold">
                      <p:stCondLst>
                        <p:cond delay="indefinite"/>
                      </p:stCondLst>
                      <p:childTnLst>
                        <p:par>
                          <p:cTn id="38" fill="hold">
                            <p:stCondLst>
                              <p:cond delay="0"/>
                            </p:stCondLst>
                            <p:childTnLst>
                              <p:par>
                                <p:cTn id="39" presetID="23" presetClass="entr" presetSubtype="272" fill="hold" grpId="0" nodeType="clickEffect">
                                  <p:stCondLst>
                                    <p:cond delay="0"/>
                                  </p:stCondLst>
                                  <p:childTnLst>
                                    <p:set>
                                      <p:cBhvr>
                                        <p:cTn id="40" dur="1" fill="hold">
                                          <p:stCondLst>
                                            <p:cond delay="0"/>
                                          </p:stCondLst>
                                        </p:cTn>
                                        <p:tgtEl>
                                          <p:spTgt spid="4">
                                            <p:txEl>
                                              <p:pRg st="6" end="6"/>
                                            </p:txEl>
                                          </p:spTgt>
                                        </p:tgtEl>
                                        <p:attrNameLst>
                                          <p:attrName>style.visibility</p:attrName>
                                        </p:attrNameLst>
                                      </p:cBhvr>
                                      <p:to>
                                        <p:strVal val="visible"/>
                                      </p:to>
                                    </p:set>
                                    <p:anim calcmode="lin" valueType="num">
                                      <p:cBhvr>
                                        <p:cTn id="41" dur="500" fill="hold"/>
                                        <p:tgtEl>
                                          <p:spTgt spid="4">
                                            <p:txEl>
                                              <p:pRg st="6" end="6"/>
                                            </p:txEl>
                                          </p:spTgt>
                                        </p:tgtEl>
                                        <p:attrNameLst>
                                          <p:attrName>ppt_w</p:attrName>
                                        </p:attrNameLst>
                                      </p:cBhvr>
                                      <p:tavLst>
                                        <p:tav tm="0">
                                          <p:val>
                                            <p:strVal val="2/3*#ppt_w"/>
                                          </p:val>
                                        </p:tav>
                                        <p:tav tm="100000">
                                          <p:val>
                                            <p:strVal val="#ppt_w"/>
                                          </p:val>
                                        </p:tav>
                                      </p:tavLst>
                                    </p:anim>
                                    <p:anim calcmode="lin" valueType="num">
                                      <p:cBhvr>
                                        <p:cTn id="42" dur="500" fill="hold"/>
                                        <p:tgtEl>
                                          <p:spTgt spid="4">
                                            <p:txEl>
                                              <p:pRg st="6" end="6"/>
                                            </p:txEl>
                                          </p:spTgt>
                                        </p:tgtEl>
                                        <p:attrNameLst>
                                          <p:attrName>ppt_h</p:attrName>
                                        </p:attrNameLst>
                                      </p:cBhvr>
                                      <p:tavLst>
                                        <p:tav tm="0">
                                          <p:val>
                                            <p:strVal val="2/3*#ppt_h"/>
                                          </p:val>
                                        </p:tav>
                                        <p:tav tm="100000">
                                          <p:val>
                                            <p:strVal val="#ppt_h"/>
                                          </p:val>
                                        </p:tav>
                                      </p:tavLst>
                                    </p:anim>
                                  </p:childTnLst>
                                </p:cTn>
                              </p:par>
                            </p:childTnLst>
                          </p:cTn>
                        </p:par>
                      </p:childTnLst>
                    </p:cTn>
                  </p:par>
                  <p:par>
                    <p:cTn id="43" fill="hold">
                      <p:stCondLst>
                        <p:cond delay="indefinite"/>
                      </p:stCondLst>
                      <p:childTnLst>
                        <p:par>
                          <p:cTn id="44" fill="hold">
                            <p:stCondLst>
                              <p:cond delay="0"/>
                            </p:stCondLst>
                            <p:childTnLst>
                              <p:par>
                                <p:cTn id="45" presetID="23" presetClass="entr" presetSubtype="272" fill="hold" grpId="0" nodeType="clickEffect">
                                  <p:stCondLst>
                                    <p:cond delay="0"/>
                                  </p:stCondLst>
                                  <p:childTnLst>
                                    <p:set>
                                      <p:cBhvr>
                                        <p:cTn id="46" dur="1" fill="hold">
                                          <p:stCondLst>
                                            <p:cond delay="0"/>
                                          </p:stCondLst>
                                        </p:cTn>
                                        <p:tgtEl>
                                          <p:spTgt spid="4">
                                            <p:txEl>
                                              <p:pRg st="7" end="7"/>
                                            </p:txEl>
                                          </p:spTgt>
                                        </p:tgtEl>
                                        <p:attrNameLst>
                                          <p:attrName>style.visibility</p:attrName>
                                        </p:attrNameLst>
                                      </p:cBhvr>
                                      <p:to>
                                        <p:strVal val="visible"/>
                                      </p:to>
                                    </p:set>
                                    <p:anim calcmode="lin" valueType="num">
                                      <p:cBhvr>
                                        <p:cTn id="47" dur="500" fill="hold"/>
                                        <p:tgtEl>
                                          <p:spTgt spid="4">
                                            <p:txEl>
                                              <p:pRg st="7" end="7"/>
                                            </p:txEl>
                                          </p:spTgt>
                                        </p:tgtEl>
                                        <p:attrNameLst>
                                          <p:attrName>ppt_w</p:attrName>
                                        </p:attrNameLst>
                                      </p:cBhvr>
                                      <p:tavLst>
                                        <p:tav tm="0">
                                          <p:val>
                                            <p:strVal val="2/3*#ppt_w"/>
                                          </p:val>
                                        </p:tav>
                                        <p:tav tm="100000">
                                          <p:val>
                                            <p:strVal val="#ppt_w"/>
                                          </p:val>
                                        </p:tav>
                                      </p:tavLst>
                                    </p:anim>
                                    <p:anim calcmode="lin" valueType="num">
                                      <p:cBhvr>
                                        <p:cTn id="48" dur="500" fill="hold"/>
                                        <p:tgtEl>
                                          <p:spTgt spid="4">
                                            <p:txEl>
                                              <p:pRg st="7" end="7"/>
                                            </p:txEl>
                                          </p:spTgt>
                                        </p:tgtEl>
                                        <p:attrNameLst>
                                          <p:attrName>ppt_h</p:attrName>
                                        </p:attrNameLst>
                                      </p:cBhvr>
                                      <p:tavLst>
                                        <p:tav tm="0">
                                          <p:val>
                                            <p:strVal val="2/3*#ppt_h"/>
                                          </p:val>
                                        </p:tav>
                                        <p:tav tm="100000">
                                          <p:val>
                                            <p:strVal val="#ppt_h"/>
                                          </p:val>
                                        </p:tav>
                                      </p:tavLst>
                                    </p:anim>
                                  </p:childTnLst>
                                </p:cTn>
                              </p:par>
                              <p:par>
                                <p:cTn id="49" presetID="23" presetClass="entr" presetSubtype="272" fill="hold" grpId="0" nodeType="withEffect">
                                  <p:stCondLst>
                                    <p:cond delay="0"/>
                                  </p:stCondLst>
                                  <p:childTnLst>
                                    <p:set>
                                      <p:cBhvr>
                                        <p:cTn id="50" dur="1" fill="hold">
                                          <p:stCondLst>
                                            <p:cond delay="0"/>
                                          </p:stCondLst>
                                        </p:cTn>
                                        <p:tgtEl>
                                          <p:spTgt spid="4">
                                            <p:txEl>
                                              <p:pRg st="8" end="8"/>
                                            </p:txEl>
                                          </p:spTgt>
                                        </p:tgtEl>
                                        <p:attrNameLst>
                                          <p:attrName>style.visibility</p:attrName>
                                        </p:attrNameLst>
                                      </p:cBhvr>
                                      <p:to>
                                        <p:strVal val="visible"/>
                                      </p:to>
                                    </p:set>
                                    <p:anim calcmode="lin" valueType="num">
                                      <p:cBhvr>
                                        <p:cTn id="51" dur="500" fill="hold"/>
                                        <p:tgtEl>
                                          <p:spTgt spid="4">
                                            <p:txEl>
                                              <p:pRg st="8" end="8"/>
                                            </p:txEl>
                                          </p:spTgt>
                                        </p:tgtEl>
                                        <p:attrNameLst>
                                          <p:attrName>ppt_w</p:attrName>
                                        </p:attrNameLst>
                                      </p:cBhvr>
                                      <p:tavLst>
                                        <p:tav tm="0">
                                          <p:val>
                                            <p:strVal val="2/3*#ppt_w"/>
                                          </p:val>
                                        </p:tav>
                                        <p:tav tm="100000">
                                          <p:val>
                                            <p:strVal val="#ppt_w"/>
                                          </p:val>
                                        </p:tav>
                                      </p:tavLst>
                                    </p:anim>
                                    <p:anim calcmode="lin" valueType="num">
                                      <p:cBhvr>
                                        <p:cTn id="52" dur="500" fill="hold"/>
                                        <p:tgtEl>
                                          <p:spTgt spid="4">
                                            <p:txEl>
                                              <p:pRg st="8" end="8"/>
                                            </p:txEl>
                                          </p:spTgt>
                                        </p:tgtEl>
                                        <p:attrNameLst>
                                          <p:attrName>ppt_h</p:attrName>
                                        </p:attrNameLst>
                                      </p:cBhvr>
                                      <p:tavLst>
                                        <p:tav tm="0">
                                          <p:val>
                                            <p:strVal val="2/3*#ppt_h"/>
                                          </p:val>
                                        </p:tav>
                                        <p:tav tm="100000">
                                          <p:val>
                                            <p:strVal val="#ppt_h"/>
                                          </p:val>
                                        </p:tav>
                                      </p:tavLst>
                                    </p:anim>
                                  </p:childTnLst>
                                </p:cTn>
                              </p:par>
                            </p:childTnLst>
                          </p:cTn>
                        </p:par>
                      </p:childTnLst>
                    </p:cTn>
                  </p:par>
                  <p:par>
                    <p:cTn id="53" fill="hold">
                      <p:stCondLst>
                        <p:cond delay="indefinite"/>
                      </p:stCondLst>
                      <p:childTnLst>
                        <p:par>
                          <p:cTn id="54" fill="hold">
                            <p:stCondLst>
                              <p:cond delay="0"/>
                            </p:stCondLst>
                            <p:childTnLst>
                              <p:par>
                                <p:cTn id="55" presetID="23" presetClass="entr" presetSubtype="272" fill="hold" grpId="0" nodeType="clickEffect">
                                  <p:stCondLst>
                                    <p:cond delay="0"/>
                                  </p:stCondLst>
                                  <p:childTnLst>
                                    <p:set>
                                      <p:cBhvr>
                                        <p:cTn id="56" dur="1" fill="hold">
                                          <p:stCondLst>
                                            <p:cond delay="0"/>
                                          </p:stCondLst>
                                        </p:cTn>
                                        <p:tgtEl>
                                          <p:spTgt spid="4">
                                            <p:txEl>
                                              <p:pRg st="9" end="9"/>
                                            </p:txEl>
                                          </p:spTgt>
                                        </p:tgtEl>
                                        <p:attrNameLst>
                                          <p:attrName>style.visibility</p:attrName>
                                        </p:attrNameLst>
                                      </p:cBhvr>
                                      <p:to>
                                        <p:strVal val="visible"/>
                                      </p:to>
                                    </p:set>
                                    <p:anim calcmode="lin" valueType="num">
                                      <p:cBhvr>
                                        <p:cTn id="57" dur="500" fill="hold"/>
                                        <p:tgtEl>
                                          <p:spTgt spid="4">
                                            <p:txEl>
                                              <p:pRg st="9" end="9"/>
                                            </p:txEl>
                                          </p:spTgt>
                                        </p:tgtEl>
                                        <p:attrNameLst>
                                          <p:attrName>ppt_w</p:attrName>
                                        </p:attrNameLst>
                                      </p:cBhvr>
                                      <p:tavLst>
                                        <p:tav tm="0">
                                          <p:val>
                                            <p:strVal val="2/3*#ppt_w"/>
                                          </p:val>
                                        </p:tav>
                                        <p:tav tm="100000">
                                          <p:val>
                                            <p:strVal val="#ppt_w"/>
                                          </p:val>
                                        </p:tav>
                                      </p:tavLst>
                                    </p:anim>
                                    <p:anim calcmode="lin" valueType="num">
                                      <p:cBhvr>
                                        <p:cTn id="58" dur="500" fill="hold"/>
                                        <p:tgtEl>
                                          <p:spTgt spid="4">
                                            <p:txEl>
                                              <p:pRg st="9" end="9"/>
                                            </p:txEl>
                                          </p:spTgt>
                                        </p:tgtEl>
                                        <p:attrNameLst>
                                          <p:attrName>ppt_h</p:attrName>
                                        </p:attrNameLst>
                                      </p:cBhvr>
                                      <p:tavLst>
                                        <p:tav tm="0">
                                          <p:val>
                                            <p:strVal val="2/3*#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bldLvl="2"/>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Inhaltsplatzhalter 6"/>
          <p:cNvGraphicFramePr>
            <a:graphicFrameLocks noGrp="1"/>
          </p:cNvGraphicFramePr>
          <p:nvPr>
            <p:ph idx="1"/>
            <p:extLst>
              <p:ext uri="{D42A27DB-BD31-4B8C-83A1-F6EECF244321}">
                <p14:modId xmlns:p14="http://schemas.microsoft.com/office/powerpoint/2010/main" val="2002598647"/>
              </p:ext>
            </p:extLst>
          </p:nvPr>
        </p:nvGraphicFramePr>
        <p:xfrm>
          <a:off x="68004" y="1203230"/>
          <a:ext cx="9009089" cy="3851045"/>
        </p:xfrm>
        <a:graphic>
          <a:graphicData uri="http://schemas.openxmlformats.org/drawingml/2006/chart">
            <c:chart xmlns:c="http://schemas.openxmlformats.org/drawingml/2006/chart" xmlns:r="http://schemas.openxmlformats.org/officeDocument/2006/relationships" r:id="rId2"/>
          </a:graphicData>
        </a:graphic>
      </p:graphicFrame>
      <p:sp>
        <p:nvSpPr>
          <p:cNvPr id="3" name="Titel 2"/>
          <p:cNvSpPr>
            <a:spLocks noGrp="1"/>
          </p:cNvSpPr>
          <p:nvPr>
            <p:ph type="title"/>
          </p:nvPr>
        </p:nvSpPr>
        <p:spPr>
          <a:xfrm>
            <a:off x="457200" y="206375"/>
            <a:ext cx="7307705" cy="857250"/>
          </a:xfrm>
        </p:spPr>
        <p:txBody>
          <a:bodyPr/>
          <a:lstStyle/>
          <a:p>
            <a:r>
              <a:rPr lang="en-US" dirty="0"/>
              <a:t>Public and private schools, and students’ science performance</a:t>
            </a:r>
            <a:endParaRPr lang="de-DE" dirty="0"/>
          </a:p>
        </p:txBody>
      </p:sp>
      <p:sp>
        <p:nvSpPr>
          <p:cNvPr id="4" name="TextBox 5"/>
          <p:cNvSpPr txBox="1">
            <a:spLocks noChangeArrowheads="1"/>
          </p:cNvSpPr>
          <p:nvPr/>
        </p:nvSpPr>
        <p:spPr bwMode="auto">
          <a:xfrm>
            <a:off x="7267575" y="206375"/>
            <a:ext cx="1506538"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algn="r"/>
            <a:r>
              <a:rPr lang="it-IT" altLang="en-US" sz="1400" b="1" dirty="0">
                <a:solidFill>
                  <a:srgbClr val="E4B921"/>
                </a:solidFill>
                <a:latin typeface="HelveticaNeueLT Std" pitchFamily="6" charset="0"/>
              </a:rPr>
              <a:t>Figure II.4.14 </a:t>
            </a:r>
            <a:endParaRPr lang="en-US" altLang="en-US" sz="1400" b="1" dirty="0">
              <a:solidFill>
                <a:srgbClr val="E4B921"/>
              </a:solidFill>
              <a:latin typeface="HelveticaNeueLT Std" pitchFamily="6" charset="0"/>
            </a:endParaRPr>
          </a:p>
        </p:txBody>
      </p:sp>
      <p:sp>
        <p:nvSpPr>
          <p:cNvPr id="13" name="Ellipse 12"/>
          <p:cNvSpPr/>
          <p:nvPr/>
        </p:nvSpPr>
        <p:spPr>
          <a:xfrm>
            <a:off x="1789831" y="1357309"/>
            <a:ext cx="72000" cy="78514"/>
          </a:xfrm>
          <a:prstGeom prst="rect">
            <a:avLst/>
          </a:prstGeom>
          <a:solidFill>
            <a:schemeClr val="accent1">
              <a:lumMod val="40000"/>
              <a:lumOff val="60000"/>
            </a:schemeClr>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de-DE"/>
          </a:p>
        </p:txBody>
      </p:sp>
      <p:sp>
        <p:nvSpPr>
          <p:cNvPr id="18" name="TextBox 1">
            <a:extLst/>
          </p:cNvPr>
          <p:cNvSpPr txBox="1"/>
          <p:nvPr/>
        </p:nvSpPr>
        <p:spPr>
          <a:xfrm>
            <a:off x="5040000" y="3492000"/>
            <a:ext cx="2724905" cy="229810"/>
          </a:xfrm>
          <a:prstGeom prst="rect">
            <a:avLst/>
          </a:prstGeom>
          <a:solidFill>
            <a:schemeClr val="bg1"/>
          </a:solidFill>
          <a:ln>
            <a:solidFill>
              <a:schemeClr val="tx1">
                <a:lumMod val="75000"/>
                <a:lumOff val="25000"/>
              </a:schemeClr>
            </a:solidFill>
          </a:ln>
        </p:spPr>
        <p:txBody>
          <a:bodyPr wrap="square" rtlCol="0" anchor="ct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de-DE" sz="1000" dirty="0" err="1">
                <a:latin typeface="HelveticaNeueLT Std"/>
              </a:rPr>
              <a:t>Students</a:t>
            </a:r>
            <a:r>
              <a:rPr lang="de-DE" sz="1000" dirty="0">
                <a:latin typeface="HelveticaNeueLT Std"/>
              </a:rPr>
              <a:t> in </a:t>
            </a:r>
            <a:r>
              <a:rPr lang="de-DE" sz="1000" b="1" dirty="0">
                <a:latin typeface="HelveticaNeueLT Std"/>
              </a:rPr>
              <a:t>private </a:t>
            </a:r>
            <a:r>
              <a:rPr lang="de-DE" sz="1000" dirty="0" err="1">
                <a:latin typeface="HelveticaNeueLT Std"/>
              </a:rPr>
              <a:t>schools</a:t>
            </a:r>
            <a:r>
              <a:rPr lang="de-DE" sz="1000" dirty="0">
                <a:latin typeface="HelveticaNeueLT Std"/>
              </a:rPr>
              <a:t> </a:t>
            </a:r>
            <a:r>
              <a:rPr lang="de-DE" sz="1000" dirty="0" err="1">
                <a:latin typeface="HelveticaNeueLT Std"/>
              </a:rPr>
              <a:t>perform</a:t>
            </a:r>
            <a:r>
              <a:rPr lang="de-DE" sz="1000" dirty="0">
                <a:latin typeface="HelveticaNeueLT Std"/>
              </a:rPr>
              <a:t> </a:t>
            </a:r>
            <a:r>
              <a:rPr lang="en-GB" sz="1000" dirty="0">
                <a:latin typeface="HelveticaNeueLT Std"/>
              </a:rPr>
              <a:t>better</a:t>
            </a:r>
          </a:p>
        </p:txBody>
      </p:sp>
      <p:sp>
        <p:nvSpPr>
          <p:cNvPr id="8" name="TextBox 1">
            <a:extLst/>
          </p:cNvPr>
          <p:cNvSpPr txBox="1"/>
          <p:nvPr/>
        </p:nvSpPr>
        <p:spPr>
          <a:xfrm>
            <a:off x="1548531" y="1680360"/>
            <a:ext cx="2615581" cy="230647"/>
          </a:xfrm>
          <a:prstGeom prst="rect">
            <a:avLst/>
          </a:prstGeom>
          <a:solidFill>
            <a:schemeClr val="bg1"/>
          </a:solidFill>
          <a:ln>
            <a:solidFill>
              <a:schemeClr val="tx1">
                <a:lumMod val="75000"/>
                <a:lumOff val="25000"/>
              </a:schemeClr>
            </a:solidFill>
          </a:ln>
        </p:spPr>
        <p:txBody>
          <a:bodyPr wrap="square" rtlCol="0" anchor="ct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GB" sz="1000" dirty="0">
                <a:latin typeface="HelveticaNeueLT Std"/>
              </a:rPr>
              <a:t>Students in </a:t>
            </a:r>
            <a:r>
              <a:rPr lang="en-GB" sz="1000" b="1" dirty="0">
                <a:latin typeface="HelveticaNeueLT Std"/>
              </a:rPr>
              <a:t>public </a:t>
            </a:r>
            <a:r>
              <a:rPr lang="en-GB" sz="1000" dirty="0">
                <a:latin typeface="HelveticaNeueLT Std"/>
              </a:rPr>
              <a:t>schools perform better</a:t>
            </a:r>
          </a:p>
        </p:txBody>
      </p:sp>
      <p:sp>
        <p:nvSpPr>
          <p:cNvPr id="9" name="Ellipse 12"/>
          <p:cNvSpPr/>
          <p:nvPr/>
        </p:nvSpPr>
        <p:spPr>
          <a:xfrm>
            <a:off x="4900431" y="1357309"/>
            <a:ext cx="89941" cy="78514"/>
          </a:xfrm>
          <a:prstGeom prst="diamond">
            <a:avLst/>
          </a:prstGeom>
          <a:solidFill>
            <a:schemeClr val="bg1">
              <a:lumMod val="85000"/>
            </a:schemeClr>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de-DE"/>
          </a:p>
        </p:txBody>
      </p:sp>
      <p:sp>
        <p:nvSpPr>
          <p:cNvPr id="10" name="Textfeld 1"/>
          <p:cNvSpPr txBox="1"/>
          <p:nvPr/>
        </p:nvSpPr>
        <p:spPr>
          <a:xfrm>
            <a:off x="4214256" y="1612899"/>
            <a:ext cx="155186" cy="3327401"/>
          </a:xfrm>
          <a:prstGeom prst="rect">
            <a:avLst/>
          </a:prstGeom>
          <a:noFill/>
          <a:ln>
            <a:solidFill>
              <a:srgbClr val="C6DA50"/>
            </a:solidFill>
          </a:ln>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endParaRPr lang="de-DE" sz="1100" dirty="0"/>
          </a:p>
        </p:txBody>
      </p:sp>
      <p:sp>
        <p:nvSpPr>
          <p:cNvPr id="11" name="Textfeld 1"/>
          <p:cNvSpPr txBox="1"/>
          <p:nvPr/>
        </p:nvSpPr>
        <p:spPr>
          <a:xfrm>
            <a:off x="4755276" y="1612899"/>
            <a:ext cx="155186" cy="3327401"/>
          </a:xfrm>
          <a:prstGeom prst="rect">
            <a:avLst/>
          </a:prstGeom>
          <a:noFill/>
          <a:ln>
            <a:solidFill>
              <a:srgbClr val="C6DA50"/>
            </a:solidFill>
          </a:ln>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endParaRPr lang="de-DE" sz="1100" dirty="0"/>
          </a:p>
        </p:txBody>
      </p:sp>
    </p:spTree>
    <p:extLst>
      <p:ext uri="{BB962C8B-B14F-4D97-AF65-F5344CB8AC3E}">
        <p14:creationId xmlns:p14="http://schemas.microsoft.com/office/powerpoint/2010/main" val="872829302"/>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Inhaltsplatzhalter 6"/>
          <p:cNvGraphicFramePr>
            <a:graphicFrameLocks noGrp="1"/>
          </p:cNvGraphicFramePr>
          <p:nvPr>
            <p:ph idx="1"/>
            <p:extLst>
              <p:ext uri="{D42A27DB-BD31-4B8C-83A1-F6EECF244321}">
                <p14:modId xmlns:p14="http://schemas.microsoft.com/office/powerpoint/2010/main" val="57662957"/>
              </p:ext>
            </p:extLst>
          </p:nvPr>
        </p:nvGraphicFramePr>
        <p:xfrm>
          <a:off x="134911" y="1255269"/>
          <a:ext cx="9009089" cy="3851045"/>
        </p:xfrm>
        <a:graphic>
          <a:graphicData uri="http://schemas.openxmlformats.org/drawingml/2006/chart">
            <c:chart xmlns:c="http://schemas.openxmlformats.org/drawingml/2006/chart" xmlns:r="http://schemas.openxmlformats.org/officeDocument/2006/relationships" r:id="rId3"/>
          </a:graphicData>
        </a:graphic>
      </p:graphicFrame>
      <p:sp>
        <p:nvSpPr>
          <p:cNvPr id="3" name="Titel 2"/>
          <p:cNvSpPr>
            <a:spLocks noGrp="1"/>
          </p:cNvSpPr>
          <p:nvPr>
            <p:ph type="title"/>
          </p:nvPr>
        </p:nvSpPr>
        <p:spPr>
          <a:xfrm>
            <a:off x="457200" y="206375"/>
            <a:ext cx="7307705" cy="857250"/>
          </a:xfrm>
        </p:spPr>
        <p:txBody>
          <a:bodyPr/>
          <a:lstStyle/>
          <a:p>
            <a:r>
              <a:rPr lang="en-US" dirty="0"/>
              <a:t>Change between 2009 and 2015 in grade repetition rates</a:t>
            </a:r>
            <a:endParaRPr lang="de-DE" dirty="0"/>
          </a:p>
        </p:txBody>
      </p:sp>
      <p:sp>
        <p:nvSpPr>
          <p:cNvPr id="4" name="TextBox 5"/>
          <p:cNvSpPr txBox="1">
            <a:spLocks noChangeArrowheads="1"/>
          </p:cNvSpPr>
          <p:nvPr/>
        </p:nvSpPr>
        <p:spPr bwMode="auto">
          <a:xfrm>
            <a:off x="7267575" y="206375"/>
            <a:ext cx="1506538"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algn="r"/>
            <a:r>
              <a:rPr lang="it-IT" altLang="en-US" sz="1400" b="1" dirty="0">
                <a:solidFill>
                  <a:srgbClr val="E4B921"/>
                </a:solidFill>
                <a:latin typeface="HelveticaNeueLT Std" pitchFamily="6" charset="0"/>
              </a:rPr>
              <a:t>Figure II.5.5 </a:t>
            </a:r>
            <a:endParaRPr lang="en-US" altLang="en-US" sz="1400" b="1" dirty="0">
              <a:solidFill>
                <a:srgbClr val="E4B921"/>
              </a:solidFill>
              <a:latin typeface="HelveticaNeueLT Std" pitchFamily="6" charset="0"/>
            </a:endParaRPr>
          </a:p>
        </p:txBody>
      </p:sp>
      <p:sp>
        <p:nvSpPr>
          <p:cNvPr id="13" name="Ellipse 12"/>
          <p:cNvSpPr/>
          <p:nvPr/>
        </p:nvSpPr>
        <p:spPr>
          <a:xfrm>
            <a:off x="3149200" y="1356502"/>
            <a:ext cx="89941" cy="78514"/>
          </a:xfrm>
          <a:prstGeom prst="rect">
            <a:avLst/>
          </a:prstGeom>
          <a:solidFill>
            <a:schemeClr val="accent1">
              <a:lumMod val="40000"/>
              <a:lumOff val="60000"/>
            </a:schemeClr>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de-DE"/>
          </a:p>
        </p:txBody>
      </p:sp>
      <p:sp>
        <p:nvSpPr>
          <p:cNvPr id="9" name="Ellipse 12"/>
          <p:cNvSpPr/>
          <p:nvPr/>
        </p:nvSpPr>
        <p:spPr>
          <a:xfrm>
            <a:off x="5504246" y="1337118"/>
            <a:ext cx="89941" cy="78514"/>
          </a:xfrm>
          <a:prstGeom prst="diamond">
            <a:avLst/>
          </a:prstGeom>
          <a:solidFill>
            <a:schemeClr val="bg1">
              <a:lumMod val="85000"/>
            </a:schemeClr>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de-DE"/>
          </a:p>
        </p:txBody>
      </p:sp>
      <p:sp>
        <p:nvSpPr>
          <p:cNvPr id="10" name="Textfeld 1"/>
          <p:cNvSpPr txBox="1"/>
          <p:nvPr/>
        </p:nvSpPr>
        <p:spPr>
          <a:xfrm>
            <a:off x="3919434" y="1616230"/>
            <a:ext cx="155186" cy="3327401"/>
          </a:xfrm>
          <a:prstGeom prst="rect">
            <a:avLst/>
          </a:prstGeom>
          <a:noFill/>
          <a:ln>
            <a:solidFill>
              <a:srgbClr val="C6DA50"/>
            </a:solidFill>
          </a:ln>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endParaRPr lang="de-DE" sz="1100" dirty="0"/>
          </a:p>
        </p:txBody>
      </p:sp>
      <p:sp>
        <p:nvSpPr>
          <p:cNvPr id="8" name="Textfeld 1"/>
          <p:cNvSpPr txBox="1"/>
          <p:nvPr/>
        </p:nvSpPr>
        <p:spPr>
          <a:xfrm>
            <a:off x="1610574" y="1616229"/>
            <a:ext cx="155186" cy="3327401"/>
          </a:xfrm>
          <a:prstGeom prst="rect">
            <a:avLst/>
          </a:prstGeom>
          <a:noFill/>
          <a:ln>
            <a:solidFill>
              <a:srgbClr val="C6DA50"/>
            </a:solidFill>
          </a:ln>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endParaRPr lang="de-DE" sz="1100" dirty="0"/>
          </a:p>
        </p:txBody>
      </p:sp>
    </p:spTree>
    <p:extLst>
      <p:ext uri="{BB962C8B-B14F-4D97-AF65-F5344CB8AC3E}">
        <p14:creationId xmlns:p14="http://schemas.microsoft.com/office/powerpoint/2010/main" val="1969467194"/>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ext uri="{D42A27DB-BD31-4B8C-83A1-F6EECF244321}">
                <p14:modId xmlns:p14="http://schemas.microsoft.com/office/powerpoint/2010/main" val="618402646"/>
              </p:ext>
            </p:extLst>
          </p:nvPr>
        </p:nvGraphicFramePr>
        <p:xfrm>
          <a:off x="457200" y="1309688"/>
          <a:ext cx="8229600" cy="3634168"/>
        </p:xfrm>
        <a:graphic>
          <a:graphicData uri="http://schemas.openxmlformats.org/drawingml/2006/chart">
            <c:chart xmlns:c="http://schemas.openxmlformats.org/drawingml/2006/chart" xmlns:r="http://schemas.openxmlformats.org/officeDocument/2006/relationships" r:id="rId3"/>
          </a:graphicData>
        </a:graphic>
      </p:graphicFrame>
      <p:sp>
        <p:nvSpPr>
          <p:cNvPr id="3" name="Title 2"/>
          <p:cNvSpPr>
            <a:spLocks noGrp="1"/>
          </p:cNvSpPr>
          <p:nvPr>
            <p:ph type="title"/>
          </p:nvPr>
        </p:nvSpPr>
        <p:spPr/>
        <p:txBody>
          <a:bodyPr/>
          <a:lstStyle/>
          <a:p>
            <a:r>
              <a:rPr lang="en-US" dirty="0"/>
              <a:t>Academic and social inclusion across schools</a:t>
            </a:r>
            <a:endParaRPr lang="en-GB" dirty="0"/>
          </a:p>
        </p:txBody>
      </p:sp>
      <p:sp>
        <p:nvSpPr>
          <p:cNvPr id="5" name="TextBox 5"/>
          <p:cNvSpPr txBox="1">
            <a:spLocks noChangeArrowheads="1"/>
          </p:cNvSpPr>
          <p:nvPr/>
        </p:nvSpPr>
        <p:spPr bwMode="auto">
          <a:xfrm>
            <a:off x="7267575" y="206375"/>
            <a:ext cx="1506538"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algn="r"/>
            <a:r>
              <a:rPr lang="it-IT" altLang="en-US" sz="1400" b="1" dirty="0">
                <a:solidFill>
                  <a:srgbClr val="E4B921"/>
                </a:solidFill>
                <a:latin typeface="HelveticaNeueLT Std" pitchFamily="6" charset="0"/>
              </a:rPr>
              <a:t>Figure </a:t>
            </a:r>
            <a:r>
              <a:rPr lang="it-IT" altLang="en-US" sz="1400" b="1" dirty="0" smtClean="0">
                <a:solidFill>
                  <a:srgbClr val="E4B921"/>
                </a:solidFill>
                <a:latin typeface="HelveticaNeueLT Std" pitchFamily="6" charset="0"/>
              </a:rPr>
              <a:t>II.5.12</a:t>
            </a:r>
            <a:endParaRPr lang="en-US" altLang="en-US" sz="1400" b="1" dirty="0">
              <a:solidFill>
                <a:srgbClr val="E4B921"/>
              </a:solidFill>
              <a:latin typeface="HelveticaNeueLT Std" pitchFamily="6" charset="0"/>
            </a:endParaRPr>
          </a:p>
        </p:txBody>
      </p:sp>
      <p:sp>
        <p:nvSpPr>
          <p:cNvPr id="6" name="Rectangle 5"/>
          <p:cNvSpPr/>
          <p:nvPr/>
        </p:nvSpPr>
        <p:spPr>
          <a:xfrm>
            <a:off x="1042416" y="2615184"/>
            <a:ext cx="3724656" cy="1773936"/>
          </a:xfrm>
          <a:prstGeom prst="rect">
            <a:avLst/>
          </a:prstGeom>
          <a:solidFill>
            <a:schemeClr val="accent1">
              <a:alpha val="10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7" name="Rectangle 6"/>
          <p:cNvSpPr/>
          <p:nvPr/>
        </p:nvSpPr>
        <p:spPr>
          <a:xfrm>
            <a:off x="4767072" y="1481184"/>
            <a:ext cx="3724656" cy="1134000"/>
          </a:xfrm>
          <a:prstGeom prst="rect">
            <a:avLst/>
          </a:prstGeom>
          <a:solidFill>
            <a:schemeClr val="accent1">
              <a:alpha val="10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1697478307"/>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Inhaltsplatzhalter 6"/>
          <p:cNvGraphicFramePr>
            <a:graphicFrameLocks noGrp="1"/>
          </p:cNvGraphicFramePr>
          <p:nvPr>
            <p:ph idx="1"/>
            <p:extLst>
              <p:ext uri="{D42A27DB-BD31-4B8C-83A1-F6EECF244321}">
                <p14:modId xmlns:p14="http://schemas.microsoft.com/office/powerpoint/2010/main" val="3068955744"/>
              </p:ext>
            </p:extLst>
          </p:nvPr>
        </p:nvGraphicFramePr>
        <p:xfrm>
          <a:off x="134911" y="1211943"/>
          <a:ext cx="9009089" cy="3931556"/>
        </p:xfrm>
        <a:graphic>
          <a:graphicData uri="http://schemas.openxmlformats.org/drawingml/2006/chart">
            <c:chart xmlns:c="http://schemas.openxmlformats.org/drawingml/2006/chart" xmlns:r="http://schemas.openxmlformats.org/officeDocument/2006/relationships" r:id="rId3"/>
          </a:graphicData>
        </a:graphic>
      </p:graphicFrame>
      <p:sp>
        <p:nvSpPr>
          <p:cNvPr id="3" name="Titel 2"/>
          <p:cNvSpPr>
            <a:spLocks noGrp="1"/>
          </p:cNvSpPr>
          <p:nvPr>
            <p:ph type="title"/>
          </p:nvPr>
        </p:nvSpPr>
        <p:spPr>
          <a:xfrm>
            <a:off x="457200" y="206375"/>
            <a:ext cx="7307705" cy="857250"/>
          </a:xfrm>
        </p:spPr>
        <p:txBody>
          <a:bodyPr/>
          <a:lstStyle/>
          <a:p>
            <a:r>
              <a:rPr lang="en-US" dirty="0"/>
              <a:t>Factors associated with equity in science performance</a:t>
            </a:r>
            <a:endParaRPr lang="de-DE" dirty="0"/>
          </a:p>
        </p:txBody>
      </p:sp>
      <p:sp>
        <p:nvSpPr>
          <p:cNvPr id="4" name="TextBox 5"/>
          <p:cNvSpPr txBox="1">
            <a:spLocks noChangeArrowheads="1"/>
          </p:cNvSpPr>
          <p:nvPr/>
        </p:nvSpPr>
        <p:spPr bwMode="auto">
          <a:xfrm>
            <a:off x="7267575" y="206375"/>
            <a:ext cx="1506538"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algn="r"/>
            <a:r>
              <a:rPr lang="it-IT" altLang="en-US" sz="1400" b="1" dirty="0">
                <a:solidFill>
                  <a:srgbClr val="E4B921"/>
                </a:solidFill>
                <a:latin typeface="HelveticaNeueLT Std" pitchFamily="6" charset="0"/>
              </a:rPr>
              <a:t>Figure II.5.13</a:t>
            </a:r>
            <a:endParaRPr lang="en-US" altLang="en-US" sz="1400" b="1" dirty="0">
              <a:solidFill>
                <a:srgbClr val="E4B921"/>
              </a:solidFill>
              <a:latin typeface="HelveticaNeueLT Std" pitchFamily="6" charset="0"/>
            </a:endParaRPr>
          </a:p>
        </p:txBody>
      </p:sp>
      <p:sp>
        <p:nvSpPr>
          <p:cNvPr id="18" name="TextBox 1">
            <a:extLst/>
          </p:cNvPr>
          <p:cNvSpPr txBox="1"/>
          <p:nvPr/>
        </p:nvSpPr>
        <p:spPr>
          <a:xfrm>
            <a:off x="2445656" y="1342905"/>
            <a:ext cx="2361293" cy="275335"/>
          </a:xfrm>
          <a:prstGeom prst="rect">
            <a:avLst/>
          </a:prstGeom>
          <a:solidFill>
            <a:schemeClr val="bg1"/>
          </a:solidFill>
          <a:ln>
            <a:solidFill>
              <a:schemeClr val="tx1">
                <a:lumMod val="75000"/>
                <a:lumOff val="25000"/>
              </a:schemeClr>
            </a:solidFill>
          </a:ln>
        </p:spPr>
        <p:txBody>
          <a:bodyPr wrap="square" rtlCol="0" anchor="ctr"/>
          <a:lstStyle>
            <a:defPPr>
              <a:defRPr lang="en-US"/>
            </a:defPPr>
            <a:lvl1pPr marL="0" indent="0" algn="ctr">
              <a:defRPr sz="900">
                <a:latin typeface="HelveticaNeueLT Std"/>
                <a:ea typeface="+mn-ea"/>
              </a:defRPr>
            </a:lvl1pPr>
            <a:lvl2pPr indent="0">
              <a:defRPr sz="1100">
                <a:latin typeface="+mn-lt"/>
                <a:ea typeface="+mn-ea"/>
              </a:defRPr>
            </a:lvl2pPr>
            <a:lvl3pPr indent="0">
              <a:defRPr sz="1100">
                <a:latin typeface="+mn-lt"/>
                <a:ea typeface="+mn-ea"/>
              </a:defRPr>
            </a:lvl3pPr>
            <a:lvl4pPr indent="0">
              <a:defRPr sz="1100">
                <a:latin typeface="+mn-lt"/>
                <a:ea typeface="+mn-ea"/>
              </a:defRPr>
            </a:lvl4pPr>
            <a:lvl5pPr indent="0">
              <a:defRPr sz="1100">
                <a:latin typeface="+mn-lt"/>
                <a:ea typeface="+mn-ea"/>
              </a:defRPr>
            </a:lvl5pPr>
            <a:lvl6pPr indent="0">
              <a:defRPr sz="1100">
                <a:latin typeface="+mn-lt"/>
                <a:ea typeface="+mn-ea"/>
              </a:defRPr>
            </a:lvl6pPr>
            <a:lvl7pPr indent="0">
              <a:defRPr sz="1100">
                <a:latin typeface="+mn-lt"/>
                <a:ea typeface="+mn-ea"/>
              </a:defRPr>
            </a:lvl7pPr>
            <a:lvl8pPr indent="0">
              <a:defRPr sz="1100">
                <a:latin typeface="+mn-lt"/>
                <a:ea typeface="+mn-ea"/>
              </a:defRPr>
            </a:lvl8pPr>
            <a:lvl9pPr indent="0">
              <a:defRPr sz="1100">
                <a:latin typeface="+mn-lt"/>
                <a:ea typeface="+mn-ea"/>
              </a:defRPr>
            </a:lvl9pPr>
          </a:lstStyle>
          <a:p>
            <a:r>
              <a:rPr lang="en-GB" sz="1000" b="1" dirty="0"/>
              <a:t>More</a:t>
            </a:r>
            <a:r>
              <a:rPr lang="en-GB" sz="1000" dirty="0"/>
              <a:t> equity in science performance</a:t>
            </a:r>
          </a:p>
        </p:txBody>
      </p:sp>
      <p:sp>
        <p:nvSpPr>
          <p:cNvPr id="8" name="TextBox 1">
            <a:extLst/>
          </p:cNvPr>
          <p:cNvSpPr txBox="1"/>
          <p:nvPr/>
        </p:nvSpPr>
        <p:spPr>
          <a:xfrm>
            <a:off x="4895611" y="2858864"/>
            <a:ext cx="2323194" cy="265336"/>
          </a:xfrm>
          <a:prstGeom prst="rect">
            <a:avLst/>
          </a:prstGeom>
          <a:solidFill>
            <a:schemeClr val="bg1"/>
          </a:solidFill>
          <a:ln>
            <a:solidFill>
              <a:schemeClr val="tx1">
                <a:lumMod val="75000"/>
                <a:lumOff val="25000"/>
              </a:schemeClr>
            </a:solidFill>
          </a:ln>
        </p:spPr>
        <p:txBody>
          <a:bodyPr wrap="square" rtlCol="0" anchor="ct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GB" sz="1000" b="1" dirty="0">
                <a:latin typeface="HelveticaNeueLT Std"/>
              </a:rPr>
              <a:t>Less</a:t>
            </a:r>
            <a:r>
              <a:rPr lang="en-GB" sz="1000" dirty="0">
                <a:latin typeface="HelveticaNeueLT Std"/>
              </a:rPr>
              <a:t> equity in science performance</a:t>
            </a:r>
          </a:p>
        </p:txBody>
      </p:sp>
    </p:spTree>
    <p:extLst>
      <p:ext uri="{BB962C8B-B14F-4D97-AF65-F5344CB8AC3E}">
        <p14:creationId xmlns:p14="http://schemas.microsoft.com/office/powerpoint/2010/main" val="2368168047"/>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ext uri="{D42A27DB-BD31-4B8C-83A1-F6EECF244321}">
                <p14:modId xmlns:p14="http://schemas.microsoft.com/office/powerpoint/2010/main" val="1276379677"/>
              </p:ext>
            </p:extLst>
          </p:nvPr>
        </p:nvGraphicFramePr>
        <p:xfrm>
          <a:off x="457200" y="1309688"/>
          <a:ext cx="8229600" cy="3675062"/>
        </p:xfrm>
        <a:graphic>
          <a:graphicData uri="http://schemas.openxmlformats.org/drawingml/2006/chart">
            <c:chart xmlns:c="http://schemas.openxmlformats.org/drawingml/2006/chart" xmlns:r="http://schemas.openxmlformats.org/officeDocument/2006/relationships" r:id="rId2"/>
          </a:graphicData>
        </a:graphic>
      </p:graphicFrame>
      <p:sp>
        <p:nvSpPr>
          <p:cNvPr id="3" name="Title 2"/>
          <p:cNvSpPr>
            <a:spLocks noGrp="1"/>
          </p:cNvSpPr>
          <p:nvPr>
            <p:ph type="title"/>
          </p:nvPr>
        </p:nvSpPr>
        <p:spPr/>
        <p:txBody>
          <a:bodyPr/>
          <a:lstStyle/>
          <a:p>
            <a:r>
              <a:rPr lang="en-US" dirty="0"/>
              <a:t>Equity in resource allocation and science performance</a:t>
            </a:r>
            <a:endParaRPr lang="en-GB" dirty="0"/>
          </a:p>
        </p:txBody>
      </p:sp>
      <p:sp>
        <p:nvSpPr>
          <p:cNvPr id="5" name="TextBox 5"/>
          <p:cNvSpPr txBox="1">
            <a:spLocks noChangeArrowheads="1"/>
          </p:cNvSpPr>
          <p:nvPr/>
        </p:nvSpPr>
        <p:spPr bwMode="auto">
          <a:xfrm>
            <a:off x="6648450" y="206375"/>
            <a:ext cx="2125663"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algn="r"/>
            <a:r>
              <a:rPr lang="it-IT" altLang="en-US" sz="1400" b="1" dirty="0" err="1" smtClean="0">
                <a:solidFill>
                  <a:srgbClr val="E4B921"/>
                </a:solidFill>
                <a:latin typeface="HelveticaNeueLT Std" pitchFamily="6" charset="0"/>
              </a:rPr>
              <a:t>Based</a:t>
            </a:r>
            <a:r>
              <a:rPr lang="it-IT" altLang="en-US" sz="1400" b="1" dirty="0" smtClean="0">
                <a:solidFill>
                  <a:srgbClr val="E4B921"/>
                </a:solidFill>
                <a:latin typeface="HelveticaNeueLT Std" pitchFamily="6" charset="0"/>
              </a:rPr>
              <a:t> on Figure II.6.4</a:t>
            </a:r>
            <a:endParaRPr lang="en-US" altLang="en-US" sz="1400" b="1" dirty="0">
              <a:solidFill>
                <a:srgbClr val="E4B921"/>
              </a:solidFill>
              <a:latin typeface="HelveticaNeueLT Std" pitchFamily="6" charset="0"/>
            </a:endParaRPr>
          </a:p>
        </p:txBody>
      </p:sp>
    </p:spTree>
    <p:extLst>
      <p:ext uri="{BB962C8B-B14F-4D97-AF65-F5344CB8AC3E}">
        <p14:creationId xmlns:p14="http://schemas.microsoft.com/office/powerpoint/2010/main" val="1856476794"/>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p:cNvSpPr>
            <a:spLocks noGrp="1"/>
          </p:cNvSpPr>
          <p:nvPr>
            <p:ph type="title"/>
          </p:nvPr>
        </p:nvSpPr>
        <p:spPr/>
        <p:txBody>
          <a:bodyPr/>
          <a:lstStyle/>
          <a:p>
            <a:r>
              <a:rPr lang="en-US" dirty="0"/>
              <a:t>Learning time and science performance</a:t>
            </a:r>
            <a:endParaRPr lang="de-DE" dirty="0"/>
          </a:p>
        </p:txBody>
      </p:sp>
      <p:sp>
        <p:nvSpPr>
          <p:cNvPr id="4" name="TextBox 5"/>
          <p:cNvSpPr txBox="1">
            <a:spLocks noChangeArrowheads="1"/>
          </p:cNvSpPr>
          <p:nvPr/>
        </p:nvSpPr>
        <p:spPr bwMode="auto">
          <a:xfrm>
            <a:off x="7267575" y="206375"/>
            <a:ext cx="1506538"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algn="r"/>
            <a:r>
              <a:rPr lang="it-IT" altLang="en-US" sz="1400" b="1" dirty="0">
                <a:solidFill>
                  <a:srgbClr val="E4B921"/>
                </a:solidFill>
                <a:latin typeface="HelveticaNeueLT Std" pitchFamily="6" charset="0"/>
              </a:rPr>
              <a:t>Figure II.6.23</a:t>
            </a:r>
            <a:endParaRPr lang="en-US" altLang="en-US" sz="1400" b="1" dirty="0">
              <a:solidFill>
                <a:srgbClr val="E4B921"/>
              </a:solidFill>
              <a:latin typeface="HelveticaNeueLT Std" pitchFamily="6" charset="0"/>
            </a:endParaRPr>
          </a:p>
        </p:txBody>
      </p:sp>
      <p:graphicFrame>
        <p:nvGraphicFramePr>
          <p:cNvPr id="7" name="Diagramm 6"/>
          <p:cNvGraphicFramePr/>
          <p:nvPr>
            <p:extLst>
              <p:ext uri="{D42A27DB-BD31-4B8C-83A1-F6EECF244321}">
                <p14:modId xmlns:p14="http://schemas.microsoft.com/office/powerpoint/2010/main" val="3977526966"/>
              </p:ext>
            </p:extLst>
          </p:nvPr>
        </p:nvGraphicFramePr>
        <p:xfrm>
          <a:off x="82446" y="1244184"/>
          <a:ext cx="9061554" cy="3899316"/>
        </p:xfrm>
        <a:graphic>
          <a:graphicData uri="http://schemas.openxmlformats.org/drawingml/2006/chart">
            <c:chart xmlns:c="http://schemas.openxmlformats.org/drawingml/2006/chart" xmlns:r="http://schemas.openxmlformats.org/officeDocument/2006/relationships" r:id="rId2"/>
          </a:graphicData>
        </a:graphic>
      </p:graphicFrame>
      <p:sp>
        <p:nvSpPr>
          <p:cNvPr id="5" name="Textfeld 1"/>
          <p:cNvSpPr txBox="1"/>
          <p:nvPr/>
        </p:nvSpPr>
        <p:spPr>
          <a:xfrm>
            <a:off x="3623706" y="1706879"/>
            <a:ext cx="144000" cy="3327401"/>
          </a:xfrm>
          <a:prstGeom prst="rect">
            <a:avLst/>
          </a:prstGeom>
          <a:noFill/>
          <a:ln>
            <a:solidFill>
              <a:srgbClr val="C6DA50"/>
            </a:solidFill>
          </a:ln>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endParaRPr lang="de-DE" sz="1100" dirty="0"/>
          </a:p>
        </p:txBody>
      </p:sp>
      <p:sp>
        <p:nvSpPr>
          <p:cNvPr id="6" name="Textfeld 1"/>
          <p:cNvSpPr txBox="1"/>
          <p:nvPr/>
        </p:nvSpPr>
        <p:spPr>
          <a:xfrm>
            <a:off x="5223906" y="1706879"/>
            <a:ext cx="144000" cy="3327401"/>
          </a:xfrm>
          <a:prstGeom prst="rect">
            <a:avLst/>
          </a:prstGeom>
          <a:noFill/>
          <a:ln>
            <a:solidFill>
              <a:srgbClr val="C6DA50"/>
            </a:solidFill>
          </a:ln>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endParaRPr lang="de-DE" sz="1100" dirty="0"/>
          </a:p>
        </p:txBody>
      </p:sp>
    </p:spTree>
    <p:extLst>
      <p:ext uri="{BB962C8B-B14F-4D97-AF65-F5344CB8AC3E}">
        <p14:creationId xmlns:p14="http://schemas.microsoft.com/office/powerpoint/2010/main" val="3961536797"/>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p:cNvSpPr>
            <a:spLocks noGrp="1"/>
          </p:cNvSpPr>
          <p:nvPr>
            <p:ph type="title"/>
          </p:nvPr>
        </p:nvSpPr>
        <p:spPr>
          <a:xfrm>
            <a:off x="457200" y="206375"/>
            <a:ext cx="7097486" cy="857250"/>
          </a:xfrm>
        </p:spPr>
        <p:txBody>
          <a:bodyPr/>
          <a:lstStyle/>
          <a:p>
            <a:r>
              <a:rPr lang="en-US" dirty="0"/>
              <a:t>Science performance and learning time</a:t>
            </a:r>
            <a:endParaRPr lang="de-DE" dirty="0"/>
          </a:p>
        </p:txBody>
      </p:sp>
      <p:sp>
        <p:nvSpPr>
          <p:cNvPr id="7" name="TextBox 5"/>
          <p:cNvSpPr txBox="1">
            <a:spLocks noChangeArrowheads="1"/>
          </p:cNvSpPr>
          <p:nvPr/>
        </p:nvSpPr>
        <p:spPr bwMode="auto">
          <a:xfrm>
            <a:off x="7267575" y="206375"/>
            <a:ext cx="1506538"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algn="r"/>
            <a:r>
              <a:rPr lang="it-IT" altLang="en-US" sz="1400" b="1" dirty="0">
                <a:solidFill>
                  <a:srgbClr val="E4B921"/>
                </a:solidFill>
                <a:latin typeface="HelveticaNeueLT Std" pitchFamily="6" charset="0"/>
              </a:rPr>
              <a:t>Figure </a:t>
            </a:r>
            <a:r>
              <a:rPr lang="it-IT" altLang="en-US" sz="1400" b="1" dirty="0" smtClean="0">
                <a:solidFill>
                  <a:srgbClr val="E4B921"/>
                </a:solidFill>
                <a:latin typeface="HelveticaNeueLT Std" pitchFamily="6" charset="0"/>
              </a:rPr>
              <a:t>II.6.23</a:t>
            </a:r>
            <a:endParaRPr lang="en-US" altLang="en-US" sz="1400" b="1" dirty="0">
              <a:solidFill>
                <a:srgbClr val="E4B921"/>
              </a:solidFill>
              <a:latin typeface="HelveticaNeueLT Std" pitchFamily="6" charset="0"/>
            </a:endParaRPr>
          </a:p>
        </p:txBody>
      </p:sp>
      <p:graphicFrame>
        <p:nvGraphicFramePr>
          <p:cNvPr id="5" name="Diagramm 4"/>
          <p:cNvGraphicFramePr/>
          <p:nvPr>
            <p:extLst>
              <p:ext uri="{D42A27DB-BD31-4B8C-83A1-F6EECF244321}">
                <p14:modId xmlns:p14="http://schemas.microsoft.com/office/powerpoint/2010/main" val="3139420972"/>
              </p:ext>
            </p:extLst>
          </p:nvPr>
        </p:nvGraphicFramePr>
        <p:xfrm>
          <a:off x="528918" y="1190171"/>
          <a:ext cx="8245195" cy="3953329"/>
        </p:xfrm>
        <a:graphic>
          <a:graphicData uri="http://schemas.openxmlformats.org/drawingml/2006/chart">
            <c:chart xmlns:c="http://schemas.openxmlformats.org/drawingml/2006/chart" xmlns:r="http://schemas.openxmlformats.org/officeDocument/2006/relationships" r:id="rId2"/>
          </a:graphicData>
        </a:graphic>
      </p:graphicFrame>
      <p:sp>
        <p:nvSpPr>
          <p:cNvPr id="6" name="Rectangle 5"/>
          <p:cNvSpPr/>
          <p:nvPr/>
        </p:nvSpPr>
        <p:spPr>
          <a:xfrm>
            <a:off x="1143000" y="2565402"/>
            <a:ext cx="2673349" cy="2216149"/>
          </a:xfrm>
          <a:prstGeom prst="rect">
            <a:avLst/>
          </a:prstGeom>
          <a:solidFill>
            <a:schemeClr val="accent1">
              <a:alpha val="20000"/>
            </a:schemeClr>
          </a:solidFill>
          <a:ln>
            <a:noFill/>
          </a:ln>
          <a:effectLst>
            <a:outerShdw sx="1000" sy="1000" rotWithShape="0">
              <a:srgbClr val="000000"/>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13" name="Rectangle 12"/>
          <p:cNvSpPr/>
          <p:nvPr/>
        </p:nvSpPr>
        <p:spPr>
          <a:xfrm>
            <a:off x="3816350" y="1319049"/>
            <a:ext cx="4727576" cy="1246353"/>
          </a:xfrm>
          <a:prstGeom prst="rect">
            <a:avLst/>
          </a:prstGeom>
          <a:solidFill>
            <a:schemeClr val="accent1">
              <a:alpha val="20000"/>
            </a:schemeClr>
          </a:solidFill>
          <a:ln>
            <a:noFill/>
          </a:ln>
          <a:effectLst>
            <a:outerShdw sx="1000" sy="1000" rotWithShape="0">
              <a:srgbClr val="000000"/>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cxnSp>
        <p:nvCxnSpPr>
          <p:cNvPr id="10" name="Straight Connector 9"/>
          <p:cNvCxnSpPr/>
          <p:nvPr/>
        </p:nvCxnSpPr>
        <p:spPr>
          <a:xfrm>
            <a:off x="1143000" y="2565400"/>
            <a:ext cx="7397750" cy="0"/>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5" name="Straight Connector 14"/>
          <p:cNvCxnSpPr/>
          <p:nvPr/>
        </p:nvCxnSpPr>
        <p:spPr>
          <a:xfrm flipV="1">
            <a:off x="3816350" y="1319047"/>
            <a:ext cx="0" cy="3462504"/>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sp>
        <p:nvSpPr>
          <p:cNvPr id="18" name="TextBox 17"/>
          <p:cNvSpPr txBox="1"/>
          <p:nvPr/>
        </p:nvSpPr>
        <p:spPr>
          <a:xfrm>
            <a:off x="6647700" y="2565400"/>
            <a:ext cx="1250950" cy="276999"/>
          </a:xfrm>
          <a:prstGeom prst="rect">
            <a:avLst/>
          </a:prstGeom>
          <a:noFill/>
        </p:spPr>
        <p:txBody>
          <a:bodyPr wrap="square" rtlCol="0">
            <a:spAutoFit/>
          </a:bodyPr>
          <a:lstStyle/>
          <a:p>
            <a:r>
              <a:rPr lang="en-GB" sz="1200" dirty="0" smtClean="0"/>
              <a:t>OECD average</a:t>
            </a:r>
            <a:endParaRPr lang="en-GB" sz="1200" dirty="0"/>
          </a:p>
        </p:txBody>
      </p:sp>
      <p:sp>
        <p:nvSpPr>
          <p:cNvPr id="19" name="TextBox 18"/>
          <p:cNvSpPr txBox="1"/>
          <p:nvPr/>
        </p:nvSpPr>
        <p:spPr>
          <a:xfrm rot="16200000">
            <a:off x="3100776" y="4017574"/>
            <a:ext cx="1250950" cy="276999"/>
          </a:xfrm>
          <a:prstGeom prst="rect">
            <a:avLst/>
          </a:prstGeom>
          <a:noFill/>
        </p:spPr>
        <p:txBody>
          <a:bodyPr wrap="square" rtlCol="0">
            <a:spAutoFit/>
          </a:bodyPr>
          <a:lstStyle/>
          <a:p>
            <a:r>
              <a:rPr lang="en-GB" sz="1200" dirty="0" smtClean="0"/>
              <a:t>OECD average</a:t>
            </a:r>
            <a:endParaRPr lang="en-GB" sz="1200" dirty="0"/>
          </a:p>
        </p:txBody>
      </p:sp>
    </p:spTree>
    <p:extLst>
      <p:ext uri="{BB962C8B-B14F-4D97-AF65-F5344CB8AC3E}">
        <p14:creationId xmlns:p14="http://schemas.microsoft.com/office/powerpoint/2010/main" val="2704343225"/>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845820" y="1023416"/>
            <a:ext cx="7144512" cy="3693319"/>
          </a:xfrm>
          <a:prstGeom prst="rect">
            <a:avLst/>
          </a:prstGeom>
          <a:noFill/>
        </p:spPr>
        <p:txBody>
          <a:bodyPr wrap="square" rtlCol="0" anchor="ctr">
            <a:spAutoFit/>
          </a:bodyPr>
          <a:lstStyle/>
          <a:p>
            <a:pPr marL="285750" indent="-285750" algn="just">
              <a:buFont typeface="Arial" panose="020B0604020202020204" pitchFamily="34" charset="0"/>
              <a:buChar char="•"/>
            </a:pPr>
            <a:r>
              <a:rPr lang="es-ES" b="1" dirty="0" smtClean="0">
                <a:solidFill>
                  <a:srgbClr val="004E7A"/>
                </a:solidFill>
                <a:latin typeface="Calibri" panose="020F0502020204030204" pitchFamily="34" charset="0"/>
              </a:rPr>
              <a:t>PISA 2018</a:t>
            </a:r>
          </a:p>
          <a:p>
            <a:pPr marL="742950" lvl="1" indent="-285750" defTabSz="914400" eaLnBrk="1" hangingPunct="1">
              <a:spcBef>
                <a:spcPts val="0"/>
              </a:spcBef>
              <a:buFont typeface="Wingdings" panose="05000000000000000000" pitchFamily="2" charset="2"/>
              <a:buChar char="Ø"/>
            </a:pPr>
            <a:r>
              <a:rPr lang="es-ES" b="1" dirty="0" smtClean="0">
                <a:solidFill>
                  <a:srgbClr val="278D99"/>
                </a:solidFill>
                <a:latin typeface="Calibri" panose="020F0502020204030204" pitchFamily="34" charset="0"/>
                <a:ea typeface="+mn-ea"/>
                <a:cs typeface="Arial" pitchFamily="34" charset="0"/>
              </a:rPr>
              <a:t>Global </a:t>
            </a:r>
            <a:r>
              <a:rPr lang="es-ES" b="1" dirty="0" err="1" smtClean="0">
                <a:solidFill>
                  <a:srgbClr val="278D99"/>
                </a:solidFill>
                <a:latin typeface="Calibri" panose="020F0502020204030204" pitchFamily="34" charset="0"/>
                <a:ea typeface="+mn-ea"/>
                <a:cs typeface="Arial" pitchFamily="34" charset="0"/>
              </a:rPr>
              <a:t>competences</a:t>
            </a:r>
            <a:r>
              <a:rPr lang="es-ES" b="1" dirty="0" smtClean="0">
                <a:solidFill>
                  <a:srgbClr val="278D99"/>
                </a:solidFill>
                <a:latin typeface="Calibri" panose="020F0502020204030204" pitchFamily="34" charset="0"/>
                <a:ea typeface="+mn-ea"/>
                <a:cs typeface="Arial" pitchFamily="34" charset="0"/>
              </a:rPr>
              <a:t>: </a:t>
            </a:r>
            <a:r>
              <a:rPr lang="es-ES" b="1" dirty="0" err="1" smtClean="0">
                <a:solidFill>
                  <a:srgbClr val="278D99"/>
                </a:solidFill>
                <a:latin typeface="Calibri" panose="020F0502020204030204" pitchFamily="34" charset="0"/>
                <a:ea typeface="+mn-ea"/>
                <a:cs typeface="Arial" pitchFamily="34" charset="0"/>
              </a:rPr>
              <a:t>assessment</a:t>
            </a:r>
            <a:r>
              <a:rPr lang="es-ES" b="1" dirty="0" smtClean="0">
                <a:solidFill>
                  <a:srgbClr val="278D99"/>
                </a:solidFill>
                <a:latin typeface="Calibri" panose="020F0502020204030204" pitchFamily="34" charset="0"/>
                <a:ea typeface="+mn-ea"/>
                <a:cs typeface="Arial" pitchFamily="34" charset="0"/>
              </a:rPr>
              <a:t> and </a:t>
            </a:r>
            <a:r>
              <a:rPr lang="es-ES" b="1" dirty="0" err="1" smtClean="0">
                <a:solidFill>
                  <a:srgbClr val="278D99"/>
                </a:solidFill>
                <a:latin typeface="Calibri" panose="020F0502020204030204" pitchFamily="34" charset="0"/>
                <a:ea typeface="+mn-ea"/>
                <a:cs typeface="Arial" pitchFamily="34" charset="0"/>
              </a:rPr>
              <a:t>questionnaire</a:t>
            </a:r>
            <a:endParaRPr lang="es-ES" b="1" dirty="0">
              <a:solidFill>
                <a:srgbClr val="278D99"/>
              </a:solidFill>
              <a:latin typeface="Calibri" panose="020F0502020204030204" pitchFamily="34" charset="0"/>
              <a:ea typeface="+mn-ea"/>
              <a:cs typeface="Arial" pitchFamily="34" charset="0"/>
            </a:endParaRPr>
          </a:p>
          <a:p>
            <a:pPr marL="742950" lvl="1" indent="-285750" defTabSz="914400" eaLnBrk="1" hangingPunct="1">
              <a:spcBef>
                <a:spcPts val="0"/>
              </a:spcBef>
              <a:buFont typeface="Wingdings" panose="05000000000000000000" pitchFamily="2" charset="2"/>
              <a:buChar char="Ø"/>
            </a:pPr>
            <a:r>
              <a:rPr lang="es-ES" b="1" dirty="0" err="1" smtClean="0">
                <a:solidFill>
                  <a:srgbClr val="278D99"/>
                </a:solidFill>
                <a:latin typeface="Calibri" panose="020F0502020204030204" pitchFamily="34" charset="0"/>
                <a:ea typeface="+mn-ea"/>
                <a:cs typeface="Arial" pitchFamily="34" charset="0"/>
              </a:rPr>
              <a:t>Students</a:t>
            </a:r>
            <a:r>
              <a:rPr lang="es-ES" b="1" dirty="0" smtClean="0">
                <a:solidFill>
                  <a:srgbClr val="278D99"/>
                </a:solidFill>
                <a:latin typeface="Calibri" panose="020F0502020204030204" pitchFamily="34" charset="0"/>
                <a:ea typeface="+mn-ea"/>
                <a:cs typeface="Arial" pitchFamily="34" charset="0"/>
              </a:rPr>
              <a:t>’ </a:t>
            </a:r>
            <a:r>
              <a:rPr lang="es-ES" b="1" dirty="0" err="1" smtClean="0">
                <a:solidFill>
                  <a:srgbClr val="278D99"/>
                </a:solidFill>
                <a:latin typeface="Calibri" panose="020F0502020204030204" pitchFamily="34" charset="0"/>
                <a:ea typeface="+mn-ea"/>
                <a:cs typeface="Arial" pitchFamily="34" charset="0"/>
              </a:rPr>
              <a:t>well-being</a:t>
            </a:r>
            <a:r>
              <a:rPr lang="es-ES" b="1" dirty="0" smtClean="0">
                <a:solidFill>
                  <a:srgbClr val="278D99"/>
                </a:solidFill>
                <a:latin typeface="Calibri" panose="020F0502020204030204" pitchFamily="34" charset="0"/>
                <a:ea typeface="+mn-ea"/>
                <a:cs typeface="Arial" pitchFamily="34" charset="0"/>
              </a:rPr>
              <a:t> </a:t>
            </a:r>
            <a:r>
              <a:rPr lang="es-ES" b="1" dirty="0" err="1" smtClean="0">
                <a:solidFill>
                  <a:srgbClr val="278D99"/>
                </a:solidFill>
                <a:latin typeface="Calibri" panose="020F0502020204030204" pitchFamily="34" charset="0"/>
                <a:ea typeface="+mn-ea"/>
                <a:cs typeface="Arial" pitchFamily="34" charset="0"/>
              </a:rPr>
              <a:t>questionnaire</a:t>
            </a:r>
            <a:r>
              <a:rPr lang="es-ES" b="1" dirty="0" smtClean="0">
                <a:solidFill>
                  <a:srgbClr val="278D99"/>
                </a:solidFill>
                <a:latin typeface="Calibri" panose="020F0502020204030204" pitchFamily="34" charset="0"/>
                <a:ea typeface="+mn-ea"/>
                <a:cs typeface="Arial" pitchFamily="34" charset="0"/>
              </a:rPr>
              <a:t>: </a:t>
            </a:r>
            <a:r>
              <a:rPr lang="es-ES" b="1" dirty="0" err="1" smtClean="0">
                <a:solidFill>
                  <a:srgbClr val="278D99"/>
                </a:solidFill>
                <a:latin typeface="Calibri" panose="020F0502020204030204" pitchFamily="34" charset="0"/>
                <a:ea typeface="+mn-ea"/>
                <a:cs typeface="Arial" pitchFamily="34" charset="0"/>
              </a:rPr>
              <a:t>initiative</a:t>
            </a:r>
            <a:r>
              <a:rPr lang="es-ES" b="1" dirty="0" smtClean="0">
                <a:solidFill>
                  <a:srgbClr val="278D99"/>
                </a:solidFill>
                <a:latin typeface="Calibri" panose="020F0502020204030204" pitchFamily="34" charset="0"/>
                <a:ea typeface="+mn-ea"/>
                <a:cs typeface="Arial" pitchFamily="34" charset="0"/>
              </a:rPr>
              <a:t> </a:t>
            </a:r>
            <a:r>
              <a:rPr lang="es-ES" b="1" dirty="0" err="1" smtClean="0">
                <a:solidFill>
                  <a:srgbClr val="278D99"/>
                </a:solidFill>
                <a:latin typeface="Calibri" panose="020F0502020204030204" pitchFamily="34" charset="0"/>
                <a:ea typeface="+mn-ea"/>
                <a:cs typeface="Arial" pitchFamily="34" charset="0"/>
              </a:rPr>
              <a:t>linked</a:t>
            </a:r>
            <a:r>
              <a:rPr lang="es-ES" b="1" dirty="0" smtClean="0">
                <a:solidFill>
                  <a:srgbClr val="278D99"/>
                </a:solidFill>
                <a:latin typeface="Calibri" panose="020F0502020204030204" pitchFamily="34" charset="0"/>
                <a:ea typeface="+mn-ea"/>
                <a:cs typeface="Arial" pitchFamily="34" charset="0"/>
              </a:rPr>
              <a:t> to </a:t>
            </a:r>
            <a:r>
              <a:rPr lang="es-ES" b="1" dirty="0" err="1" smtClean="0">
                <a:solidFill>
                  <a:srgbClr val="278D99"/>
                </a:solidFill>
                <a:latin typeface="Calibri" panose="020F0502020204030204" pitchFamily="34" charset="0"/>
                <a:ea typeface="+mn-ea"/>
                <a:cs typeface="Arial" pitchFamily="34" charset="0"/>
              </a:rPr>
              <a:t>the</a:t>
            </a:r>
            <a:r>
              <a:rPr lang="es-ES" b="1" dirty="0" smtClean="0">
                <a:solidFill>
                  <a:srgbClr val="278D99"/>
                </a:solidFill>
                <a:latin typeface="Calibri" panose="020F0502020204030204" pitchFamily="34" charset="0"/>
                <a:ea typeface="+mn-ea"/>
                <a:cs typeface="Arial" pitchFamily="34" charset="0"/>
              </a:rPr>
              <a:t> </a:t>
            </a:r>
            <a:r>
              <a:rPr lang="es-ES" b="1" dirty="0" err="1" smtClean="0">
                <a:solidFill>
                  <a:srgbClr val="278D99"/>
                </a:solidFill>
                <a:latin typeface="Calibri" panose="020F0502020204030204" pitchFamily="34" charset="0"/>
                <a:ea typeface="+mn-ea"/>
                <a:cs typeface="Arial" pitchFamily="34" charset="0"/>
              </a:rPr>
              <a:t>Better</a:t>
            </a:r>
            <a:r>
              <a:rPr lang="es-ES" b="1" dirty="0" smtClean="0">
                <a:solidFill>
                  <a:srgbClr val="278D99"/>
                </a:solidFill>
                <a:latin typeface="Calibri" panose="020F0502020204030204" pitchFamily="34" charset="0"/>
                <a:ea typeface="+mn-ea"/>
                <a:cs typeface="Arial" pitchFamily="34" charset="0"/>
              </a:rPr>
              <a:t> </a:t>
            </a:r>
            <a:r>
              <a:rPr lang="es-ES" b="1" dirty="0" err="1">
                <a:solidFill>
                  <a:srgbClr val="278D99"/>
                </a:solidFill>
                <a:latin typeface="Calibri" panose="020F0502020204030204" pitchFamily="34" charset="0"/>
                <a:ea typeface="+mn-ea"/>
                <a:cs typeface="Arial" pitchFamily="34" charset="0"/>
              </a:rPr>
              <a:t>Life</a:t>
            </a:r>
            <a:r>
              <a:rPr lang="es-ES" b="1" dirty="0">
                <a:solidFill>
                  <a:srgbClr val="278D99"/>
                </a:solidFill>
                <a:latin typeface="Calibri" panose="020F0502020204030204" pitchFamily="34" charset="0"/>
                <a:ea typeface="+mn-ea"/>
                <a:cs typeface="Arial" pitchFamily="34" charset="0"/>
              </a:rPr>
              <a:t> </a:t>
            </a:r>
            <a:r>
              <a:rPr lang="es-ES" b="1" dirty="0" err="1">
                <a:solidFill>
                  <a:srgbClr val="278D99"/>
                </a:solidFill>
                <a:latin typeface="Calibri" panose="020F0502020204030204" pitchFamily="34" charset="0"/>
                <a:ea typeface="+mn-ea"/>
                <a:cs typeface="Arial" pitchFamily="34" charset="0"/>
              </a:rPr>
              <a:t>Initiative</a:t>
            </a:r>
            <a:r>
              <a:rPr lang="es-ES" b="1" dirty="0">
                <a:solidFill>
                  <a:srgbClr val="278D99"/>
                </a:solidFill>
                <a:latin typeface="Calibri" panose="020F0502020204030204" pitchFamily="34" charset="0"/>
                <a:ea typeface="+mn-ea"/>
                <a:cs typeface="Arial" pitchFamily="34" charset="0"/>
              </a:rPr>
              <a:t> </a:t>
            </a:r>
            <a:r>
              <a:rPr lang="es-ES" b="1" dirty="0" err="1" smtClean="0">
                <a:solidFill>
                  <a:srgbClr val="278D99"/>
                </a:solidFill>
                <a:latin typeface="Calibri" panose="020F0502020204030204" pitchFamily="34" charset="0"/>
                <a:ea typeface="+mn-ea"/>
                <a:cs typeface="Arial" pitchFamily="34" charset="0"/>
              </a:rPr>
              <a:t>looking</a:t>
            </a:r>
            <a:r>
              <a:rPr lang="es-ES" b="1" dirty="0" smtClean="0">
                <a:solidFill>
                  <a:srgbClr val="278D99"/>
                </a:solidFill>
                <a:latin typeface="Calibri" panose="020F0502020204030204" pitchFamily="34" charset="0"/>
                <a:ea typeface="+mn-ea"/>
                <a:cs typeface="Arial" pitchFamily="34" charset="0"/>
              </a:rPr>
              <a:t> to </a:t>
            </a:r>
            <a:r>
              <a:rPr lang="es-ES" b="1" dirty="0" err="1" smtClean="0">
                <a:solidFill>
                  <a:srgbClr val="278D99"/>
                </a:solidFill>
                <a:latin typeface="Calibri" panose="020F0502020204030204" pitchFamily="34" charset="0"/>
                <a:ea typeface="+mn-ea"/>
                <a:cs typeface="Arial" pitchFamily="34" charset="0"/>
              </a:rPr>
              <a:t>offer</a:t>
            </a:r>
            <a:r>
              <a:rPr lang="es-ES" b="1" dirty="0" smtClean="0">
                <a:solidFill>
                  <a:srgbClr val="278D99"/>
                </a:solidFill>
                <a:latin typeface="Calibri" panose="020F0502020204030204" pitchFamily="34" charset="0"/>
                <a:ea typeface="+mn-ea"/>
                <a:cs typeface="Arial" pitchFamily="34" charset="0"/>
              </a:rPr>
              <a:t> a </a:t>
            </a:r>
            <a:r>
              <a:rPr lang="es-ES" b="1" dirty="0" err="1" smtClean="0">
                <a:solidFill>
                  <a:srgbClr val="278D99"/>
                </a:solidFill>
                <a:latin typeface="Calibri" panose="020F0502020204030204" pitchFamily="34" charset="0"/>
                <a:ea typeface="+mn-ea"/>
                <a:cs typeface="Arial" pitchFamily="34" charset="0"/>
              </a:rPr>
              <a:t>holistic</a:t>
            </a:r>
            <a:r>
              <a:rPr lang="es-ES" b="1" dirty="0" smtClean="0">
                <a:solidFill>
                  <a:srgbClr val="278D99"/>
                </a:solidFill>
                <a:latin typeface="Calibri" panose="020F0502020204030204" pitchFamily="34" charset="0"/>
                <a:ea typeface="+mn-ea"/>
                <a:cs typeface="Arial" pitchFamily="34" charset="0"/>
              </a:rPr>
              <a:t> </a:t>
            </a:r>
            <a:r>
              <a:rPr lang="es-ES" b="1" dirty="0" err="1" smtClean="0">
                <a:solidFill>
                  <a:srgbClr val="278D99"/>
                </a:solidFill>
                <a:latin typeface="Calibri" panose="020F0502020204030204" pitchFamily="34" charset="0"/>
                <a:ea typeface="+mn-ea"/>
                <a:cs typeface="Arial" pitchFamily="34" charset="0"/>
              </a:rPr>
              <a:t>view</a:t>
            </a:r>
            <a:r>
              <a:rPr lang="es-ES" b="1" dirty="0" smtClean="0">
                <a:solidFill>
                  <a:srgbClr val="278D99"/>
                </a:solidFill>
                <a:latin typeface="Calibri" panose="020F0502020204030204" pitchFamily="34" charset="0"/>
                <a:ea typeface="+mn-ea"/>
                <a:cs typeface="Arial" pitchFamily="34" charset="0"/>
              </a:rPr>
              <a:t> </a:t>
            </a:r>
            <a:r>
              <a:rPr lang="es-ES" b="1" dirty="0" err="1" smtClean="0">
                <a:solidFill>
                  <a:srgbClr val="278D99"/>
                </a:solidFill>
                <a:latin typeface="Calibri" panose="020F0502020204030204" pitchFamily="34" charset="0"/>
                <a:ea typeface="+mn-ea"/>
                <a:cs typeface="Arial" pitchFamily="34" charset="0"/>
              </a:rPr>
              <a:t>about</a:t>
            </a:r>
            <a:r>
              <a:rPr lang="es-ES" b="1" dirty="0" smtClean="0">
                <a:solidFill>
                  <a:srgbClr val="278D99"/>
                </a:solidFill>
                <a:latin typeface="Calibri" panose="020F0502020204030204" pitchFamily="34" charset="0"/>
                <a:ea typeface="+mn-ea"/>
                <a:cs typeface="Arial" pitchFamily="34" charset="0"/>
              </a:rPr>
              <a:t> </a:t>
            </a:r>
            <a:r>
              <a:rPr lang="es-ES" b="1" dirty="0" err="1" smtClean="0">
                <a:solidFill>
                  <a:srgbClr val="278D99"/>
                </a:solidFill>
                <a:latin typeface="Calibri" panose="020F0502020204030204" pitchFamily="34" charset="0"/>
                <a:ea typeface="+mn-ea"/>
                <a:cs typeface="Arial" pitchFamily="34" charset="0"/>
              </a:rPr>
              <a:t>the</a:t>
            </a:r>
            <a:r>
              <a:rPr lang="es-ES" b="1" dirty="0" smtClean="0">
                <a:solidFill>
                  <a:srgbClr val="278D99"/>
                </a:solidFill>
                <a:latin typeface="Calibri" panose="020F0502020204030204" pitchFamily="34" charset="0"/>
                <a:ea typeface="+mn-ea"/>
                <a:cs typeface="Arial" pitchFamily="34" charset="0"/>
              </a:rPr>
              <a:t> </a:t>
            </a:r>
            <a:r>
              <a:rPr lang="es-ES" b="1" dirty="0" err="1" smtClean="0">
                <a:solidFill>
                  <a:srgbClr val="278D99"/>
                </a:solidFill>
                <a:latin typeface="Calibri" panose="020F0502020204030204" pitchFamily="34" charset="0"/>
                <a:ea typeface="+mn-ea"/>
                <a:cs typeface="Arial" pitchFamily="34" charset="0"/>
              </a:rPr>
              <a:t>well-being</a:t>
            </a:r>
            <a:r>
              <a:rPr lang="es-ES" b="1" dirty="0" smtClean="0">
                <a:solidFill>
                  <a:srgbClr val="278D99"/>
                </a:solidFill>
                <a:latin typeface="Calibri" panose="020F0502020204030204" pitchFamily="34" charset="0"/>
                <a:ea typeface="+mn-ea"/>
                <a:cs typeface="Arial" pitchFamily="34" charset="0"/>
              </a:rPr>
              <a:t> of </a:t>
            </a:r>
            <a:r>
              <a:rPr lang="es-ES" b="1" dirty="0" err="1" smtClean="0">
                <a:solidFill>
                  <a:srgbClr val="278D99"/>
                </a:solidFill>
                <a:latin typeface="Calibri" panose="020F0502020204030204" pitchFamily="34" charset="0"/>
                <a:ea typeface="+mn-ea"/>
                <a:cs typeface="Arial" pitchFamily="34" charset="0"/>
              </a:rPr>
              <a:t>students</a:t>
            </a:r>
            <a:r>
              <a:rPr lang="es-ES" b="1" dirty="0" smtClean="0">
                <a:solidFill>
                  <a:srgbClr val="278D99"/>
                </a:solidFill>
                <a:latin typeface="Calibri" panose="020F0502020204030204" pitchFamily="34" charset="0"/>
                <a:ea typeface="+mn-ea"/>
                <a:cs typeface="Arial" pitchFamily="34" charset="0"/>
              </a:rPr>
              <a:t> (</a:t>
            </a:r>
            <a:r>
              <a:rPr lang="es-ES" b="1" dirty="0" err="1" smtClean="0">
                <a:solidFill>
                  <a:srgbClr val="278D99"/>
                </a:solidFill>
                <a:latin typeface="Calibri" panose="020F0502020204030204" pitchFamily="34" charset="0"/>
                <a:ea typeface="+mn-ea"/>
                <a:cs typeface="Arial" pitchFamily="34" charset="0"/>
              </a:rPr>
              <a:t>economic</a:t>
            </a:r>
            <a:r>
              <a:rPr lang="es-ES" b="1" dirty="0" smtClean="0">
                <a:solidFill>
                  <a:srgbClr val="278D99"/>
                </a:solidFill>
                <a:latin typeface="Calibri" panose="020F0502020204030204" pitchFamily="34" charset="0"/>
                <a:ea typeface="+mn-ea"/>
                <a:cs typeface="Arial" pitchFamily="34" charset="0"/>
              </a:rPr>
              <a:t> </a:t>
            </a:r>
            <a:r>
              <a:rPr lang="es-ES" b="1" dirty="0" err="1" smtClean="0">
                <a:solidFill>
                  <a:srgbClr val="278D99"/>
                </a:solidFill>
                <a:latin typeface="Calibri" panose="020F0502020204030204" pitchFamily="34" charset="0"/>
                <a:ea typeface="+mn-ea"/>
                <a:cs typeface="Arial" pitchFamily="34" charset="0"/>
              </a:rPr>
              <a:t>situation</a:t>
            </a:r>
            <a:r>
              <a:rPr lang="es-ES" b="1" dirty="0" smtClean="0">
                <a:solidFill>
                  <a:srgbClr val="278D99"/>
                </a:solidFill>
                <a:latin typeface="Calibri" panose="020F0502020204030204" pitchFamily="34" charset="0"/>
                <a:ea typeface="+mn-ea"/>
                <a:cs typeface="Arial" pitchFamily="34" charset="0"/>
              </a:rPr>
              <a:t>, </a:t>
            </a:r>
            <a:r>
              <a:rPr lang="es-ES" b="1" dirty="0" err="1" smtClean="0">
                <a:solidFill>
                  <a:srgbClr val="278D99"/>
                </a:solidFill>
                <a:latin typeface="Calibri" panose="020F0502020204030204" pitchFamily="34" charset="0"/>
                <a:ea typeface="+mn-ea"/>
                <a:cs typeface="Arial" pitchFamily="34" charset="0"/>
              </a:rPr>
              <a:t>housing</a:t>
            </a:r>
            <a:r>
              <a:rPr lang="es-ES" b="1" dirty="0" smtClean="0">
                <a:solidFill>
                  <a:srgbClr val="278D99"/>
                </a:solidFill>
                <a:latin typeface="Calibri" panose="020F0502020204030204" pitchFamily="34" charset="0"/>
                <a:ea typeface="+mn-ea"/>
                <a:cs typeface="Arial" pitchFamily="34" charset="0"/>
              </a:rPr>
              <a:t>, </a:t>
            </a:r>
            <a:r>
              <a:rPr lang="es-ES" b="1" dirty="0" err="1" smtClean="0">
                <a:solidFill>
                  <a:srgbClr val="278D99"/>
                </a:solidFill>
                <a:latin typeface="Calibri" panose="020F0502020204030204" pitchFamily="34" charset="0"/>
                <a:ea typeface="+mn-ea"/>
                <a:cs typeface="Arial" pitchFamily="34" charset="0"/>
              </a:rPr>
              <a:t>health</a:t>
            </a:r>
            <a:r>
              <a:rPr lang="es-ES" b="1" dirty="0" smtClean="0">
                <a:solidFill>
                  <a:srgbClr val="278D99"/>
                </a:solidFill>
                <a:latin typeface="Calibri" panose="020F0502020204030204" pitchFamily="34" charset="0"/>
                <a:ea typeface="+mn-ea"/>
                <a:cs typeface="Arial" pitchFamily="34" charset="0"/>
              </a:rPr>
              <a:t>, </a:t>
            </a:r>
            <a:r>
              <a:rPr lang="es-ES" b="1" dirty="0" err="1" smtClean="0">
                <a:solidFill>
                  <a:srgbClr val="278D99"/>
                </a:solidFill>
                <a:latin typeface="Calibri" panose="020F0502020204030204" pitchFamily="34" charset="0"/>
                <a:ea typeface="+mn-ea"/>
                <a:cs typeface="Arial" pitchFamily="34" charset="0"/>
              </a:rPr>
              <a:t>education</a:t>
            </a:r>
            <a:r>
              <a:rPr lang="es-ES" b="1" dirty="0" smtClean="0">
                <a:solidFill>
                  <a:srgbClr val="278D99"/>
                </a:solidFill>
                <a:latin typeface="Calibri" panose="020F0502020204030204" pitchFamily="34" charset="0"/>
                <a:ea typeface="+mn-ea"/>
                <a:cs typeface="Arial" pitchFamily="34" charset="0"/>
              </a:rPr>
              <a:t>, </a:t>
            </a:r>
            <a:r>
              <a:rPr lang="es-ES" b="1" dirty="0" err="1" smtClean="0">
                <a:solidFill>
                  <a:srgbClr val="278D99"/>
                </a:solidFill>
                <a:latin typeface="Calibri" panose="020F0502020204030204" pitchFamily="34" charset="0"/>
                <a:ea typeface="+mn-ea"/>
                <a:cs typeface="Arial" pitchFamily="34" charset="0"/>
              </a:rPr>
              <a:t>physical</a:t>
            </a:r>
            <a:r>
              <a:rPr lang="es-ES" b="1" dirty="0" smtClean="0">
                <a:solidFill>
                  <a:srgbClr val="278D99"/>
                </a:solidFill>
                <a:latin typeface="Calibri" panose="020F0502020204030204" pitchFamily="34" charset="0"/>
                <a:ea typeface="+mn-ea"/>
                <a:cs typeface="Arial" pitchFamily="34" charset="0"/>
              </a:rPr>
              <a:t> safety, </a:t>
            </a:r>
            <a:r>
              <a:rPr lang="es-ES" b="1" dirty="0" err="1" smtClean="0">
                <a:solidFill>
                  <a:srgbClr val="278D99"/>
                </a:solidFill>
                <a:latin typeface="Calibri" panose="020F0502020204030204" pitchFamily="34" charset="0"/>
                <a:ea typeface="+mn-ea"/>
                <a:cs typeface="Arial" pitchFamily="34" charset="0"/>
              </a:rPr>
              <a:t>sense</a:t>
            </a:r>
            <a:r>
              <a:rPr lang="es-ES" b="1" dirty="0" smtClean="0">
                <a:solidFill>
                  <a:srgbClr val="278D99"/>
                </a:solidFill>
                <a:latin typeface="Calibri" panose="020F0502020204030204" pitchFamily="34" charset="0"/>
                <a:ea typeface="+mn-ea"/>
                <a:cs typeface="Arial" pitchFamily="34" charset="0"/>
              </a:rPr>
              <a:t> of </a:t>
            </a:r>
            <a:r>
              <a:rPr lang="es-ES" b="1" dirty="0" err="1" smtClean="0">
                <a:solidFill>
                  <a:srgbClr val="278D99"/>
                </a:solidFill>
                <a:latin typeface="Calibri" panose="020F0502020204030204" pitchFamily="34" charset="0"/>
                <a:ea typeface="+mn-ea"/>
                <a:cs typeface="Arial" pitchFamily="34" charset="0"/>
              </a:rPr>
              <a:t>well-being</a:t>
            </a:r>
            <a:r>
              <a:rPr lang="es-ES" b="1" dirty="0" smtClean="0">
                <a:solidFill>
                  <a:srgbClr val="278D99"/>
                </a:solidFill>
                <a:latin typeface="Calibri" panose="020F0502020204030204" pitchFamily="34" charset="0"/>
                <a:ea typeface="+mn-ea"/>
                <a:cs typeface="Arial" pitchFamily="34" charset="0"/>
              </a:rPr>
              <a:t>, </a:t>
            </a:r>
            <a:r>
              <a:rPr lang="es-ES" b="1" dirty="0">
                <a:solidFill>
                  <a:srgbClr val="278D99"/>
                </a:solidFill>
                <a:latin typeface="Calibri" panose="020F0502020204030204" pitchFamily="34" charset="0"/>
                <a:ea typeface="+mn-ea"/>
                <a:cs typeface="Arial" pitchFamily="34" charset="0"/>
              </a:rPr>
              <a:t>…)</a:t>
            </a:r>
          </a:p>
          <a:p>
            <a:pPr marL="742950" lvl="1" indent="-285750" defTabSz="914400" eaLnBrk="1" hangingPunct="1">
              <a:spcBef>
                <a:spcPts val="0"/>
              </a:spcBef>
              <a:buFont typeface="Wingdings" panose="05000000000000000000" pitchFamily="2" charset="2"/>
              <a:buChar char="Ø"/>
            </a:pPr>
            <a:r>
              <a:rPr lang="es-ES" b="1" dirty="0" err="1" smtClean="0">
                <a:solidFill>
                  <a:srgbClr val="278D99"/>
                </a:solidFill>
                <a:latin typeface="Calibri" panose="020F0502020204030204" pitchFamily="34" charset="0"/>
                <a:ea typeface="+mn-ea"/>
                <a:cs typeface="Arial" pitchFamily="34" charset="0"/>
              </a:rPr>
              <a:t>Overlap</a:t>
            </a:r>
            <a:r>
              <a:rPr lang="es-ES" b="1" dirty="0" smtClean="0">
                <a:solidFill>
                  <a:srgbClr val="278D99"/>
                </a:solidFill>
                <a:latin typeface="Calibri" panose="020F0502020204030204" pitchFamily="34" charset="0"/>
                <a:ea typeface="+mn-ea"/>
                <a:cs typeface="Arial" pitchFamily="34" charset="0"/>
              </a:rPr>
              <a:t> </a:t>
            </a:r>
            <a:r>
              <a:rPr lang="es-ES" b="1" dirty="0" err="1" smtClean="0">
                <a:solidFill>
                  <a:srgbClr val="278D99"/>
                </a:solidFill>
                <a:latin typeface="Calibri" panose="020F0502020204030204" pitchFamily="34" charset="0"/>
                <a:ea typeface="+mn-ea"/>
                <a:cs typeface="Arial" pitchFamily="34" charset="0"/>
              </a:rPr>
              <a:t>with</a:t>
            </a:r>
            <a:r>
              <a:rPr lang="es-ES" b="1" dirty="0" smtClean="0">
                <a:solidFill>
                  <a:srgbClr val="278D99"/>
                </a:solidFill>
                <a:latin typeface="Calibri" panose="020F0502020204030204" pitchFamily="34" charset="0"/>
                <a:ea typeface="+mn-ea"/>
                <a:cs typeface="Arial" pitchFamily="34" charset="0"/>
              </a:rPr>
              <a:t> TALIS </a:t>
            </a:r>
            <a:r>
              <a:rPr lang="es-ES" b="1" dirty="0" err="1" smtClean="0">
                <a:solidFill>
                  <a:srgbClr val="278D99"/>
                </a:solidFill>
                <a:latin typeface="Calibri" panose="020F0502020204030204" pitchFamily="34" charset="0"/>
                <a:ea typeface="+mn-ea"/>
                <a:cs typeface="Arial" pitchFamily="34" charset="0"/>
              </a:rPr>
              <a:t>survey</a:t>
            </a:r>
            <a:r>
              <a:rPr lang="es-ES" b="1" dirty="0" smtClean="0">
                <a:solidFill>
                  <a:srgbClr val="278D99"/>
                </a:solidFill>
                <a:latin typeface="Calibri" panose="020F0502020204030204" pitchFamily="34" charset="0"/>
                <a:ea typeface="+mn-ea"/>
                <a:cs typeface="Arial" pitchFamily="34" charset="0"/>
              </a:rPr>
              <a:t> </a:t>
            </a:r>
            <a:r>
              <a:rPr lang="es-ES" b="1" dirty="0" err="1" smtClean="0">
                <a:solidFill>
                  <a:srgbClr val="278D99"/>
                </a:solidFill>
                <a:latin typeface="Calibri" panose="020F0502020204030204" pitchFamily="34" charset="0"/>
                <a:ea typeface="+mn-ea"/>
                <a:cs typeface="Arial" pitchFamily="34" charset="0"/>
              </a:rPr>
              <a:t>about</a:t>
            </a:r>
            <a:r>
              <a:rPr lang="es-ES" b="1" dirty="0" smtClean="0">
                <a:solidFill>
                  <a:srgbClr val="278D99"/>
                </a:solidFill>
                <a:latin typeface="Calibri" panose="020F0502020204030204" pitchFamily="34" charset="0"/>
                <a:ea typeface="+mn-ea"/>
                <a:cs typeface="Arial" pitchFamily="34" charset="0"/>
              </a:rPr>
              <a:t> </a:t>
            </a:r>
            <a:r>
              <a:rPr lang="es-ES" b="1" dirty="0" err="1" smtClean="0">
                <a:solidFill>
                  <a:srgbClr val="278D99"/>
                </a:solidFill>
                <a:latin typeface="Calibri" panose="020F0502020204030204" pitchFamily="34" charset="0"/>
                <a:ea typeface="+mn-ea"/>
                <a:cs typeface="Arial" pitchFamily="34" charset="0"/>
              </a:rPr>
              <a:t>teachers</a:t>
            </a:r>
            <a:endParaRPr lang="es-ES" b="1" dirty="0">
              <a:solidFill>
                <a:srgbClr val="278D99"/>
              </a:solidFill>
              <a:latin typeface="Calibri" panose="020F0502020204030204" pitchFamily="34" charset="0"/>
              <a:ea typeface="+mn-ea"/>
              <a:cs typeface="Arial" pitchFamily="34" charset="0"/>
            </a:endParaRPr>
          </a:p>
          <a:p>
            <a:pPr marL="742950" lvl="1" indent="-285750" defTabSz="914400" eaLnBrk="1" hangingPunct="1">
              <a:spcBef>
                <a:spcPts val="0"/>
              </a:spcBef>
              <a:buFont typeface="Wingdings" panose="05000000000000000000" pitchFamily="2" charset="2"/>
              <a:buChar char="Ø"/>
            </a:pPr>
            <a:r>
              <a:rPr lang="es-ES" b="1" dirty="0" err="1" smtClean="0">
                <a:solidFill>
                  <a:srgbClr val="278D99"/>
                </a:solidFill>
                <a:latin typeface="Calibri" panose="020F0502020204030204" pitchFamily="34" charset="0"/>
                <a:ea typeface="+mn-ea"/>
                <a:cs typeface="Arial" pitchFamily="34" charset="0"/>
              </a:rPr>
              <a:t>Adaptive</a:t>
            </a:r>
            <a:r>
              <a:rPr lang="es-ES" b="1" dirty="0" smtClean="0">
                <a:solidFill>
                  <a:srgbClr val="278D99"/>
                </a:solidFill>
                <a:latin typeface="Calibri" panose="020F0502020204030204" pitchFamily="34" charset="0"/>
                <a:ea typeface="+mn-ea"/>
                <a:cs typeface="Arial" pitchFamily="34" charset="0"/>
              </a:rPr>
              <a:t> </a:t>
            </a:r>
            <a:r>
              <a:rPr lang="es-ES" b="1" dirty="0" err="1" smtClean="0">
                <a:solidFill>
                  <a:srgbClr val="278D99"/>
                </a:solidFill>
                <a:latin typeface="Calibri" panose="020F0502020204030204" pitchFamily="34" charset="0"/>
                <a:ea typeface="+mn-ea"/>
                <a:cs typeface="Arial" pitchFamily="34" charset="0"/>
              </a:rPr>
              <a:t>testing</a:t>
            </a:r>
            <a:endParaRPr lang="es-ES" b="1" dirty="0">
              <a:solidFill>
                <a:srgbClr val="278D99"/>
              </a:solidFill>
              <a:latin typeface="Calibri" panose="020F0502020204030204" pitchFamily="34" charset="0"/>
              <a:ea typeface="+mn-ea"/>
              <a:cs typeface="Arial" pitchFamily="34" charset="0"/>
            </a:endParaRPr>
          </a:p>
          <a:p>
            <a:pPr marL="285750" indent="-285750" algn="just">
              <a:buFont typeface="Arial" panose="020B0604020202020204" pitchFamily="34" charset="0"/>
              <a:buChar char="•"/>
            </a:pPr>
            <a:r>
              <a:rPr lang="es-ES" b="1" dirty="0" smtClean="0">
                <a:solidFill>
                  <a:srgbClr val="004E7A"/>
                </a:solidFill>
                <a:latin typeface="Calibri" panose="020F0502020204030204" pitchFamily="34" charset="0"/>
              </a:rPr>
              <a:t>PISA 2021</a:t>
            </a:r>
          </a:p>
          <a:p>
            <a:pPr marL="742950" lvl="1" indent="-285750" defTabSz="914400" eaLnBrk="1" hangingPunct="1">
              <a:spcBef>
                <a:spcPts val="0"/>
              </a:spcBef>
              <a:buFont typeface="Wingdings" panose="05000000000000000000" pitchFamily="2" charset="2"/>
              <a:buChar char="Ø"/>
            </a:pPr>
            <a:r>
              <a:rPr lang="es-ES" b="1" dirty="0" err="1" smtClean="0">
                <a:solidFill>
                  <a:srgbClr val="278D99"/>
                </a:solidFill>
                <a:latin typeface="Calibri" panose="020F0502020204030204" pitchFamily="34" charset="0"/>
                <a:ea typeface="+mn-ea"/>
                <a:cs typeface="Arial" pitchFamily="34" charset="0"/>
              </a:rPr>
              <a:t>Creativity</a:t>
            </a:r>
            <a:r>
              <a:rPr lang="es-ES" b="1" dirty="0" smtClean="0">
                <a:solidFill>
                  <a:srgbClr val="278D99"/>
                </a:solidFill>
                <a:latin typeface="Calibri" panose="020F0502020204030204" pitchFamily="34" charset="0"/>
                <a:ea typeface="+mn-ea"/>
                <a:cs typeface="Arial" pitchFamily="34" charset="0"/>
              </a:rPr>
              <a:t> and </a:t>
            </a:r>
            <a:r>
              <a:rPr lang="es-ES" b="1" dirty="0" err="1" smtClean="0">
                <a:solidFill>
                  <a:srgbClr val="278D99"/>
                </a:solidFill>
                <a:latin typeface="Calibri" panose="020F0502020204030204" pitchFamily="34" charset="0"/>
                <a:ea typeface="+mn-ea"/>
                <a:cs typeface="Arial" pitchFamily="34" charset="0"/>
              </a:rPr>
              <a:t>critical</a:t>
            </a:r>
            <a:r>
              <a:rPr lang="es-ES" b="1" dirty="0" smtClean="0">
                <a:solidFill>
                  <a:srgbClr val="278D99"/>
                </a:solidFill>
                <a:latin typeface="Calibri" panose="020F0502020204030204" pitchFamily="34" charset="0"/>
                <a:ea typeface="+mn-ea"/>
                <a:cs typeface="Arial" pitchFamily="34" charset="0"/>
              </a:rPr>
              <a:t> </a:t>
            </a:r>
            <a:r>
              <a:rPr lang="es-ES" b="1" dirty="0" err="1" smtClean="0">
                <a:solidFill>
                  <a:srgbClr val="278D99"/>
                </a:solidFill>
                <a:latin typeface="Calibri" panose="020F0502020204030204" pitchFamily="34" charset="0"/>
                <a:ea typeface="+mn-ea"/>
                <a:cs typeface="Arial" pitchFamily="34" charset="0"/>
              </a:rPr>
              <a:t>thinking</a:t>
            </a:r>
            <a:r>
              <a:rPr lang="es-ES" b="1" dirty="0" smtClean="0">
                <a:solidFill>
                  <a:srgbClr val="278D99"/>
                </a:solidFill>
                <a:latin typeface="Calibri" panose="020F0502020204030204" pitchFamily="34" charset="0"/>
                <a:ea typeface="+mn-ea"/>
                <a:cs typeface="Arial" pitchFamily="34" charset="0"/>
              </a:rPr>
              <a:t>?</a:t>
            </a:r>
            <a:endParaRPr lang="es-ES" b="1" dirty="0">
              <a:solidFill>
                <a:srgbClr val="278D99"/>
              </a:solidFill>
              <a:latin typeface="Calibri" panose="020F0502020204030204" pitchFamily="34" charset="0"/>
              <a:ea typeface="+mn-ea"/>
              <a:cs typeface="Arial" pitchFamily="34" charset="0"/>
            </a:endParaRPr>
          </a:p>
          <a:p>
            <a:pPr marL="285750" indent="-285750" algn="just">
              <a:buFont typeface="Arial" panose="020B0604020202020204" pitchFamily="34" charset="0"/>
              <a:buChar char="•"/>
            </a:pPr>
            <a:r>
              <a:rPr lang="es-ES" b="1" dirty="0" smtClean="0">
                <a:solidFill>
                  <a:srgbClr val="004E7A"/>
                </a:solidFill>
                <a:latin typeface="Calibri" panose="020F0502020204030204" pitchFamily="34" charset="0"/>
              </a:rPr>
              <a:t>PISA 2024</a:t>
            </a:r>
          </a:p>
          <a:p>
            <a:pPr marL="742950" lvl="1" indent="-285750" defTabSz="914400" eaLnBrk="1" hangingPunct="1">
              <a:spcBef>
                <a:spcPts val="0"/>
              </a:spcBef>
              <a:buFont typeface="Wingdings" panose="05000000000000000000" pitchFamily="2" charset="2"/>
              <a:buChar char="Ø"/>
            </a:pPr>
            <a:r>
              <a:rPr lang="es-ES" b="1" dirty="0" err="1" smtClean="0">
                <a:solidFill>
                  <a:srgbClr val="278D99"/>
                </a:solidFill>
                <a:latin typeface="Calibri" panose="020F0502020204030204" pitchFamily="34" charset="0"/>
                <a:ea typeface="+mn-ea"/>
                <a:cs typeface="Arial" pitchFamily="34" charset="0"/>
              </a:rPr>
              <a:t>Skills</a:t>
            </a:r>
            <a:r>
              <a:rPr lang="es-ES" b="1" dirty="0" smtClean="0">
                <a:solidFill>
                  <a:srgbClr val="278D99"/>
                </a:solidFill>
                <a:latin typeface="Calibri" panose="020F0502020204030204" pitchFamily="34" charset="0"/>
                <a:ea typeface="+mn-ea"/>
                <a:cs typeface="Arial" pitchFamily="34" charset="0"/>
              </a:rPr>
              <a:t> in </a:t>
            </a:r>
            <a:r>
              <a:rPr lang="es-ES" b="1" dirty="0" err="1" smtClean="0">
                <a:solidFill>
                  <a:srgbClr val="278D99"/>
                </a:solidFill>
                <a:latin typeface="Calibri" panose="020F0502020204030204" pitchFamily="34" charset="0"/>
                <a:ea typeface="+mn-ea"/>
                <a:cs typeface="Arial" pitchFamily="34" charset="0"/>
              </a:rPr>
              <a:t>foreign</a:t>
            </a:r>
            <a:r>
              <a:rPr lang="es-ES" b="1" dirty="0" smtClean="0">
                <a:solidFill>
                  <a:srgbClr val="278D99"/>
                </a:solidFill>
                <a:latin typeface="Calibri" panose="020F0502020204030204" pitchFamily="34" charset="0"/>
                <a:ea typeface="+mn-ea"/>
                <a:cs typeface="Arial" pitchFamily="34" charset="0"/>
              </a:rPr>
              <a:t> </a:t>
            </a:r>
            <a:r>
              <a:rPr lang="es-ES" b="1" dirty="0" err="1" smtClean="0">
                <a:solidFill>
                  <a:srgbClr val="278D99"/>
                </a:solidFill>
                <a:latin typeface="Calibri" panose="020F0502020204030204" pitchFamily="34" charset="0"/>
                <a:ea typeface="+mn-ea"/>
                <a:cs typeface="Arial" pitchFamily="34" charset="0"/>
              </a:rPr>
              <a:t>languages</a:t>
            </a:r>
            <a:r>
              <a:rPr lang="es-ES" b="1" dirty="0" smtClean="0">
                <a:solidFill>
                  <a:srgbClr val="278D99"/>
                </a:solidFill>
                <a:latin typeface="Calibri" panose="020F0502020204030204" pitchFamily="34" charset="0"/>
                <a:ea typeface="+mn-ea"/>
                <a:cs typeface="Arial" pitchFamily="34" charset="0"/>
              </a:rPr>
              <a:t>?</a:t>
            </a:r>
          </a:p>
          <a:p>
            <a:pPr marL="742950" lvl="1" indent="-285750" defTabSz="914400" eaLnBrk="1" hangingPunct="1">
              <a:spcBef>
                <a:spcPts val="0"/>
              </a:spcBef>
              <a:buFont typeface="Wingdings" panose="05000000000000000000" pitchFamily="2" charset="2"/>
              <a:buChar char="Ø"/>
            </a:pPr>
            <a:r>
              <a:rPr lang="es-ES" b="1" dirty="0" err="1" smtClean="0">
                <a:solidFill>
                  <a:srgbClr val="278D99"/>
                </a:solidFill>
                <a:latin typeface="Calibri" panose="020F0502020204030204" pitchFamily="34" charset="0"/>
                <a:ea typeface="+mn-ea"/>
                <a:cs typeface="Arial" pitchFamily="34" charset="0"/>
              </a:rPr>
              <a:t>Entrepreneurship</a:t>
            </a:r>
            <a:r>
              <a:rPr lang="es-ES" b="1" dirty="0" smtClean="0">
                <a:solidFill>
                  <a:srgbClr val="278D99"/>
                </a:solidFill>
                <a:latin typeface="Calibri" panose="020F0502020204030204" pitchFamily="34" charset="0"/>
                <a:ea typeface="+mn-ea"/>
                <a:cs typeface="Arial" pitchFamily="34" charset="0"/>
              </a:rPr>
              <a:t>?</a:t>
            </a:r>
            <a:endParaRPr lang="es-ES" b="1" dirty="0">
              <a:solidFill>
                <a:srgbClr val="278D99"/>
              </a:solidFill>
              <a:latin typeface="Calibri" panose="020F0502020204030204" pitchFamily="34" charset="0"/>
              <a:ea typeface="+mn-ea"/>
              <a:cs typeface="Arial" pitchFamily="34" charset="0"/>
            </a:endParaRPr>
          </a:p>
        </p:txBody>
      </p:sp>
      <p:sp>
        <p:nvSpPr>
          <p:cNvPr id="4" name="Titel 2"/>
          <p:cNvSpPr>
            <a:spLocks noGrp="1"/>
          </p:cNvSpPr>
          <p:nvPr>
            <p:ph type="title"/>
          </p:nvPr>
        </p:nvSpPr>
        <p:spPr>
          <a:xfrm>
            <a:off x="342900" y="3810"/>
            <a:ext cx="8229600" cy="857250"/>
          </a:xfrm>
        </p:spPr>
        <p:txBody>
          <a:bodyPr/>
          <a:lstStyle/>
          <a:p>
            <a:r>
              <a:rPr lang="es-ES" b="1" dirty="0"/>
              <a:t>PISA 2018 </a:t>
            </a:r>
            <a:r>
              <a:rPr lang="es-ES" b="1" dirty="0" smtClean="0"/>
              <a:t>and </a:t>
            </a:r>
            <a:r>
              <a:rPr lang="es-ES" b="1" dirty="0" err="1" smtClean="0"/>
              <a:t>beyond</a:t>
            </a:r>
            <a:r>
              <a:rPr lang="es-ES" b="1" dirty="0" smtClean="0"/>
              <a:t>: New </a:t>
            </a:r>
            <a:r>
              <a:rPr lang="es-ES" b="1" dirty="0" err="1" smtClean="0"/>
              <a:t>developments</a:t>
            </a:r>
            <a:r>
              <a:rPr lang="es-ES" b="1" dirty="0" smtClean="0"/>
              <a:t> and </a:t>
            </a:r>
            <a:r>
              <a:rPr lang="es-ES" b="1" dirty="0" err="1"/>
              <a:t>p</a:t>
            </a:r>
            <a:r>
              <a:rPr lang="es-ES" b="1" dirty="0" err="1" smtClean="0"/>
              <a:t>roposals</a:t>
            </a:r>
            <a:endParaRPr lang="de-DE" b="1" dirty="0"/>
          </a:p>
        </p:txBody>
      </p:sp>
    </p:spTree>
    <p:extLst>
      <p:ext uri="{BB962C8B-B14F-4D97-AF65-F5344CB8AC3E}">
        <p14:creationId xmlns:p14="http://schemas.microsoft.com/office/powerpoint/2010/main" val="200516149"/>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03860" y="1451702"/>
            <a:ext cx="8229600" cy="3123932"/>
          </a:xfrm>
          <a:noFill/>
        </p:spPr>
        <p:txBody>
          <a:bodyPr wrap="square" rtlCol="0" anchor="ctr">
            <a:spAutoFit/>
          </a:bodyPr>
          <a:lstStyle/>
          <a:p>
            <a:pPr marL="715963" algn="just">
              <a:spcBef>
                <a:spcPct val="0"/>
              </a:spcBef>
              <a:buFont typeface="Wingdings" panose="05000000000000000000" pitchFamily="2" charset="2"/>
              <a:buChar char="Ø"/>
            </a:pPr>
            <a:r>
              <a:rPr lang="en-GB" sz="1800" b="1" dirty="0" smtClean="0">
                <a:solidFill>
                  <a:srgbClr val="278D99"/>
                </a:solidFill>
                <a:latin typeface="Calibri" panose="020F0502020204030204" pitchFamily="34" charset="0"/>
                <a:ea typeface="+mn-ea"/>
                <a:cs typeface="Arial" pitchFamily="34" charset="0"/>
              </a:rPr>
              <a:t>Learning strategies (</a:t>
            </a:r>
            <a:r>
              <a:rPr lang="en-GB" sz="1800" b="1" dirty="0">
                <a:solidFill>
                  <a:srgbClr val="278D99"/>
                </a:solidFill>
                <a:latin typeface="Calibri" panose="020F0502020204030204" pitchFamily="34" charset="0"/>
                <a:ea typeface="+mn-ea"/>
                <a:cs typeface="Arial" pitchFamily="34" charset="0"/>
              </a:rPr>
              <a:t>2000)</a:t>
            </a:r>
          </a:p>
          <a:p>
            <a:pPr marL="685800" lvl="1" algn="just">
              <a:spcBef>
                <a:spcPts val="300"/>
              </a:spcBef>
              <a:spcAft>
                <a:spcPts val="300"/>
              </a:spcAft>
              <a:buFont typeface="Wingdings" panose="05000000000000000000" pitchFamily="2" charset="2"/>
              <a:buChar char="Ø"/>
            </a:pPr>
            <a:r>
              <a:rPr lang="en-GB" sz="1800" b="1" dirty="0" smtClean="0">
                <a:solidFill>
                  <a:srgbClr val="278D99"/>
                </a:solidFill>
                <a:latin typeface="Calibri" panose="020F0502020204030204" pitchFamily="34" charset="0"/>
                <a:ea typeface="+mn-ea"/>
                <a:cs typeface="Arial" pitchFamily="34" charset="0"/>
              </a:rPr>
              <a:t>Problem-solving </a:t>
            </a:r>
            <a:r>
              <a:rPr lang="en-GB" sz="1800" b="1" dirty="0">
                <a:solidFill>
                  <a:srgbClr val="278D99"/>
                </a:solidFill>
                <a:latin typeface="Calibri" panose="020F0502020204030204" pitchFamily="34" charset="0"/>
                <a:ea typeface="+mn-ea"/>
                <a:cs typeface="Arial" pitchFamily="34" charset="0"/>
              </a:rPr>
              <a:t>(</a:t>
            </a:r>
            <a:r>
              <a:rPr lang="en-GB" sz="1800" b="1" dirty="0" smtClean="0">
                <a:solidFill>
                  <a:srgbClr val="278D99"/>
                </a:solidFill>
                <a:latin typeface="Calibri" panose="020F0502020204030204" pitchFamily="34" charset="0"/>
                <a:ea typeface="+mn-ea"/>
                <a:cs typeface="Arial" pitchFamily="34" charset="0"/>
              </a:rPr>
              <a:t>2003)</a:t>
            </a:r>
            <a:endParaRPr lang="en-GB" sz="1800" b="1" dirty="0">
              <a:solidFill>
                <a:srgbClr val="278D99"/>
              </a:solidFill>
              <a:latin typeface="Calibri" panose="020F0502020204030204" pitchFamily="34" charset="0"/>
              <a:ea typeface="+mn-ea"/>
              <a:cs typeface="Arial" pitchFamily="34" charset="0"/>
            </a:endParaRPr>
          </a:p>
          <a:p>
            <a:pPr marL="685800" lvl="1" algn="just">
              <a:spcBef>
                <a:spcPts val="300"/>
              </a:spcBef>
              <a:spcAft>
                <a:spcPts val="300"/>
              </a:spcAft>
              <a:buFont typeface="Wingdings" panose="05000000000000000000" pitchFamily="2" charset="2"/>
              <a:buChar char="Ø"/>
            </a:pPr>
            <a:r>
              <a:rPr lang="en-US" sz="1800" b="1" dirty="0">
                <a:solidFill>
                  <a:srgbClr val="278D99"/>
                </a:solidFill>
                <a:latin typeface="Calibri" panose="020F0502020204030204" pitchFamily="34" charset="0"/>
                <a:ea typeface="+mn-ea"/>
                <a:cs typeface="Arial" pitchFamily="34" charset="0"/>
              </a:rPr>
              <a:t>Embedding of attitudinal aspects in </a:t>
            </a:r>
            <a:r>
              <a:rPr lang="en-US" sz="1800" b="1" dirty="0" smtClean="0">
                <a:solidFill>
                  <a:srgbClr val="278D99"/>
                </a:solidFill>
                <a:latin typeface="Calibri" panose="020F0502020204030204" pitchFamily="34" charset="0"/>
                <a:ea typeface="+mn-ea"/>
                <a:cs typeface="Arial" pitchFamily="34" charset="0"/>
              </a:rPr>
              <a:t>assessment </a:t>
            </a:r>
            <a:r>
              <a:rPr lang="en-GB" sz="1800" b="1" dirty="0" smtClean="0">
                <a:solidFill>
                  <a:srgbClr val="278D99"/>
                </a:solidFill>
                <a:latin typeface="Calibri" panose="020F0502020204030204" pitchFamily="34" charset="0"/>
                <a:ea typeface="+mn-ea"/>
                <a:cs typeface="Arial" pitchFamily="34" charset="0"/>
              </a:rPr>
              <a:t>(2006</a:t>
            </a:r>
            <a:r>
              <a:rPr lang="en-GB" sz="1800" b="1" dirty="0">
                <a:solidFill>
                  <a:srgbClr val="278D99"/>
                </a:solidFill>
                <a:latin typeface="Calibri" panose="020F0502020204030204" pitchFamily="34" charset="0"/>
                <a:ea typeface="+mn-ea"/>
                <a:cs typeface="Arial" pitchFamily="34" charset="0"/>
              </a:rPr>
              <a:t>)</a:t>
            </a:r>
          </a:p>
          <a:p>
            <a:pPr marL="685800" lvl="1" algn="just">
              <a:spcBef>
                <a:spcPts val="300"/>
              </a:spcBef>
              <a:spcAft>
                <a:spcPts val="300"/>
              </a:spcAft>
              <a:buFont typeface="Wingdings" panose="05000000000000000000" pitchFamily="2" charset="2"/>
              <a:buChar char="Ø"/>
            </a:pPr>
            <a:r>
              <a:rPr lang="en-GB" sz="1800" b="1" dirty="0" smtClean="0">
                <a:solidFill>
                  <a:srgbClr val="278D99"/>
                </a:solidFill>
                <a:latin typeface="Calibri" panose="020F0502020204030204" pitchFamily="34" charset="0"/>
                <a:ea typeface="+mn-ea"/>
                <a:cs typeface="Arial" pitchFamily="34" charset="0"/>
              </a:rPr>
              <a:t>Digital literacy </a:t>
            </a:r>
            <a:r>
              <a:rPr lang="en-GB" sz="1800" b="1" dirty="0">
                <a:solidFill>
                  <a:srgbClr val="278D99"/>
                </a:solidFill>
                <a:latin typeface="Calibri" panose="020F0502020204030204" pitchFamily="34" charset="0"/>
                <a:ea typeface="+mn-ea"/>
                <a:cs typeface="Arial" pitchFamily="34" charset="0"/>
              </a:rPr>
              <a:t>(2009</a:t>
            </a:r>
            <a:r>
              <a:rPr lang="en-GB" sz="1800" b="1" dirty="0" smtClean="0">
                <a:solidFill>
                  <a:srgbClr val="278D99"/>
                </a:solidFill>
                <a:latin typeface="Calibri" panose="020F0502020204030204" pitchFamily="34" charset="0"/>
                <a:ea typeface="+mn-ea"/>
                <a:cs typeface="Arial" pitchFamily="34" charset="0"/>
              </a:rPr>
              <a:t>)</a:t>
            </a:r>
          </a:p>
          <a:p>
            <a:pPr marL="685800" lvl="1" algn="just">
              <a:spcBef>
                <a:spcPts val="300"/>
              </a:spcBef>
              <a:spcAft>
                <a:spcPts val="300"/>
              </a:spcAft>
              <a:buFont typeface="Wingdings" panose="05000000000000000000" pitchFamily="2" charset="2"/>
              <a:buChar char="Ø"/>
            </a:pPr>
            <a:r>
              <a:rPr lang="en-GB" sz="1800" b="1" dirty="0" smtClean="0">
                <a:solidFill>
                  <a:srgbClr val="278D99"/>
                </a:solidFill>
                <a:latin typeface="Calibri" panose="020F0502020204030204" pitchFamily="34" charset="0"/>
                <a:ea typeface="+mn-ea"/>
                <a:cs typeface="Arial" pitchFamily="34" charset="0"/>
              </a:rPr>
              <a:t>Creative problem-solving (2012)</a:t>
            </a:r>
          </a:p>
          <a:p>
            <a:pPr marL="685800" lvl="1" algn="just">
              <a:spcBef>
                <a:spcPts val="300"/>
              </a:spcBef>
              <a:spcAft>
                <a:spcPts val="300"/>
              </a:spcAft>
              <a:buFont typeface="Wingdings" panose="05000000000000000000" pitchFamily="2" charset="2"/>
              <a:buChar char="Ø"/>
            </a:pPr>
            <a:r>
              <a:rPr lang="en-GB" sz="1800" b="1" dirty="0" smtClean="0">
                <a:solidFill>
                  <a:srgbClr val="278D99"/>
                </a:solidFill>
                <a:latin typeface="Calibri" panose="020F0502020204030204" pitchFamily="34" charset="0"/>
                <a:ea typeface="+mn-ea"/>
                <a:cs typeface="Arial" pitchFamily="34" charset="0"/>
              </a:rPr>
              <a:t>Collaborative problem-solving (2015)</a:t>
            </a:r>
          </a:p>
          <a:p>
            <a:pPr marL="685800" lvl="1" algn="just">
              <a:spcBef>
                <a:spcPts val="300"/>
              </a:spcBef>
              <a:spcAft>
                <a:spcPts val="300"/>
              </a:spcAft>
              <a:buFont typeface="Wingdings" panose="05000000000000000000" pitchFamily="2" charset="2"/>
              <a:buChar char="Ø"/>
            </a:pPr>
            <a:r>
              <a:rPr lang="en-GB" sz="1800" b="1" dirty="0" smtClean="0">
                <a:solidFill>
                  <a:schemeClr val="accent3">
                    <a:lumMod val="50000"/>
                  </a:schemeClr>
                </a:solidFill>
                <a:latin typeface="Calibri" panose="020F0502020204030204" pitchFamily="34" charset="0"/>
                <a:ea typeface="+mn-ea"/>
                <a:cs typeface="Arial" pitchFamily="34" charset="0"/>
              </a:rPr>
              <a:t>Global competences (2018)</a:t>
            </a:r>
          </a:p>
          <a:p>
            <a:pPr marL="685800" lvl="1" algn="just">
              <a:spcBef>
                <a:spcPts val="300"/>
              </a:spcBef>
              <a:spcAft>
                <a:spcPts val="300"/>
              </a:spcAft>
              <a:buFont typeface="Wingdings" panose="05000000000000000000" pitchFamily="2" charset="2"/>
              <a:buChar char="Ø"/>
            </a:pPr>
            <a:r>
              <a:rPr lang="en-GB" sz="1800" b="1" dirty="0" smtClean="0">
                <a:solidFill>
                  <a:srgbClr val="278D99"/>
                </a:solidFill>
                <a:latin typeface="Calibri" panose="020F0502020204030204" pitchFamily="34" charset="0"/>
                <a:ea typeface="+mn-ea"/>
                <a:cs typeface="Arial" pitchFamily="34" charset="0"/>
              </a:rPr>
              <a:t>Creativity and critical thinking (2021)?</a:t>
            </a:r>
            <a:endParaRPr lang="en-GB" sz="1800" b="1" dirty="0">
              <a:solidFill>
                <a:srgbClr val="278D99"/>
              </a:solidFill>
              <a:latin typeface="Calibri" panose="020F0502020204030204" pitchFamily="34" charset="0"/>
              <a:ea typeface="+mn-ea"/>
              <a:cs typeface="Arial" pitchFamily="34" charset="0"/>
            </a:endParaRPr>
          </a:p>
          <a:p>
            <a:pPr marL="685800" lvl="1" algn="just">
              <a:spcBef>
                <a:spcPct val="0"/>
              </a:spcBef>
            </a:pPr>
            <a:endParaRPr lang="en-GB" sz="1800" b="1" dirty="0">
              <a:solidFill>
                <a:srgbClr val="004E7A"/>
              </a:solidFill>
              <a:latin typeface="Calibri" panose="020F0502020204030204" pitchFamily="34" charset="0"/>
              <a:cs typeface="+mn-cs"/>
            </a:endParaRPr>
          </a:p>
        </p:txBody>
      </p:sp>
      <p:sp>
        <p:nvSpPr>
          <p:cNvPr id="3" name="Title 2"/>
          <p:cNvSpPr>
            <a:spLocks noGrp="1"/>
          </p:cNvSpPr>
          <p:nvPr>
            <p:ph type="title"/>
          </p:nvPr>
        </p:nvSpPr>
        <p:spPr>
          <a:xfrm>
            <a:off x="457200" y="206375"/>
            <a:ext cx="8229600" cy="857250"/>
          </a:xfrm>
        </p:spPr>
        <p:txBody>
          <a:bodyPr/>
          <a:lstStyle/>
          <a:p>
            <a:r>
              <a:rPr lang="en-GB" dirty="0" smtClean="0"/>
              <a:t>Developmental domains</a:t>
            </a:r>
            <a:endParaRPr lang="en-GB" dirty="0"/>
          </a:p>
        </p:txBody>
      </p:sp>
    </p:spTree>
    <p:extLst>
      <p:ext uri="{BB962C8B-B14F-4D97-AF65-F5344CB8AC3E}">
        <p14:creationId xmlns:p14="http://schemas.microsoft.com/office/powerpoint/2010/main" val="3469960604"/>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03860" y="1690082"/>
            <a:ext cx="8229600" cy="2677656"/>
          </a:xfrm>
          <a:noFill/>
        </p:spPr>
        <p:txBody>
          <a:bodyPr wrap="square" rtlCol="0" anchor="ctr">
            <a:spAutoFit/>
          </a:bodyPr>
          <a:lstStyle/>
          <a:p>
            <a:pPr marL="400050" lvl="1" indent="0" algn="just">
              <a:spcBef>
                <a:spcPct val="0"/>
              </a:spcBef>
              <a:buNone/>
            </a:pPr>
            <a:r>
              <a:rPr lang="en-US" sz="2400" b="1" dirty="0">
                <a:solidFill>
                  <a:srgbClr val="278D99"/>
                </a:solidFill>
                <a:latin typeface="Calibri" panose="020F0502020204030204" pitchFamily="34" charset="0"/>
                <a:ea typeface="+mn-ea"/>
                <a:cs typeface="Arial" pitchFamily="34" charset="0"/>
              </a:rPr>
              <a:t>Global competence is the capacity to </a:t>
            </a:r>
            <a:r>
              <a:rPr lang="en-US" sz="2400" b="1" dirty="0" err="1">
                <a:solidFill>
                  <a:srgbClr val="278D99"/>
                </a:solidFill>
                <a:latin typeface="Calibri" panose="020F0502020204030204" pitchFamily="34" charset="0"/>
                <a:ea typeface="+mn-ea"/>
                <a:cs typeface="Arial" pitchFamily="34" charset="0"/>
              </a:rPr>
              <a:t>analyse</a:t>
            </a:r>
            <a:r>
              <a:rPr lang="en-US" sz="2400" b="1" dirty="0">
                <a:solidFill>
                  <a:srgbClr val="278D99"/>
                </a:solidFill>
                <a:latin typeface="Calibri" panose="020F0502020204030204" pitchFamily="34" charset="0"/>
                <a:ea typeface="+mn-ea"/>
                <a:cs typeface="Arial" pitchFamily="34" charset="0"/>
              </a:rPr>
              <a:t> global and intercultural issues critically and from multiple perspectives, to understand how differences affect perceptions, judgments, and ideas of self and others, and to engage in open, appropriate and effective interactions with others from different backgrounds on the basis of a shared respect for human dignity. </a:t>
            </a:r>
          </a:p>
        </p:txBody>
      </p:sp>
      <p:sp>
        <p:nvSpPr>
          <p:cNvPr id="3" name="Title 2"/>
          <p:cNvSpPr>
            <a:spLocks noGrp="1"/>
          </p:cNvSpPr>
          <p:nvPr>
            <p:ph type="title"/>
          </p:nvPr>
        </p:nvSpPr>
        <p:spPr/>
        <p:txBody>
          <a:bodyPr/>
          <a:lstStyle/>
          <a:p>
            <a:r>
              <a:rPr lang="en-US" dirty="0"/>
              <a:t>PISA definition of Global Competence</a:t>
            </a:r>
            <a:endParaRPr lang="en-GB" dirty="0"/>
          </a:p>
        </p:txBody>
      </p:sp>
    </p:spTree>
    <p:extLst>
      <p:ext uri="{BB962C8B-B14F-4D97-AF65-F5344CB8AC3E}">
        <p14:creationId xmlns:p14="http://schemas.microsoft.com/office/powerpoint/2010/main" val="277906702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p:cNvSpPr>
            <a:spLocks noGrp="1"/>
          </p:cNvSpPr>
          <p:nvPr>
            <p:ph type="title"/>
          </p:nvPr>
        </p:nvSpPr>
        <p:spPr/>
        <p:txBody>
          <a:bodyPr/>
          <a:lstStyle/>
          <a:p>
            <a:r>
              <a:rPr lang="en-US" b="1" dirty="0"/>
              <a:t>Map of PISA countries and economies</a:t>
            </a:r>
            <a:endParaRPr lang="de-DE" b="1" dirty="0"/>
          </a:p>
        </p:txBody>
      </p:sp>
      <p:pic>
        <p:nvPicPr>
          <p:cNvPr id="102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73468" y="1210628"/>
            <a:ext cx="6804660" cy="378714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835655714"/>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03860" y="1396953"/>
            <a:ext cx="8229600" cy="3416320"/>
          </a:xfrm>
          <a:noFill/>
        </p:spPr>
        <p:txBody>
          <a:bodyPr wrap="square" rtlCol="0" anchor="ctr">
            <a:spAutoFit/>
          </a:bodyPr>
          <a:lstStyle/>
          <a:p>
            <a:pPr marL="685800" lvl="1" algn="just">
              <a:spcBef>
                <a:spcPct val="0"/>
              </a:spcBef>
              <a:buFont typeface="Wingdings" panose="05000000000000000000" pitchFamily="2" charset="2"/>
              <a:buChar char="Ø"/>
            </a:pPr>
            <a:r>
              <a:rPr lang="en-US" sz="1800" b="1" dirty="0">
                <a:solidFill>
                  <a:srgbClr val="278D99"/>
                </a:solidFill>
                <a:latin typeface="Calibri" panose="020F0502020204030204" pitchFamily="34" charset="0"/>
                <a:ea typeface="+mn-ea"/>
                <a:cs typeface="Arial" pitchFamily="34" charset="0"/>
              </a:rPr>
              <a:t>How well are students prepared for life and employment in culturally diverse societies and in a </a:t>
            </a:r>
            <a:r>
              <a:rPr lang="en-US" sz="1800" b="1" dirty="0" err="1">
                <a:solidFill>
                  <a:srgbClr val="278D99"/>
                </a:solidFill>
                <a:latin typeface="Calibri" panose="020F0502020204030204" pitchFamily="34" charset="0"/>
                <a:ea typeface="+mn-ea"/>
                <a:cs typeface="Arial" pitchFamily="34" charset="0"/>
              </a:rPr>
              <a:t>globalised</a:t>
            </a:r>
            <a:r>
              <a:rPr lang="en-US" sz="1800" b="1" dirty="0">
                <a:solidFill>
                  <a:srgbClr val="278D99"/>
                </a:solidFill>
                <a:latin typeface="Calibri" panose="020F0502020204030204" pitchFamily="34" charset="0"/>
                <a:ea typeface="+mn-ea"/>
                <a:cs typeface="Arial" pitchFamily="34" charset="0"/>
              </a:rPr>
              <a:t> world?</a:t>
            </a:r>
          </a:p>
          <a:p>
            <a:pPr marL="685800" lvl="1" algn="just">
              <a:spcBef>
                <a:spcPct val="0"/>
              </a:spcBef>
              <a:buFont typeface="Wingdings" panose="05000000000000000000" pitchFamily="2" charset="2"/>
              <a:buChar char="Ø"/>
            </a:pPr>
            <a:r>
              <a:rPr lang="en-US" sz="1800" b="1" dirty="0">
                <a:solidFill>
                  <a:srgbClr val="278D99"/>
                </a:solidFill>
                <a:latin typeface="Calibri" panose="020F0502020204030204" pitchFamily="34" charset="0"/>
                <a:ea typeface="+mn-ea"/>
                <a:cs typeface="Arial" pitchFamily="34" charset="0"/>
              </a:rPr>
              <a:t>How much are students exposed to global news and how do they understand and critically </a:t>
            </a:r>
            <a:r>
              <a:rPr lang="en-US" sz="1800" b="1" dirty="0" err="1">
                <a:solidFill>
                  <a:srgbClr val="278D99"/>
                </a:solidFill>
                <a:latin typeface="Calibri" panose="020F0502020204030204" pitchFamily="34" charset="0"/>
                <a:ea typeface="+mn-ea"/>
                <a:cs typeface="Arial" pitchFamily="34" charset="0"/>
              </a:rPr>
              <a:t>analyse</a:t>
            </a:r>
            <a:r>
              <a:rPr lang="en-US" sz="1800" b="1" dirty="0">
                <a:solidFill>
                  <a:srgbClr val="278D99"/>
                </a:solidFill>
                <a:latin typeface="Calibri" panose="020F0502020204030204" pitchFamily="34" charset="0"/>
                <a:ea typeface="+mn-ea"/>
                <a:cs typeface="Arial" pitchFamily="34" charset="0"/>
              </a:rPr>
              <a:t> intercultural and global issues?</a:t>
            </a:r>
          </a:p>
          <a:p>
            <a:pPr marL="685800" lvl="1" algn="just">
              <a:spcBef>
                <a:spcPct val="0"/>
              </a:spcBef>
              <a:buFont typeface="Wingdings" panose="05000000000000000000" pitchFamily="2" charset="2"/>
              <a:buChar char="Ø"/>
            </a:pPr>
            <a:r>
              <a:rPr lang="en-US" sz="1800" b="1" dirty="0">
                <a:solidFill>
                  <a:srgbClr val="278D99"/>
                </a:solidFill>
                <a:latin typeface="Calibri" panose="020F0502020204030204" pitchFamily="34" charset="0"/>
                <a:ea typeface="+mn-ea"/>
                <a:cs typeface="Arial" pitchFamily="34" charset="0"/>
              </a:rPr>
              <a:t>What approaches to multicultural, intercultural and global education are used at school?</a:t>
            </a:r>
          </a:p>
          <a:p>
            <a:pPr marL="685800" lvl="1" algn="just">
              <a:spcBef>
                <a:spcPct val="0"/>
              </a:spcBef>
              <a:buFont typeface="Wingdings" panose="05000000000000000000" pitchFamily="2" charset="2"/>
              <a:buChar char="Ø"/>
            </a:pPr>
            <a:r>
              <a:rPr lang="en-US" sz="1800" b="1" dirty="0">
                <a:solidFill>
                  <a:srgbClr val="278D99"/>
                </a:solidFill>
                <a:latin typeface="Calibri" panose="020F0502020204030204" pitchFamily="34" charset="0"/>
                <a:ea typeface="+mn-ea"/>
                <a:cs typeface="Arial" pitchFamily="34" charset="0"/>
              </a:rPr>
              <a:t>What approaches are used to educate culturally diverse students and how are schools leveraging this diversity to develop students’ global competence?</a:t>
            </a:r>
          </a:p>
          <a:p>
            <a:pPr marL="685800" lvl="1" algn="just">
              <a:spcBef>
                <a:spcPct val="0"/>
              </a:spcBef>
              <a:buFont typeface="Wingdings" panose="05000000000000000000" pitchFamily="2" charset="2"/>
              <a:buChar char="Ø"/>
            </a:pPr>
            <a:r>
              <a:rPr lang="en-US" sz="1800" b="1" dirty="0">
                <a:solidFill>
                  <a:srgbClr val="278D99"/>
                </a:solidFill>
                <a:latin typeface="Calibri" panose="020F0502020204030204" pitchFamily="34" charset="0"/>
                <a:ea typeface="+mn-ea"/>
                <a:cs typeface="Arial" pitchFamily="34" charset="0"/>
              </a:rPr>
              <a:t>What approaches are used to stimulate peer-to-peer learning between students from different cultures?</a:t>
            </a:r>
          </a:p>
          <a:p>
            <a:pPr marL="685800" lvl="1" algn="just">
              <a:spcBef>
                <a:spcPct val="0"/>
              </a:spcBef>
              <a:buFont typeface="Wingdings" panose="05000000000000000000" pitchFamily="2" charset="2"/>
              <a:buChar char="Ø"/>
            </a:pPr>
            <a:r>
              <a:rPr lang="en-US" sz="1800" b="1" dirty="0">
                <a:solidFill>
                  <a:srgbClr val="278D99"/>
                </a:solidFill>
                <a:latin typeface="Calibri" panose="020F0502020204030204" pitchFamily="34" charset="0"/>
                <a:ea typeface="+mn-ea"/>
                <a:cs typeface="Arial" pitchFamily="34" charset="0"/>
              </a:rPr>
              <a:t>How well are schools contesting cultural and gender biases and stereotypes, including their own?</a:t>
            </a:r>
          </a:p>
        </p:txBody>
      </p:sp>
      <p:sp>
        <p:nvSpPr>
          <p:cNvPr id="3" name="Title 2"/>
          <p:cNvSpPr>
            <a:spLocks noGrp="1"/>
          </p:cNvSpPr>
          <p:nvPr>
            <p:ph type="title"/>
          </p:nvPr>
        </p:nvSpPr>
        <p:spPr/>
        <p:txBody>
          <a:bodyPr/>
          <a:lstStyle/>
          <a:p>
            <a:r>
              <a:rPr lang="en-US" dirty="0"/>
              <a:t>Some questions PISA seeks to answer</a:t>
            </a:r>
            <a:endParaRPr lang="en-GB" dirty="0"/>
          </a:p>
        </p:txBody>
      </p:sp>
    </p:spTree>
    <p:extLst>
      <p:ext uri="{BB962C8B-B14F-4D97-AF65-F5344CB8AC3E}">
        <p14:creationId xmlns:p14="http://schemas.microsoft.com/office/powerpoint/2010/main" val="2723096072"/>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03860" y="1352572"/>
            <a:ext cx="8229600" cy="3139321"/>
          </a:xfrm>
          <a:noFill/>
        </p:spPr>
        <p:txBody>
          <a:bodyPr wrap="square" rtlCol="0" anchor="ctr">
            <a:spAutoFit/>
          </a:bodyPr>
          <a:lstStyle/>
          <a:p>
            <a:pPr marL="400050" lvl="1" indent="0" algn="just">
              <a:spcBef>
                <a:spcPct val="0"/>
              </a:spcBef>
              <a:buNone/>
            </a:pPr>
            <a:r>
              <a:rPr lang="en-US" sz="1800" b="1" dirty="0">
                <a:solidFill>
                  <a:schemeClr val="tx2"/>
                </a:solidFill>
                <a:latin typeface="Calibri" panose="020F0502020204030204" pitchFamily="34" charset="0"/>
                <a:ea typeface="+mn-ea"/>
                <a:cs typeface="Arial" pitchFamily="34" charset="0"/>
              </a:rPr>
              <a:t>Schools </a:t>
            </a:r>
            <a:r>
              <a:rPr lang="en-US" sz="1800" b="1" dirty="0" smtClean="0">
                <a:solidFill>
                  <a:schemeClr val="tx2"/>
                </a:solidFill>
                <a:latin typeface="Calibri" panose="020F0502020204030204" pitchFamily="34" charset="0"/>
                <a:ea typeface="+mn-ea"/>
                <a:cs typeface="Arial" pitchFamily="34" charset="0"/>
              </a:rPr>
              <a:t>can: </a:t>
            </a:r>
            <a:endParaRPr lang="en-US" sz="1800" b="1" dirty="0">
              <a:solidFill>
                <a:schemeClr val="tx2"/>
              </a:solidFill>
              <a:latin typeface="Calibri" panose="020F0502020204030204" pitchFamily="34" charset="0"/>
              <a:ea typeface="+mn-ea"/>
              <a:cs typeface="Arial" pitchFamily="34" charset="0"/>
            </a:endParaRPr>
          </a:p>
          <a:p>
            <a:pPr marL="685800" lvl="1" algn="just">
              <a:spcBef>
                <a:spcPct val="0"/>
              </a:spcBef>
              <a:buFont typeface="Wingdings" panose="05000000000000000000" pitchFamily="2" charset="2"/>
              <a:buChar char="Ø"/>
            </a:pPr>
            <a:r>
              <a:rPr lang="en-US" sz="1800" b="1" dirty="0">
                <a:solidFill>
                  <a:srgbClr val="278D99"/>
                </a:solidFill>
                <a:latin typeface="Calibri" panose="020F0502020204030204" pitchFamily="34" charset="0"/>
                <a:ea typeface="+mn-ea"/>
                <a:cs typeface="Arial" pitchFamily="34" charset="0"/>
              </a:rPr>
              <a:t>provide opportunities for young people to learn about global developments that affect the world and their lives</a:t>
            </a:r>
          </a:p>
          <a:p>
            <a:pPr marL="685800" lvl="1" algn="just">
              <a:spcBef>
                <a:spcPct val="0"/>
              </a:spcBef>
              <a:buFont typeface="Wingdings" panose="05000000000000000000" pitchFamily="2" charset="2"/>
              <a:buChar char="Ø"/>
            </a:pPr>
            <a:r>
              <a:rPr lang="en-US" sz="1800" b="1" dirty="0">
                <a:solidFill>
                  <a:srgbClr val="278D99"/>
                </a:solidFill>
                <a:latin typeface="Calibri" panose="020F0502020204030204" pitchFamily="34" charset="0"/>
                <a:ea typeface="+mn-ea"/>
                <a:cs typeface="Arial" pitchFamily="34" charset="0"/>
              </a:rPr>
              <a:t>teach students how they can develop a fact-based and critical worldview of today</a:t>
            </a:r>
          </a:p>
          <a:p>
            <a:pPr marL="685800" lvl="1" algn="just">
              <a:spcBef>
                <a:spcPct val="0"/>
              </a:spcBef>
              <a:buFont typeface="Wingdings" panose="05000000000000000000" pitchFamily="2" charset="2"/>
              <a:buChar char="Ø"/>
            </a:pPr>
            <a:r>
              <a:rPr lang="en-US" sz="1800" b="1" dirty="0">
                <a:solidFill>
                  <a:srgbClr val="278D99"/>
                </a:solidFill>
                <a:latin typeface="Calibri" panose="020F0502020204030204" pitchFamily="34" charset="0"/>
                <a:ea typeface="+mn-ea"/>
                <a:cs typeface="Arial" pitchFamily="34" charset="0"/>
              </a:rPr>
              <a:t>equip students with the means to access and </a:t>
            </a:r>
            <a:r>
              <a:rPr lang="en-US" sz="1800" b="1" dirty="0" err="1">
                <a:solidFill>
                  <a:srgbClr val="278D99"/>
                </a:solidFill>
                <a:latin typeface="Calibri" panose="020F0502020204030204" pitchFamily="34" charset="0"/>
                <a:ea typeface="+mn-ea"/>
                <a:cs typeface="Arial" pitchFamily="34" charset="0"/>
              </a:rPr>
              <a:t>analyse</a:t>
            </a:r>
            <a:r>
              <a:rPr lang="en-US" sz="1800" b="1" dirty="0">
                <a:solidFill>
                  <a:srgbClr val="278D99"/>
                </a:solidFill>
                <a:latin typeface="Calibri" panose="020F0502020204030204" pitchFamily="34" charset="0"/>
                <a:ea typeface="+mn-ea"/>
                <a:cs typeface="Arial" pitchFamily="34" charset="0"/>
              </a:rPr>
              <a:t> a broad range of cultural practices and meanings</a:t>
            </a:r>
          </a:p>
          <a:p>
            <a:pPr marL="685800" lvl="1" algn="just">
              <a:spcBef>
                <a:spcPct val="0"/>
              </a:spcBef>
              <a:buFont typeface="Wingdings" panose="05000000000000000000" pitchFamily="2" charset="2"/>
              <a:buChar char="Ø"/>
            </a:pPr>
            <a:r>
              <a:rPr lang="en-US" sz="1800" b="1" dirty="0">
                <a:solidFill>
                  <a:srgbClr val="278D99"/>
                </a:solidFill>
                <a:latin typeface="Calibri" panose="020F0502020204030204" pitchFamily="34" charset="0"/>
                <a:ea typeface="+mn-ea"/>
                <a:cs typeface="Arial" pitchFamily="34" charset="0"/>
              </a:rPr>
              <a:t>engage students in experiences that facilitate international and intercultural relations</a:t>
            </a:r>
          </a:p>
          <a:p>
            <a:pPr marL="685800" lvl="1" algn="just">
              <a:spcBef>
                <a:spcPct val="0"/>
              </a:spcBef>
              <a:buFont typeface="Wingdings" panose="05000000000000000000" pitchFamily="2" charset="2"/>
              <a:buChar char="Ø"/>
            </a:pPr>
            <a:r>
              <a:rPr lang="en-US" sz="1800" b="1" dirty="0">
                <a:solidFill>
                  <a:srgbClr val="278D99"/>
                </a:solidFill>
                <a:latin typeface="Calibri" panose="020F0502020204030204" pitchFamily="34" charset="0"/>
                <a:ea typeface="+mn-ea"/>
                <a:cs typeface="Arial" pitchFamily="34" charset="0"/>
              </a:rPr>
              <a:t>promote the value of diversity, which in turn encourages sensitivity, respect and appreciation. </a:t>
            </a:r>
          </a:p>
        </p:txBody>
      </p:sp>
      <p:sp>
        <p:nvSpPr>
          <p:cNvPr id="3" name="Title 2"/>
          <p:cNvSpPr>
            <a:spLocks noGrp="1"/>
          </p:cNvSpPr>
          <p:nvPr>
            <p:ph type="title"/>
          </p:nvPr>
        </p:nvSpPr>
        <p:spPr/>
        <p:txBody>
          <a:bodyPr/>
          <a:lstStyle/>
          <a:p>
            <a:r>
              <a:rPr lang="en-US" dirty="0"/>
              <a:t>Schools can make a difference</a:t>
            </a:r>
            <a:endParaRPr lang="en-GB" dirty="0"/>
          </a:p>
        </p:txBody>
      </p:sp>
    </p:spTree>
    <p:extLst>
      <p:ext uri="{BB962C8B-B14F-4D97-AF65-F5344CB8AC3E}">
        <p14:creationId xmlns:p14="http://schemas.microsoft.com/office/powerpoint/2010/main" val="4222571868"/>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30"/>
          <p:cNvSpPr>
            <a:spLocks noChangeArrowheads="1"/>
          </p:cNvSpPr>
          <p:nvPr/>
        </p:nvSpPr>
        <p:spPr bwMode="auto">
          <a:xfrm>
            <a:off x="6228184" y="1489044"/>
            <a:ext cx="2592288" cy="1583474"/>
          </a:xfrm>
          <a:prstGeom prst="rect">
            <a:avLst/>
          </a:prstGeom>
          <a:solidFill>
            <a:srgbClr val="93CDDD">
              <a:alpha val="50195"/>
            </a:srgbClr>
          </a:solidFill>
          <a:ln w="38100">
            <a:solidFill>
              <a:srgbClr val="F2F2F2"/>
            </a:solidFill>
            <a:round/>
            <a:headEnd/>
            <a:tailEnd/>
          </a:ln>
          <a:effectLst>
            <a:outerShdw dist="28398" dir="3806097" algn="ctr" rotWithShape="0">
              <a:srgbClr val="215968">
                <a:alpha val="50000"/>
              </a:srgbClr>
            </a:outerShdw>
          </a:effectLst>
        </p:spPr>
        <p:txBody>
          <a:bodyPr vert="horz" wrap="square" lIns="91440" tIns="45720" rIns="91440" bIns="45720" numCol="1" anchor="t" anchorCtr="0" compatLnSpc="1">
            <a:prstTxWarp prst="textNoShape">
              <a:avLst/>
            </a:prstTxWarp>
          </a:bodyPr>
          <a:lstStyle>
            <a:lvl1pPr fontAlgn="base">
              <a:spcBef>
                <a:spcPct val="0"/>
              </a:spcBef>
              <a:spcAft>
                <a:spcPct val="0"/>
              </a:spcAft>
              <a:tabLst>
                <a:tab pos="539750" algn="l"/>
                <a:tab pos="755650" algn="l"/>
                <a:tab pos="971550" algn="l"/>
              </a:tabLst>
              <a:defRPr>
                <a:solidFill>
                  <a:schemeClr val="tx1"/>
                </a:solidFill>
                <a:latin typeface="Arial" pitchFamily="34" charset="0"/>
                <a:cs typeface="Arial" pitchFamily="34" charset="0"/>
              </a:defRPr>
            </a:lvl1pPr>
            <a:lvl2pPr fontAlgn="base">
              <a:spcBef>
                <a:spcPct val="0"/>
              </a:spcBef>
              <a:spcAft>
                <a:spcPct val="0"/>
              </a:spcAft>
              <a:tabLst>
                <a:tab pos="539750" algn="l"/>
                <a:tab pos="755650" algn="l"/>
                <a:tab pos="971550" algn="l"/>
              </a:tabLst>
              <a:defRPr>
                <a:solidFill>
                  <a:schemeClr val="tx1"/>
                </a:solidFill>
                <a:latin typeface="Arial" pitchFamily="34" charset="0"/>
                <a:cs typeface="Arial" pitchFamily="34" charset="0"/>
              </a:defRPr>
            </a:lvl2pPr>
            <a:lvl3pPr fontAlgn="base">
              <a:spcBef>
                <a:spcPct val="0"/>
              </a:spcBef>
              <a:spcAft>
                <a:spcPct val="0"/>
              </a:spcAft>
              <a:tabLst>
                <a:tab pos="539750" algn="l"/>
                <a:tab pos="755650" algn="l"/>
                <a:tab pos="971550" algn="l"/>
              </a:tabLst>
              <a:defRPr>
                <a:solidFill>
                  <a:schemeClr val="tx1"/>
                </a:solidFill>
                <a:latin typeface="Arial" pitchFamily="34" charset="0"/>
                <a:cs typeface="Arial" pitchFamily="34" charset="0"/>
              </a:defRPr>
            </a:lvl3pPr>
            <a:lvl4pPr fontAlgn="base">
              <a:spcBef>
                <a:spcPct val="0"/>
              </a:spcBef>
              <a:spcAft>
                <a:spcPct val="0"/>
              </a:spcAft>
              <a:tabLst>
                <a:tab pos="539750" algn="l"/>
                <a:tab pos="755650" algn="l"/>
                <a:tab pos="971550" algn="l"/>
              </a:tabLst>
              <a:defRPr>
                <a:solidFill>
                  <a:schemeClr val="tx1"/>
                </a:solidFill>
                <a:latin typeface="Arial" pitchFamily="34" charset="0"/>
                <a:cs typeface="Arial" pitchFamily="34" charset="0"/>
              </a:defRPr>
            </a:lvl4pPr>
            <a:lvl5pPr fontAlgn="base">
              <a:spcBef>
                <a:spcPct val="0"/>
              </a:spcBef>
              <a:spcAft>
                <a:spcPct val="0"/>
              </a:spcAft>
              <a:tabLst>
                <a:tab pos="539750" algn="l"/>
                <a:tab pos="755650" algn="l"/>
                <a:tab pos="971550" algn="l"/>
              </a:tabLst>
              <a:defRPr>
                <a:solidFill>
                  <a:schemeClr val="tx1"/>
                </a:solidFill>
                <a:latin typeface="Arial" pitchFamily="34" charset="0"/>
                <a:cs typeface="Arial" pitchFamily="34" charset="0"/>
              </a:defRPr>
            </a:lvl5pPr>
            <a:lvl6pPr fontAlgn="base">
              <a:spcBef>
                <a:spcPct val="0"/>
              </a:spcBef>
              <a:spcAft>
                <a:spcPct val="0"/>
              </a:spcAft>
              <a:tabLst>
                <a:tab pos="539750" algn="l"/>
                <a:tab pos="755650" algn="l"/>
                <a:tab pos="971550" algn="l"/>
              </a:tabLst>
              <a:defRPr>
                <a:solidFill>
                  <a:schemeClr val="tx1"/>
                </a:solidFill>
                <a:latin typeface="Arial" pitchFamily="34" charset="0"/>
                <a:cs typeface="Arial" pitchFamily="34" charset="0"/>
              </a:defRPr>
            </a:lvl6pPr>
            <a:lvl7pPr fontAlgn="base">
              <a:spcBef>
                <a:spcPct val="0"/>
              </a:spcBef>
              <a:spcAft>
                <a:spcPct val="0"/>
              </a:spcAft>
              <a:tabLst>
                <a:tab pos="539750" algn="l"/>
                <a:tab pos="755650" algn="l"/>
                <a:tab pos="971550" algn="l"/>
              </a:tabLst>
              <a:defRPr>
                <a:solidFill>
                  <a:schemeClr val="tx1"/>
                </a:solidFill>
                <a:latin typeface="Arial" pitchFamily="34" charset="0"/>
                <a:cs typeface="Arial" pitchFamily="34" charset="0"/>
              </a:defRPr>
            </a:lvl7pPr>
            <a:lvl8pPr fontAlgn="base">
              <a:spcBef>
                <a:spcPct val="0"/>
              </a:spcBef>
              <a:spcAft>
                <a:spcPct val="0"/>
              </a:spcAft>
              <a:tabLst>
                <a:tab pos="539750" algn="l"/>
                <a:tab pos="755650" algn="l"/>
                <a:tab pos="971550" algn="l"/>
              </a:tabLst>
              <a:defRPr>
                <a:solidFill>
                  <a:schemeClr val="tx1"/>
                </a:solidFill>
                <a:latin typeface="Arial" pitchFamily="34" charset="0"/>
                <a:cs typeface="Arial" pitchFamily="34" charset="0"/>
              </a:defRPr>
            </a:lvl8pPr>
            <a:lvl9pPr fontAlgn="base">
              <a:spcBef>
                <a:spcPct val="0"/>
              </a:spcBef>
              <a:spcAft>
                <a:spcPct val="0"/>
              </a:spcAft>
              <a:tabLst>
                <a:tab pos="539750" algn="l"/>
                <a:tab pos="755650" algn="l"/>
                <a:tab pos="971550" algn="l"/>
              </a:tabLst>
              <a:defRPr>
                <a:solidFill>
                  <a:schemeClr val="tx1"/>
                </a:solidFill>
                <a:latin typeface="Arial" pitchFamily="34" charset="0"/>
                <a:cs typeface="Arial" pitchFamily="34" charset="0"/>
              </a:defRPr>
            </a:lvl9pPr>
          </a:lstStyle>
          <a:p>
            <a:r>
              <a:rPr lang="en-US" altLang="zh-CN" sz="800" dirty="0" smtClean="0">
                <a:solidFill>
                  <a:prstClr val="black"/>
                </a:solidFill>
                <a:latin typeface="Times New Roman" pitchFamily="18" charset="0"/>
                <a:ea typeface="MS Mincho" pitchFamily="49" charset="-128"/>
                <a:cs typeface="Times New Roman" pitchFamily="18" charset="0"/>
              </a:rPr>
              <a:t>  </a:t>
            </a:r>
          </a:p>
          <a:p>
            <a:pPr eaLnBrk="0" hangingPunct="0"/>
            <a:endParaRPr lang="en-US" altLang="zh-CN" sz="800" dirty="0" smtClean="0">
              <a:solidFill>
                <a:prstClr val="black"/>
              </a:solidFill>
              <a:latin typeface="Times New Roman" pitchFamily="18" charset="0"/>
              <a:ea typeface="MS Mincho" pitchFamily="49" charset="-128"/>
              <a:cs typeface="Times New Roman" pitchFamily="18" charset="0"/>
            </a:endParaRPr>
          </a:p>
          <a:p>
            <a:pPr eaLnBrk="0" hangingPunct="0"/>
            <a:r>
              <a:rPr lang="en-US" altLang="zh-CN" sz="1400" dirty="0" smtClean="0">
                <a:solidFill>
                  <a:prstClr val="black"/>
                </a:solidFill>
                <a:latin typeface="Times New Roman" pitchFamily="18" charset="0"/>
                <a:ea typeface="MS Mincho" pitchFamily="49" charset="-128"/>
                <a:cs typeface="Times New Roman" pitchFamily="18" charset="0"/>
              </a:rPr>
              <a:t>· </a:t>
            </a:r>
            <a:r>
              <a:rPr lang="en-US" altLang="zh-CN" sz="1400" i="1" dirty="0" smtClean="0">
                <a:solidFill>
                  <a:prstClr val="black"/>
                </a:solidFill>
                <a:latin typeface="Times New Roman" pitchFamily="18" charset="0"/>
                <a:ea typeface="MS Mincho" pitchFamily="49" charset="-128"/>
                <a:cs typeface="Times New Roman" pitchFamily="18" charset="0"/>
              </a:rPr>
              <a:t>Openness towards people from other    cultures </a:t>
            </a:r>
          </a:p>
          <a:p>
            <a:pPr eaLnBrk="0" hangingPunct="0"/>
            <a:r>
              <a:rPr lang="en-US" altLang="zh-CN" sz="1400" i="1" dirty="0" smtClean="0">
                <a:solidFill>
                  <a:prstClr val="black"/>
                </a:solidFill>
                <a:latin typeface="Times New Roman" pitchFamily="18" charset="0"/>
                <a:ea typeface="MS Mincho" pitchFamily="49" charset="-128"/>
                <a:cs typeface="Times New Roman" pitchFamily="18" charset="0"/>
              </a:rPr>
              <a:t> · Respect for other cultures</a:t>
            </a:r>
          </a:p>
          <a:p>
            <a:pPr algn="just" eaLnBrk="0" hangingPunct="0"/>
            <a:r>
              <a:rPr lang="en-US" altLang="zh-CN" sz="1400" i="1" dirty="0" smtClean="0">
                <a:solidFill>
                  <a:prstClr val="black"/>
                </a:solidFill>
                <a:latin typeface="Times New Roman" pitchFamily="18" charset="0"/>
                <a:ea typeface="MS Mincho" pitchFamily="49" charset="-128"/>
                <a:cs typeface="Times New Roman" pitchFamily="18" charset="0"/>
              </a:rPr>
              <a:t> · Global-mindedness</a:t>
            </a:r>
            <a:endParaRPr lang="en-US" altLang="zh-CN" sz="1400" dirty="0" smtClean="0">
              <a:solidFill>
                <a:prstClr val="black"/>
              </a:solidFill>
            </a:endParaRPr>
          </a:p>
          <a:p>
            <a:pPr algn="just" eaLnBrk="0" hangingPunct="0"/>
            <a:r>
              <a:rPr lang="en-US" altLang="zh-CN" sz="800" i="1" dirty="0" smtClean="0">
                <a:solidFill>
                  <a:prstClr val="black"/>
                </a:solidFill>
                <a:latin typeface="Times New Roman" pitchFamily="18" charset="0"/>
                <a:ea typeface="MS Mincho" pitchFamily="49" charset="-128"/>
                <a:cs typeface="Times New Roman" pitchFamily="18" charset="0"/>
              </a:rPr>
              <a:t>   </a:t>
            </a:r>
            <a:endParaRPr lang="en-US" altLang="zh-CN" dirty="0" smtClean="0">
              <a:solidFill>
                <a:prstClr val="black"/>
              </a:solidFill>
            </a:endParaRPr>
          </a:p>
        </p:txBody>
      </p:sp>
      <p:sp>
        <p:nvSpPr>
          <p:cNvPr id="3" name="Rounded Rectangle 28"/>
          <p:cNvSpPr>
            <a:spLocks noChangeArrowheads="1"/>
          </p:cNvSpPr>
          <p:nvPr/>
        </p:nvSpPr>
        <p:spPr bwMode="auto">
          <a:xfrm>
            <a:off x="3275856" y="1505935"/>
            <a:ext cx="2952328" cy="1566584"/>
          </a:xfrm>
          <a:prstGeom prst="rect">
            <a:avLst/>
          </a:prstGeom>
          <a:solidFill>
            <a:srgbClr val="C3D69B">
              <a:alpha val="50195"/>
            </a:srgbClr>
          </a:solidFill>
          <a:ln w="38100">
            <a:solidFill>
              <a:srgbClr val="F2F2F2"/>
            </a:solidFill>
            <a:round/>
            <a:headEnd/>
            <a:tailEnd/>
          </a:ln>
          <a:effectLst>
            <a:outerShdw dist="28398" dir="3806097" algn="ctr" rotWithShape="0">
              <a:srgbClr val="4F6228">
                <a:alpha val="50000"/>
              </a:srgbClr>
            </a:outerShdw>
          </a:effectLst>
        </p:spPr>
        <p:txBody>
          <a:bodyPr vert="horz" wrap="square" lIns="91440" tIns="45720" rIns="91440" bIns="45720" numCol="1" anchor="t" anchorCtr="0" compatLnSpc="1">
            <a:prstTxWarp prst="textNoShape">
              <a:avLst/>
            </a:prstTxWarp>
          </a:bodyPr>
          <a:lstStyle>
            <a:lvl1pPr fontAlgn="base">
              <a:spcBef>
                <a:spcPct val="0"/>
              </a:spcBef>
              <a:spcAft>
                <a:spcPct val="0"/>
              </a:spcAft>
              <a:tabLst>
                <a:tab pos="539750" algn="l"/>
                <a:tab pos="755650" algn="l"/>
                <a:tab pos="971550" algn="l"/>
              </a:tabLst>
              <a:defRPr>
                <a:solidFill>
                  <a:schemeClr val="tx1"/>
                </a:solidFill>
                <a:latin typeface="Arial" pitchFamily="34" charset="0"/>
                <a:cs typeface="Arial" pitchFamily="34" charset="0"/>
              </a:defRPr>
            </a:lvl1pPr>
            <a:lvl2pPr fontAlgn="base">
              <a:spcBef>
                <a:spcPct val="0"/>
              </a:spcBef>
              <a:spcAft>
                <a:spcPct val="0"/>
              </a:spcAft>
              <a:tabLst>
                <a:tab pos="539750" algn="l"/>
                <a:tab pos="755650" algn="l"/>
                <a:tab pos="971550" algn="l"/>
              </a:tabLst>
              <a:defRPr>
                <a:solidFill>
                  <a:schemeClr val="tx1"/>
                </a:solidFill>
                <a:latin typeface="Arial" pitchFamily="34" charset="0"/>
                <a:cs typeface="Arial" pitchFamily="34" charset="0"/>
              </a:defRPr>
            </a:lvl2pPr>
            <a:lvl3pPr fontAlgn="base">
              <a:spcBef>
                <a:spcPct val="0"/>
              </a:spcBef>
              <a:spcAft>
                <a:spcPct val="0"/>
              </a:spcAft>
              <a:tabLst>
                <a:tab pos="539750" algn="l"/>
                <a:tab pos="755650" algn="l"/>
                <a:tab pos="971550" algn="l"/>
              </a:tabLst>
              <a:defRPr>
                <a:solidFill>
                  <a:schemeClr val="tx1"/>
                </a:solidFill>
                <a:latin typeface="Arial" pitchFamily="34" charset="0"/>
                <a:cs typeface="Arial" pitchFamily="34" charset="0"/>
              </a:defRPr>
            </a:lvl3pPr>
            <a:lvl4pPr fontAlgn="base">
              <a:spcBef>
                <a:spcPct val="0"/>
              </a:spcBef>
              <a:spcAft>
                <a:spcPct val="0"/>
              </a:spcAft>
              <a:tabLst>
                <a:tab pos="539750" algn="l"/>
                <a:tab pos="755650" algn="l"/>
                <a:tab pos="971550" algn="l"/>
              </a:tabLst>
              <a:defRPr>
                <a:solidFill>
                  <a:schemeClr val="tx1"/>
                </a:solidFill>
                <a:latin typeface="Arial" pitchFamily="34" charset="0"/>
                <a:cs typeface="Arial" pitchFamily="34" charset="0"/>
              </a:defRPr>
            </a:lvl4pPr>
            <a:lvl5pPr fontAlgn="base">
              <a:spcBef>
                <a:spcPct val="0"/>
              </a:spcBef>
              <a:spcAft>
                <a:spcPct val="0"/>
              </a:spcAft>
              <a:tabLst>
                <a:tab pos="539750" algn="l"/>
                <a:tab pos="755650" algn="l"/>
                <a:tab pos="971550" algn="l"/>
              </a:tabLst>
              <a:defRPr>
                <a:solidFill>
                  <a:schemeClr val="tx1"/>
                </a:solidFill>
                <a:latin typeface="Arial" pitchFamily="34" charset="0"/>
                <a:cs typeface="Arial" pitchFamily="34" charset="0"/>
              </a:defRPr>
            </a:lvl5pPr>
            <a:lvl6pPr fontAlgn="base">
              <a:spcBef>
                <a:spcPct val="0"/>
              </a:spcBef>
              <a:spcAft>
                <a:spcPct val="0"/>
              </a:spcAft>
              <a:tabLst>
                <a:tab pos="539750" algn="l"/>
                <a:tab pos="755650" algn="l"/>
                <a:tab pos="971550" algn="l"/>
              </a:tabLst>
              <a:defRPr>
                <a:solidFill>
                  <a:schemeClr val="tx1"/>
                </a:solidFill>
                <a:latin typeface="Arial" pitchFamily="34" charset="0"/>
                <a:cs typeface="Arial" pitchFamily="34" charset="0"/>
              </a:defRPr>
            </a:lvl6pPr>
            <a:lvl7pPr fontAlgn="base">
              <a:spcBef>
                <a:spcPct val="0"/>
              </a:spcBef>
              <a:spcAft>
                <a:spcPct val="0"/>
              </a:spcAft>
              <a:tabLst>
                <a:tab pos="539750" algn="l"/>
                <a:tab pos="755650" algn="l"/>
                <a:tab pos="971550" algn="l"/>
              </a:tabLst>
              <a:defRPr>
                <a:solidFill>
                  <a:schemeClr val="tx1"/>
                </a:solidFill>
                <a:latin typeface="Arial" pitchFamily="34" charset="0"/>
                <a:cs typeface="Arial" pitchFamily="34" charset="0"/>
              </a:defRPr>
            </a:lvl7pPr>
            <a:lvl8pPr fontAlgn="base">
              <a:spcBef>
                <a:spcPct val="0"/>
              </a:spcBef>
              <a:spcAft>
                <a:spcPct val="0"/>
              </a:spcAft>
              <a:tabLst>
                <a:tab pos="539750" algn="l"/>
                <a:tab pos="755650" algn="l"/>
                <a:tab pos="971550" algn="l"/>
              </a:tabLst>
              <a:defRPr>
                <a:solidFill>
                  <a:schemeClr val="tx1"/>
                </a:solidFill>
                <a:latin typeface="Arial" pitchFamily="34" charset="0"/>
                <a:cs typeface="Arial" pitchFamily="34" charset="0"/>
              </a:defRPr>
            </a:lvl8pPr>
            <a:lvl9pPr fontAlgn="base">
              <a:spcBef>
                <a:spcPct val="0"/>
              </a:spcBef>
              <a:spcAft>
                <a:spcPct val="0"/>
              </a:spcAft>
              <a:tabLst>
                <a:tab pos="539750" algn="l"/>
                <a:tab pos="755650" algn="l"/>
                <a:tab pos="971550" algn="l"/>
              </a:tabLst>
              <a:defRPr>
                <a:solidFill>
                  <a:schemeClr val="tx1"/>
                </a:solidFill>
                <a:latin typeface="Arial" pitchFamily="34" charset="0"/>
                <a:cs typeface="Arial" pitchFamily="34" charset="0"/>
              </a:defRPr>
            </a:lvl9pPr>
          </a:lstStyle>
          <a:p>
            <a:pPr algn="just"/>
            <a:r>
              <a:rPr lang="en-US" altLang="zh-CN" sz="800" dirty="0" smtClean="0">
                <a:solidFill>
                  <a:prstClr val="black"/>
                </a:solidFill>
                <a:latin typeface="Times New Roman" pitchFamily="18" charset="0"/>
                <a:ea typeface="MS Mincho" pitchFamily="49" charset="-128"/>
                <a:cs typeface="Times New Roman" pitchFamily="18" charset="0"/>
              </a:rPr>
              <a:t> </a:t>
            </a:r>
          </a:p>
          <a:p>
            <a:pPr algn="just"/>
            <a:r>
              <a:rPr lang="en-US" altLang="zh-CN" sz="800" dirty="0" smtClean="0">
                <a:solidFill>
                  <a:prstClr val="black"/>
                </a:solidFill>
                <a:latin typeface="Times New Roman" pitchFamily="18" charset="0"/>
                <a:ea typeface="MS Mincho" pitchFamily="49" charset="-128"/>
                <a:cs typeface="Times New Roman" pitchFamily="18" charset="0"/>
              </a:rPr>
              <a:t> </a:t>
            </a:r>
          </a:p>
          <a:p>
            <a:pPr algn="just"/>
            <a:r>
              <a:rPr lang="en-US" altLang="zh-CN" sz="1400" dirty="0" smtClean="0">
                <a:solidFill>
                  <a:prstClr val="black"/>
                </a:solidFill>
                <a:latin typeface="Times New Roman" pitchFamily="18" charset="0"/>
                <a:ea typeface="MS Mincho" pitchFamily="49" charset="-128"/>
                <a:cs typeface="Times New Roman" pitchFamily="18" charset="0"/>
              </a:rPr>
              <a:t>· </a:t>
            </a:r>
            <a:r>
              <a:rPr lang="en-US" altLang="zh-CN" sz="1400" b="1" dirty="0" smtClean="0">
                <a:solidFill>
                  <a:prstClr val="black"/>
                </a:solidFill>
                <a:latin typeface="Times New Roman" pitchFamily="18" charset="0"/>
                <a:ea typeface="MS Mincho" pitchFamily="49" charset="-128"/>
                <a:cs typeface="Times New Roman" pitchFamily="18" charset="0"/>
              </a:rPr>
              <a:t>Knowledge of global issues</a:t>
            </a:r>
          </a:p>
          <a:p>
            <a:pPr algn="just"/>
            <a:endParaRPr lang="en-US" altLang="zh-CN" sz="1400" b="1" dirty="0" smtClean="0">
              <a:solidFill>
                <a:prstClr val="black"/>
              </a:solidFill>
              <a:latin typeface="Times New Roman" pitchFamily="18" charset="0"/>
              <a:ea typeface="MS Mincho" pitchFamily="49" charset="-128"/>
              <a:cs typeface="Times New Roman" pitchFamily="18" charset="0"/>
            </a:endParaRPr>
          </a:p>
          <a:p>
            <a:pPr algn="just" eaLnBrk="0" hangingPunct="0"/>
            <a:r>
              <a:rPr lang="en-US" altLang="zh-CN" sz="1400" b="1" dirty="0" smtClean="0">
                <a:solidFill>
                  <a:prstClr val="black"/>
                </a:solidFill>
                <a:latin typeface="Times New Roman" pitchFamily="18" charset="0"/>
                <a:ea typeface="MS Mincho" pitchFamily="49" charset="-128"/>
                <a:cs typeface="Times New Roman" pitchFamily="18" charset="0"/>
              </a:rPr>
              <a:t>· Intercultural knowledge</a:t>
            </a:r>
            <a:endParaRPr lang="en-US" altLang="zh-CN" sz="1400" dirty="0" smtClean="0">
              <a:solidFill>
                <a:prstClr val="black"/>
              </a:solidFill>
            </a:endParaRPr>
          </a:p>
        </p:txBody>
      </p:sp>
      <p:sp>
        <p:nvSpPr>
          <p:cNvPr id="6" name="Rounded Rectangle 29"/>
          <p:cNvSpPr>
            <a:spLocks noChangeArrowheads="1"/>
          </p:cNvSpPr>
          <p:nvPr/>
        </p:nvSpPr>
        <p:spPr bwMode="auto">
          <a:xfrm>
            <a:off x="611561" y="1478352"/>
            <a:ext cx="2664294" cy="1594166"/>
          </a:xfrm>
          <a:prstGeom prst="rect">
            <a:avLst/>
          </a:prstGeom>
          <a:solidFill>
            <a:schemeClr val="accent6">
              <a:lumMod val="20000"/>
              <a:lumOff val="80000"/>
              <a:alpha val="50000"/>
            </a:schemeClr>
          </a:solidFill>
          <a:ln w="38100">
            <a:solidFill>
              <a:srgbClr val="F2F2F2"/>
            </a:solidFill>
            <a:round/>
            <a:headEnd/>
            <a:tailEnd/>
          </a:ln>
          <a:effectLst>
            <a:outerShdw dist="28398" dir="3806097" algn="ctr" rotWithShape="0">
              <a:srgbClr val="984807">
                <a:alpha val="50000"/>
              </a:srgbClr>
            </a:outerShdw>
          </a:effectLst>
        </p:spPr>
        <p:txBody>
          <a:bodyPr vert="horz" wrap="square" lIns="91440" tIns="45720" rIns="91440" bIns="45720" numCol="1" anchor="t" anchorCtr="0" compatLnSpc="1">
            <a:prstTxWarp prst="textNoShape">
              <a:avLst/>
            </a:prstTxWarp>
          </a:bodyPr>
          <a:lstStyle>
            <a:lvl1pPr fontAlgn="base">
              <a:spcBef>
                <a:spcPct val="0"/>
              </a:spcBef>
              <a:spcAft>
                <a:spcPct val="0"/>
              </a:spcAft>
              <a:tabLst>
                <a:tab pos="539750" algn="l"/>
                <a:tab pos="755650" algn="l"/>
                <a:tab pos="971550" algn="l"/>
              </a:tabLst>
              <a:defRPr>
                <a:solidFill>
                  <a:schemeClr val="tx1"/>
                </a:solidFill>
                <a:latin typeface="Arial" pitchFamily="34" charset="0"/>
                <a:cs typeface="Arial" pitchFamily="34" charset="0"/>
              </a:defRPr>
            </a:lvl1pPr>
            <a:lvl2pPr fontAlgn="base">
              <a:spcBef>
                <a:spcPct val="0"/>
              </a:spcBef>
              <a:spcAft>
                <a:spcPct val="0"/>
              </a:spcAft>
              <a:tabLst>
                <a:tab pos="539750" algn="l"/>
                <a:tab pos="755650" algn="l"/>
                <a:tab pos="971550" algn="l"/>
              </a:tabLst>
              <a:defRPr>
                <a:solidFill>
                  <a:schemeClr val="tx1"/>
                </a:solidFill>
                <a:latin typeface="Arial" pitchFamily="34" charset="0"/>
                <a:cs typeface="Arial" pitchFamily="34" charset="0"/>
              </a:defRPr>
            </a:lvl2pPr>
            <a:lvl3pPr fontAlgn="base">
              <a:spcBef>
                <a:spcPct val="0"/>
              </a:spcBef>
              <a:spcAft>
                <a:spcPct val="0"/>
              </a:spcAft>
              <a:tabLst>
                <a:tab pos="539750" algn="l"/>
                <a:tab pos="755650" algn="l"/>
                <a:tab pos="971550" algn="l"/>
              </a:tabLst>
              <a:defRPr>
                <a:solidFill>
                  <a:schemeClr val="tx1"/>
                </a:solidFill>
                <a:latin typeface="Arial" pitchFamily="34" charset="0"/>
                <a:cs typeface="Arial" pitchFamily="34" charset="0"/>
              </a:defRPr>
            </a:lvl3pPr>
            <a:lvl4pPr fontAlgn="base">
              <a:spcBef>
                <a:spcPct val="0"/>
              </a:spcBef>
              <a:spcAft>
                <a:spcPct val="0"/>
              </a:spcAft>
              <a:tabLst>
                <a:tab pos="539750" algn="l"/>
                <a:tab pos="755650" algn="l"/>
                <a:tab pos="971550" algn="l"/>
              </a:tabLst>
              <a:defRPr>
                <a:solidFill>
                  <a:schemeClr val="tx1"/>
                </a:solidFill>
                <a:latin typeface="Arial" pitchFamily="34" charset="0"/>
                <a:cs typeface="Arial" pitchFamily="34" charset="0"/>
              </a:defRPr>
            </a:lvl4pPr>
            <a:lvl5pPr fontAlgn="base">
              <a:spcBef>
                <a:spcPct val="0"/>
              </a:spcBef>
              <a:spcAft>
                <a:spcPct val="0"/>
              </a:spcAft>
              <a:tabLst>
                <a:tab pos="539750" algn="l"/>
                <a:tab pos="755650" algn="l"/>
                <a:tab pos="971550" algn="l"/>
              </a:tabLst>
              <a:defRPr>
                <a:solidFill>
                  <a:schemeClr val="tx1"/>
                </a:solidFill>
                <a:latin typeface="Arial" pitchFamily="34" charset="0"/>
                <a:cs typeface="Arial" pitchFamily="34" charset="0"/>
              </a:defRPr>
            </a:lvl5pPr>
            <a:lvl6pPr fontAlgn="base">
              <a:spcBef>
                <a:spcPct val="0"/>
              </a:spcBef>
              <a:spcAft>
                <a:spcPct val="0"/>
              </a:spcAft>
              <a:tabLst>
                <a:tab pos="539750" algn="l"/>
                <a:tab pos="755650" algn="l"/>
                <a:tab pos="971550" algn="l"/>
              </a:tabLst>
              <a:defRPr>
                <a:solidFill>
                  <a:schemeClr val="tx1"/>
                </a:solidFill>
                <a:latin typeface="Arial" pitchFamily="34" charset="0"/>
                <a:cs typeface="Arial" pitchFamily="34" charset="0"/>
              </a:defRPr>
            </a:lvl6pPr>
            <a:lvl7pPr fontAlgn="base">
              <a:spcBef>
                <a:spcPct val="0"/>
              </a:spcBef>
              <a:spcAft>
                <a:spcPct val="0"/>
              </a:spcAft>
              <a:tabLst>
                <a:tab pos="539750" algn="l"/>
                <a:tab pos="755650" algn="l"/>
                <a:tab pos="971550" algn="l"/>
              </a:tabLst>
              <a:defRPr>
                <a:solidFill>
                  <a:schemeClr val="tx1"/>
                </a:solidFill>
                <a:latin typeface="Arial" pitchFamily="34" charset="0"/>
                <a:cs typeface="Arial" pitchFamily="34" charset="0"/>
              </a:defRPr>
            </a:lvl7pPr>
            <a:lvl8pPr fontAlgn="base">
              <a:spcBef>
                <a:spcPct val="0"/>
              </a:spcBef>
              <a:spcAft>
                <a:spcPct val="0"/>
              </a:spcAft>
              <a:tabLst>
                <a:tab pos="539750" algn="l"/>
                <a:tab pos="755650" algn="l"/>
                <a:tab pos="971550" algn="l"/>
              </a:tabLst>
              <a:defRPr>
                <a:solidFill>
                  <a:schemeClr val="tx1"/>
                </a:solidFill>
                <a:latin typeface="Arial" pitchFamily="34" charset="0"/>
                <a:cs typeface="Arial" pitchFamily="34" charset="0"/>
              </a:defRPr>
            </a:lvl8pPr>
            <a:lvl9pPr fontAlgn="base">
              <a:spcBef>
                <a:spcPct val="0"/>
              </a:spcBef>
              <a:spcAft>
                <a:spcPct val="0"/>
              </a:spcAft>
              <a:tabLst>
                <a:tab pos="539750" algn="l"/>
                <a:tab pos="755650" algn="l"/>
                <a:tab pos="971550" algn="l"/>
              </a:tabLst>
              <a:defRPr>
                <a:solidFill>
                  <a:schemeClr val="tx1"/>
                </a:solidFill>
                <a:latin typeface="Arial" pitchFamily="34" charset="0"/>
                <a:cs typeface="Arial" pitchFamily="34" charset="0"/>
              </a:defRPr>
            </a:lvl9pPr>
          </a:lstStyle>
          <a:p>
            <a:pPr algn="just"/>
            <a:endParaRPr lang="en-US" altLang="zh-CN" sz="900" dirty="0" smtClean="0">
              <a:solidFill>
                <a:prstClr val="black"/>
              </a:solidFill>
              <a:latin typeface="Times New Roman" pitchFamily="18" charset="0"/>
              <a:ea typeface="MS Mincho" pitchFamily="49" charset="-128"/>
              <a:cs typeface="Times New Roman" pitchFamily="18" charset="0"/>
            </a:endParaRPr>
          </a:p>
          <a:p>
            <a:pPr algn="just"/>
            <a:endParaRPr lang="en-US" altLang="zh-CN" sz="900" dirty="0" smtClean="0">
              <a:solidFill>
                <a:prstClr val="black"/>
              </a:solidFill>
              <a:latin typeface="Times New Roman" pitchFamily="18" charset="0"/>
              <a:ea typeface="MS Mincho" pitchFamily="49" charset="-128"/>
              <a:cs typeface="Times New Roman" pitchFamily="18" charset="0"/>
            </a:endParaRPr>
          </a:p>
          <a:p>
            <a:pPr algn="just"/>
            <a:r>
              <a:rPr lang="en-US" altLang="zh-CN" sz="1400" dirty="0" smtClean="0">
                <a:solidFill>
                  <a:prstClr val="black"/>
                </a:solidFill>
                <a:latin typeface="Times New Roman" pitchFamily="18" charset="0"/>
                <a:ea typeface="MS Mincho" pitchFamily="49" charset="-128"/>
                <a:cs typeface="Times New Roman" pitchFamily="18" charset="0"/>
              </a:rPr>
              <a:t>·</a:t>
            </a:r>
            <a:r>
              <a:rPr lang="en-US" altLang="zh-CN" sz="1400" b="1" dirty="0" smtClean="0">
                <a:solidFill>
                  <a:srgbClr val="000000"/>
                </a:solidFill>
                <a:latin typeface="Times New Roman" pitchFamily="18" charset="0"/>
                <a:ea typeface="MS Mincho" pitchFamily="49" charset="-128"/>
                <a:cs typeface="Times New Roman" pitchFamily="18" charset="0"/>
              </a:rPr>
              <a:t>Analytical and critical thinking</a:t>
            </a:r>
            <a:endParaRPr lang="en-US" altLang="zh-CN" sz="1400" dirty="0" smtClean="0">
              <a:solidFill>
                <a:prstClr val="black"/>
              </a:solidFill>
            </a:endParaRPr>
          </a:p>
          <a:p>
            <a:pPr algn="just" eaLnBrk="0" hangingPunct="0"/>
            <a:endParaRPr lang="en-US" altLang="zh-CN" sz="1400" i="1" dirty="0" smtClean="0">
              <a:solidFill>
                <a:prstClr val="black"/>
              </a:solidFill>
              <a:latin typeface="Times New Roman" pitchFamily="18" charset="0"/>
              <a:ea typeface="MS Mincho" pitchFamily="49" charset="-128"/>
              <a:cs typeface="Times New Roman" pitchFamily="18" charset="0"/>
            </a:endParaRPr>
          </a:p>
          <a:p>
            <a:pPr algn="just" eaLnBrk="0" hangingPunct="0"/>
            <a:r>
              <a:rPr lang="en-US" altLang="zh-CN" sz="1400" i="1" dirty="0" smtClean="0">
                <a:solidFill>
                  <a:prstClr val="black"/>
                </a:solidFill>
                <a:latin typeface="Times New Roman" pitchFamily="18" charset="0"/>
                <a:ea typeface="MS Mincho" pitchFamily="49" charset="-128"/>
                <a:cs typeface="Times New Roman" pitchFamily="18" charset="0"/>
              </a:rPr>
              <a:t>·</a:t>
            </a:r>
            <a:r>
              <a:rPr lang="en-US" altLang="zh-CN" sz="1400" b="1" dirty="0" smtClean="0">
                <a:solidFill>
                  <a:prstClr val="black"/>
                </a:solidFill>
                <a:latin typeface="Times New Roman" pitchFamily="18" charset="0"/>
                <a:ea typeface="MS Mincho" pitchFamily="49" charset="-128"/>
                <a:cs typeface="Times New Roman" pitchFamily="18" charset="0"/>
              </a:rPr>
              <a:t>Perspective taking</a:t>
            </a:r>
            <a:endParaRPr lang="en-US" altLang="zh-CN" sz="1400" i="1" dirty="0" smtClean="0">
              <a:solidFill>
                <a:prstClr val="black"/>
              </a:solidFill>
              <a:latin typeface="Times New Roman" pitchFamily="18" charset="0"/>
              <a:ea typeface="MS Mincho" pitchFamily="49" charset="-128"/>
              <a:cs typeface="Times New Roman" pitchFamily="18" charset="0"/>
            </a:endParaRPr>
          </a:p>
          <a:p>
            <a:pPr algn="just" eaLnBrk="0" hangingPunct="0"/>
            <a:r>
              <a:rPr lang="en-US" altLang="zh-CN" sz="1400" i="1" dirty="0" smtClean="0">
                <a:solidFill>
                  <a:prstClr val="black"/>
                </a:solidFill>
                <a:latin typeface="Times New Roman" pitchFamily="18" charset="0"/>
                <a:ea typeface="MS Mincho" pitchFamily="49" charset="-128"/>
                <a:cs typeface="Times New Roman" pitchFamily="18" charset="0"/>
              </a:rPr>
              <a:t>· Respectful communication</a:t>
            </a:r>
          </a:p>
          <a:p>
            <a:pPr algn="just" eaLnBrk="0" hangingPunct="0"/>
            <a:r>
              <a:rPr lang="en-US" altLang="zh-CN" sz="1400" i="1" dirty="0" smtClean="0">
                <a:solidFill>
                  <a:prstClr val="black"/>
                </a:solidFill>
                <a:latin typeface="Times New Roman" pitchFamily="18" charset="0"/>
                <a:ea typeface="MS Mincho" pitchFamily="49" charset="-128"/>
                <a:cs typeface="Times New Roman" pitchFamily="18" charset="0"/>
              </a:rPr>
              <a:t>· Adaptability</a:t>
            </a:r>
            <a:endParaRPr lang="en-US" altLang="zh-CN" sz="1400" dirty="0" smtClean="0">
              <a:solidFill>
                <a:prstClr val="black"/>
              </a:solidFill>
            </a:endParaRPr>
          </a:p>
        </p:txBody>
      </p:sp>
      <p:sp>
        <p:nvSpPr>
          <p:cNvPr id="8" name="Left-Right Arrow 27"/>
          <p:cNvSpPr>
            <a:spLocks noChangeArrowheads="1"/>
          </p:cNvSpPr>
          <p:nvPr/>
        </p:nvSpPr>
        <p:spPr bwMode="auto">
          <a:xfrm>
            <a:off x="2474152" y="2652860"/>
            <a:ext cx="4387850" cy="398104"/>
          </a:xfrm>
          <a:prstGeom prst="leftRightArrow">
            <a:avLst>
              <a:gd name="adj1" fmla="val 50000"/>
              <a:gd name="adj2" fmla="val 55304"/>
            </a:avLst>
          </a:prstGeom>
          <a:solidFill>
            <a:srgbClr val="FFFFFF"/>
          </a:solidFill>
          <a:ln w="25400">
            <a:solidFill>
              <a:srgbClr val="7F7F7F"/>
            </a:solidFill>
            <a:miter lim="800000"/>
            <a:headEnd/>
            <a:tailEnd/>
          </a:ln>
          <a:effectLst>
            <a:outerShdw blurRad="50800" dist="50800" dir="5400000" algn="ctr" rotWithShape="0">
              <a:srgbClr val="000000">
                <a:alpha val="0"/>
              </a:srgbClr>
            </a:outerShdw>
          </a:effectLst>
        </p:spPr>
        <p:txBody>
          <a:bodyPr vert="horz" wrap="square" lIns="91440" tIns="45720" rIns="91440" bIns="45720" numCol="1" anchor="ctr" anchorCtr="0" compatLnSpc="1">
            <a:prstTxWarp prst="textNoShape">
              <a:avLst/>
            </a:prstTxWarp>
          </a:bodyPr>
          <a:lstStyle>
            <a:lvl1pPr fontAlgn="base">
              <a:spcBef>
                <a:spcPct val="0"/>
              </a:spcBef>
              <a:spcAft>
                <a:spcPct val="0"/>
              </a:spcAft>
              <a:tabLst>
                <a:tab pos="539750" algn="l"/>
                <a:tab pos="755650" algn="l"/>
                <a:tab pos="971550" algn="l"/>
              </a:tabLst>
              <a:defRPr>
                <a:solidFill>
                  <a:schemeClr val="tx1"/>
                </a:solidFill>
                <a:latin typeface="Arial" pitchFamily="34" charset="0"/>
                <a:cs typeface="Arial" pitchFamily="34" charset="0"/>
              </a:defRPr>
            </a:lvl1pPr>
            <a:lvl2pPr fontAlgn="base">
              <a:spcBef>
                <a:spcPct val="0"/>
              </a:spcBef>
              <a:spcAft>
                <a:spcPct val="0"/>
              </a:spcAft>
              <a:tabLst>
                <a:tab pos="539750" algn="l"/>
                <a:tab pos="755650" algn="l"/>
                <a:tab pos="971550" algn="l"/>
              </a:tabLst>
              <a:defRPr>
                <a:solidFill>
                  <a:schemeClr val="tx1"/>
                </a:solidFill>
                <a:latin typeface="Arial" pitchFamily="34" charset="0"/>
                <a:cs typeface="Arial" pitchFamily="34" charset="0"/>
              </a:defRPr>
            </a:lvl2pPr>
            <a:lvl3pPr fontAlgn="base">
              <a:spcBef>
                <a:spcPct val="0"/>
              </a:spcBef>
              <a:spcAft>
                <a:spcPct val="0"/>
              </a:spcAft>
              <a:tabLst>
                <a:tab pos="539750" algn="l"/>
                <a:tab pos="755650" algn="l"/>
                <a:tab pos="971550" algn="l"/>
              </a:tabLst>
              <a:defRPr>
                <a:solidFill>
                  <a:schemeClr val="tx1"/>
                </a:solidFill>
                <a:latin typeface="Arial" pitchFamily="34" charset="0"/>
                <a:cs typeface="Arial" pitchFamily="34" charset="0"/>
              </a:defRPr>
            </a:lvl3pPr>
            <a:lvl4pPr fontAlgn="base">
              <a:spcBef>
                <a:spcPct val="0"/>
              </a:spcBef>
              <a:spcAft>
                <a:spcPct val="0"/>
              </a:spcAft>
              <a:tabLst>
                <a:tab pos="539750" algn="l"/>
                <a:tab pos="755650" algn="l"/>
                <a:tab pos="971550" algn="l"/>
              </a:tabLst>
              <a:defRPr>
                <a:solidFill>
                  <a:schemeClr val="tx1"/>
                </a:solidFill>
                <a:latin typeface="Arial" pitchFamily="34" charset="0"/>
                <a:cs typeface="Arial" pitchFamily="34" charset="0"/>
              </a:defRPr>
            </a:lvl4pPr>
            <a:lvl5pPr fontAlgn="base">
              <a:spcBef>
                <a:spcPct val="0"/>
              </a:spcBef>
              <a:spcAft>
                <a:spcPct val="0"/>
              </a:spcAft>
              <a:tabLst>
                <a:tab pos="539750" algn="l"/>
                <a:tab pos="755650" algn="l"/>
                <a:tab pos="971550" algn="l"/>
              </a:tabLst>
              <a:defRPr>
                <a:solidFill>
                  <a:schemeClr val="tx1"/>
                </a:solidFill>
                <a:latin typeface="Arial" pitchFamily="34" charset="0"/>
                <a:cs typeface="Arial" pitchFamily="34" charset="0"/>
              </a:defRPr>
            </a:lvl5pPr>
            <a:lvl6pPr fontAlgn="base">
              <a:spcBef>
                <a:spcPct val="0"/>
              </a:spcBef>
              <a:spcAft>
                <a:spcPct val="0"/>
              </a:spcAft>
              <a:tabLst>
                <a:tab pos="539750" algn="l"/>
                <a:tab pos="755650" algn="l"/>
                <a:tab pos="971550" algn="l"/>
              </a:tabLst>
              <a:defRPr>
                <a:solidFill>
                  <a:schemeClr val="tx1"/>
                </a:solidFill>
                <a:latin typeface="Arial" pitchFamily="34" charset="0"/>
                <a:cs typeface="Arial" pitchFamily="34" charset="0"/>
              </a:defRPr>
            </a:lvl6pPr>
            <a:lvl7pPr fontAlgn="base">
              <a:spcBef>
                <a:spcPct val="0"/>
              </a:spcBef>
              <a:spcAft>
                <a:spcPct val="0"/>
              </a:spcAft>
              <a:tabLst>
                <a:tab pos="539750" algn="l"/>
                <a:tab pos="755650" algn="l"/>
                <a:tab pos="971550" algn="l"/>
              </a:tabLst>
              <a:defRPr>
                <a:solidFill>
                  <a:schemeClr val="tx1"/>
                </a:solidFill>
                <a:latin typeface="Arial" pitchFamily="34" charset="0"/>
                <a:cs typeface="Arial" pitchFamily="34" charset="0"/>
              </a:defRPr>
            </a:lvl7pPr>
            <a:lvl8pPr fontAlgn="base">
              <a:spcBef>
                <a:spcPct val="0"/>
              </a:spcBef>
              <a:spcAft>
                <a:spcPct val="0"/>
              </a:spcAft>
              <a:tabLst>
                <a:tab pos="539750" algn="l"/>
                <a:tab pos="755650" algn="l"/>
                <a:tab pos="971550" algn="l"/>
              </a:tabLst>
              <a:defRPr>
                <a:solidFill>
                  <a:schemeClr val="tx1"/>
                </a:solidFill>
                <a:latin typeface="Arial" pitchFamily="34" charset="0"/>
                <a:cs typeface="Arial" pitchFamily="34" charset="0"/>
              </a:defRPr>
            </a:lvl8pPr>
            <a:lvl9pPr fontAlgn="base">
              <a:spcBef>
                <a:spcPct val="0"/>
              </a:spcBef>
              <a:spcAft>
                <a:spcPct val="0"/>
              </a:spcAft>
              <a:tabLst>
                <a:tab pos="539750" algn="l"/>
                <a:tab pos="755650" algn="l"/>
                <a:tab pos="971550" algn="l"/>
              </a:tabLst>
              <a:defRPr>
                <a:solidFill>
                  <a:schemeClr val="tx1"/>
                </a:solidFill>
                <a:latin typeface="Arial" pitchFamily="34" charset="0"/>
                <a:cs typeface="Arial" pitchFamily="34" charset="0"/>
              </a:defRPr>
            </a:lvl9pPr>
          </a:lstStyle>
          <a:p>
            <a:r>
              <a:rPr lang="fr-FR" altLang="zh-CN" dirty="0" smtClean="0">
                <a:solidFill>
                  <a:prstClr val="black"/>
                </a:solidFill>
                <a:latin typeface="Times New Roman" pitchFamily="18" charset="0"/>
                <a:ea typeface="MS Mincho" pitchFamily="49" charset="-128"/>
                <a:cs typeface="Times New Roman" pitchFamily="18" charset="0"/>
              </a:rPr>
              <a:t>		</a:t>
            </a:r>
            <a:r>
              <a:rPr lang="fr-FR" altLang="zh-CN" dirty="0">
                <a:solidFill>
                  <a:prstClr val="black"/>
                </a:solidFill>
                <a:latin typeface="Times New Roman" pitchFamily="18" charset="0"/>
                <a:ea typeface="MS Mincho" pitchFamily="49" charset="-128"/>
                <a:cs typeface="Times New Roman" pitchFamily="18" charset="0"/>
              </a:rPr>
              <a:t> </a:t>
            </a:r>
            <a:r>
              <a:rPr lang="fr-FR" altLang="zh-CN" dirty="0" smtClean="0">
                <a:solidFill>
                  <a:prstClr val="black"/>
                </a:solidFill>
                <a:latin typeface="Times New Roman" pitchFamily="18" charset="0"/>
                <a:ea typeface="MS Mincho" pitchFamily="49" charset="-128"/>
                <a:cs typeface="Times New Roman" pitchFamily="18" charset="0"/>
              </a:rPr>
              <a:t>           </a:t>
            </a:r>
            <a:r>
              <a:rPr lang="fr-FR" altLang="zh-CN" b="1" dirty="0" smtClean="0">
                <a:solidFill>
                  <a:prstClr val="black"/>
                </a:solidFill>
                <a:latin typeface="Times New Roman" pitchFamily="18" charset="0"/>
                <a:ea typeface="MS Mincho" pitchFamily="49" charset="-128"/>
                <a:cs typeface="Times New Roman" pitchFamily="18" charset="0"/>
              </a:rPr>
              <a:t>Components </a:t>
            </a:r>
            <a:endParaRPr lang="fr-FR" altLang="zh-CN" dirty="0" smtClean="0">
              <a:solidFill>
                <a:prstClr val="black"/>
              </a:solidFill>
            </a:endParaRPr>
          </a:p>
        </p:txBody>
      </p:sp>
      <p:sp>
        <p:nvSpPr>
          <p:cNvPr id="9" name="Rectangle 8"/>
          <p:cNvSpPr>
            <a:spLocks noChangeArrowheads="1"/>
          </p:cNvSpPr>
          <p:nvPr/>
        </p:nvSpPr>
        <p:spPr bwMode="auto">
          <a:xfrm>
            <a:off x="0" y="-13216"/>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lvl1pPr fontAlgn="base">
              <a:spcBef>
                <a:spcPct val="0"/>
              </a:spcBef>
              <a:spcAft>
                <a:spcPct val="0"/>
              </a:spcAft>
              <a:tabLst>
                <a:tab pos="539750" algn="l"/>
                <a:tab pos="755650" algn="l"/>
                <a:tab pos="971550" algn="l"/>
              </a:tabLst>
              <a:defRPr>
                <a:solidFill>
                  <a:schemeClr val="tx1"/>
                </a:solidFill>
                <a:latin typeface="Arial" pitchFamily="34" charset="0"/>
                <a:cs typeface="Arial" pitchFamily="34" charset="0"/>
              </a:defRPr>
            </a:lvl1pPr>
            <a:lvl2pPr fontAlgn="base">
              <a:spcBef>
                <a:spcPct val="0"/>
              </a:spcBef>
              <a:spcAft>
                <a:spcPct val="0"/>
              </a:spcAft>
              <a:tabLst>
                <a:tab pos="539750" algn="l"/>
                <a:tab pos="755650" algn="l"/>
                <a:tab pos="971550" algn="l"/>
              </a:tabLst>
              <a:defRPr>
                <a:solidFill>
                  <a:schemeClr val="tx1"/>
                </a:solidFill>
                <a:latin typeface="Arial" pitchFamily="34" charset="0"/>
                <a:cs typeface="Arial" pitchFamily="34" charset="0"/>
              </a:defRPr>
            </a:lvl2pPr>
            <a:lvl3pPr fontAlgn="base">
              <a:spcBef>
                <a:spcPct val="0"/>
              </a:spcBef>
              <a:spcAft>
                <a:spcPct val="0"/>
              </a:spcAft>
              <a:tabLst>
                <a:tab pos="539750" algn="l"/>
                <a:tab pos="755650" algn="l"/>
                <a:tab pos="971550" algn="l"/>
              </a:tabLst>
              <a:defRPr>
                <a:solidFill>
                  <a:schemeClr val="tx1"/>
                </a:solidFill>
                <a:latin typeface="Arial" pitchFamily="34" charset="0"/>
                <a:cs typeface="Arial" pitchFamily="34" charset="0"/>
              </a:defRPr>
            </a:lvl3pPr>
            <a:lvl4pPr fontAlgn="base">
              <a:spcBef>
                <a:spcPct val="0"/>
              </a:spcBef>
              <a:spcAft>
                <a:spcPct val="0"/>
              </a:spcAft>
              <a:tabLst>
                <a:tab pos="539750" algn="l"/>
                <a:tab pos="755650" algn="l"/>
                <a:tab pos="971550" algn="l"/>
              </a:tabLst>
              <a:defRPr>
                <a:solidFill>
                  <a:schemeClr val="tx1"/>
                </a:solidFill>
                <a:latin typeface="Arial" pitchFamily="34" charset="0"/>
                <a:cs typeface="Arial" pitchFamily="34" charset="0"/>
              </a:defRPr>
            </a:lvl4pPr>
            <a:lvl5pPr fontAlgn="base">
              <a:spcBef>
                <a:spcPct val="0"/>
              </a:spcBef>
              <a:spcAft>
                <a:spcPct val="0"/>
              </a:spcAft>
              <a:tabLst>
                <a:tab pos="539750" algn="l"/>
                <a:tab pos="755650" algn="l"/>
                <a:tab pos="971550" algn="l"/>
              </a:tabLst>
              <a:defRPr>
                <a:solidFill>
                  <a:schemeClr val="tx1"/>
                </a:solidFill>
                <a:latin typeface="Arial" pitchFamily="34" charset="0"/>
                <a:cs typeface="Arial" pitchFamily="34" charset="0"/>
              </a:defRPr>
            </a:lvl5pPr>
            <a:lvl6pPr fontAlgn="base">
              <a:spcBef>
                <a:spcPct val="0"/>
              </a:spcBef>
              <a:spcAft>
                <a:spcPct val="0"/>
              </a:spcAft>
              <a:tabLst>
                <a:tab pos="539750" algn="l"/>
                <a:tab pos="755650" algn="l"/>
                <a:tab pos="971550" algn="l"/>
              </a:tabLst>
              <a:defRPr>
                <a:solidFill>
                  <a:schemeClr val="tx1"/>
                </a:solidFill>
                <a:latin typeface="Arial" pitchFamily="34" charset="0"/>
                <a:cs typeface="Arial" pitchFamily="34" charset="0"/>
              </a:defRPr>
            </a:lvl6pPr>
            <a:lvl7pPr fontAlgn="base">
              <a:spcBef>
                <a:spcPct val="0"/>
              </a:spcBef>
              <a:spcAft>
                <a:spcPct val="0"/>
              </a:spcAft>
              <a:tabLst>
                <a:tab pos="539750" algn="l"/>
                <a:tab pos="755650" algn="l"/>
                <a:tab pos="971550" algn="l"/>
              </a:tabLst>
              <a:defRPr>
                <a:solidFill>
                  <a:schemeClr val="tx1"/>
                </a:solidFill>
                <a:latin typeface="Arial" pitchFamily="34" charset="0"/>
                <a:cs typeface="Arial" pitchFamily="34" charset="0"/>
              </a:defRPr>
            </a:lvl7pPr>
            <a:lvl8pPr fontAlgn="base">
              <a:spcBef>
                <a:spcPct val="0"/>
              </a:spcBef>
              <a:spcAft>
                <a:spcPct val="0"/>
              </a:spcAft>
              <a:tabLst>
                <a:tab pos="539750" algn="l"/>
                <a:tab pos="755650" algn="l"/>
                <a:tab pos="971550" algn="l"/>
              </a:tabLst>
              <a:defRPr>
                <a:solidFill>
                  <a:schemeClr val="tx1"/>
                </a:solidFill>
                <a:latin typeface="Arial" pitchFamily="34" charset="0"/>
                <a:cs typeface="Arial" pitchFamily="34" charset="0"/>
              </a:defRPr>
            </a:lvl8pPr>
            <a:lvl9pPr fontAlgn="base">
              <a:spcBef>
                <a:spcPct val="0"/>
              </a:spcBef>
              <a:spcAft>
                <a:spcPct val="0"/>
              </a:spcAft>
              <a:tabLst>
                <a:tab pos="539750" algn="l"/>
                <a:tab pos="755650" algn="l"/>
                <a:tab pos="971550" algn="l"/>
              </a:tabLst>
              <a:defRPr>
                <a:solidFill>
                  <a:schemeClr val="tx1"/>
                </a:solidFill>
                <a:latin typeface="Arial" pitchFamily="34" charset="0"/>
                <a:cs typeface="Arial" pitchFamily="34" charset="0"/>
              </a:defRPr>
            </a:lvl9pPr>
          </a:lstStyle>
          <a:p>
            <a:endParaRPr lang="en-US" altLang="en-US" smtClean="0">
              <a:solidFill>
                <a:prstClr val="black"/>
              </a:solidFill>
            </a:endParaRPr>
          </a:p>
        </p:txBody>
      </p:sp>
      <p:sp>
        <p:nvSpPr>
          <p:cNvPr id="10" name="Rectangle 16"/>
          <p:cNvSpPr>
            <a:spLocks noChangeArrowheads="1"/>
          </p:cNvSpPr>
          <p:nvPr/>
        </p:nvSpPr>
        <p:spPr bwMode="auto">
          <a:xfrm>
            <a:off x="0" y="329684"/>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lvl1pPr fontAlgn="base">
              <a:spcBef>
                <a:spcPct val="0"/>
              </a:spcBef>
              <a:spcAft>
                <a:spcPct val="0"/>
              </a:spcAft>
              <a:tabLst>
                <a:tab pos="539750" algn="l"/>
                <a:tab pos="755650" algn="l"/>
                <a:tab pos="971550" algn="l"/>
              </a:tabLst>
              <a:defRPr>
                <a:solidFill>
                  <a:schemeClr val="tx1"/>
                </a:solidFill>
                <a:latin typeface="Arial" pitchFamily="34" charset="0"/>
                <a:cs typeface="Arial" pitchFamily="34" charset="0"/>
              </a:defRPr>
            </a:lvl1pPr>
            <a:lvl2pPr fontAlgn="base">
              <a:spcBef>
                <a:spcPct val="0"/>
              </a:spcBef>
              <a:spcAft>
                <a:spcPct val="0"/>
              </a:spcAft>
              <a:tabLst>
                <a:tab pos="539750" algn="l"/>
                <a:tab pos="755650" algn="l"/>
                <a:tab pos="971550" algn="l"/>
              </a:tabLst>
              <a:defRPr>
                <a:solidFill>
                  <a:schemeClr val="tx1"/>
                </a:solidFill>
                <a:latin typeface="Arial" pitchFamily="34" charset="0"/>
                <a:cs typeface="Arial" pitchFamily="34" charset="0"/>
              </a:defRPr>
            </a:lvl2pPr>
            <a:lvl3pPr fontAlgn="base">
              <a:spcBef>
                <a:spcPct val="0"/>
              </a:spcBef>
              <a:spcAft>
                <a:spcPct val="0"/>
              </a:spcAft>
              <a:tabLst>
                <a:tab pos="539750" algn="l"/>
                <a:tab pos="755650" algn="l"/>
                <a:tab pos="971550" algn="l"/>
              </a:tabLst>
              <a:defRPr>
                <a:solidFill>
                  <a:schemeClr val="tx1"/>
                </a:solidFill>
                <a:latin typeface="Arial" pitchFamily="34" charset="0"/>
                <a:cs typeface="Arial" pitchFamily="34" charset="0"/>
              </a:defRPr>
            </a:lvl3pPr>
            <a:lvl4pPr fontAlgn="base">
              <a:spcBef>
                <a:spcPct val="0"/>
              </a:spcBef>
              <a:spcAft>
                <a:spcPct val="0"/>
              </a:spcAft>
              <a:tabLst>
                <a:tab pos="539750" algn="l"/>
                <a:tab pos="755650" algn="l"/>
                <a:tab pos="971550" algn="l"/>
              </a:tabLst>
              <a:defRPr>
                <a:solidFill>
                  <a:schemeClr val="tx1"/>
                </a:solidFill>
                <a:latin typeface="Arial" pitchFamily="34" charset="0"/>
                <a:cs typeface="Arial" pitchFamily="34" charset="0"/>
              </a:defRPr>
            </a:lvl4pPr>
            <a:lvl5pPr fontAlgn="base">
              <a:spcBef>
                <a:spcPct val="0"/>
              </a:spcBef>
              <a:spcAft>
                <a:spcPct val="0"/>
              </a:spcAft>
              <a:tabLst>
                <a:tab pos="539750" algn="l"/>
                <a:tab pos="755650" algn="l"/>
                <a:tab pos="971550" algn="l"/>
              </a:tabLst>
              <a:defRPr>
                <a:solidFill>
                  <a:schemeClr val="tx1"/>
                </a:solidFill>
                <a:latin typeface="Arial" pitchFamily="34" charset="0"/>
                <a:cs typeface="Arial" pitchFamily="34" charset="0"/>
              </a:defRPr>
            </a:lvl5pPr>
            <a:lvl6pPr fontAlgn="base">
              <a:spcBef>
                <a:spcPct val="0"/>
              </a:spcBef>
              <a:spcAft>
                <a:spcPct val="0"/>
              </a:spcAft>
              <a:tabLst>
                <a:tab pos="539750" algn="l"/>
                <a:tab pos="755650" algn="l"/>
                <a:tab pos="971550" algn="l"/>
              </a:tabLst>
              <a:defRPr>
                <a:solidFill>
                  <a:schemeClr val="tx1"/>
                </a:solidFill>
                <a:latin typeface="Arial" pitchFamily="34" charset="0"/>
                <a:cs typeface="Arial" pitchFamily="34" charset="0"/>
              </a:defRPr>
            </a:lvl6pPr>
            <a:lvl7pPr fontAlgn="base">
              <a:spcBef>
                <a:spcPct val="0"/>
              </a:spcBef>
              <a:spcAft>
                <a:spcPct val="0"/>
              </a:spcAft>
              <a:tabLst>
                <a:tab pos="539750" algn="l"/>
                <a:tab pos="755650" algn="l"/>
                <a:tab pos="971550" algn="l"/>
              </a:tabLst>
              <a:defRPr>
                <a:solidFill>
                  <a:schemeClr val="tx1"/>
                </a:solidFill>
                <a:latin typeface="Arial" pitchFamily="34" charset="0"/>
                <a:cs typeface="Arial" pitchFamily="34" charset="0"/>
              </a:defRPr>
            </a:lvl7pPr>
            <a:lvl8pPr fontAlgn="base">
              <a:spcBef>
                <a:spcPct val="0"/>
              </a:spcBef>
              <a:spcAft>
                <a:spcPct val="0"/>
              </a:spcAft>
              <a:tabLst>
                <a:tab pos="539750" algn="l"/>
                <a:tab pos="755650" algn="l"/>
                <a:tab pos="971550" algn="l"/>
              </a:tabLst>
              <a:defRPr>
                <a:solidFill>
                  <a:schemeClr val="tx1"/>
                </a:solidFill>
                <a:latin typeface="Arial" pitchFamily="34" charset="0"/>
                <a:cs typeface="Arial" pitchFamily="34" charset="0"/>
              </a:defRPr>
            </a:lvl8pPr>
            <a:lvl9pPr fontAlgn="base">
              <a:spcBef>
                <a:spcPct val="0"/>
              </a:spcBef>
              <a:spcAft>
                <a:spcPct val="0"/>
              </a:spcAft>
              <a:tabLst>
                <a:tab pos="539750" algn="l"/>
                <a:tab pos="755650" algn="l"/>
                <a:tab pos="971550" algn="l"/>
              </a:tabLst>
              <a:defRPr>
                <a:solidFill>
                  <a:schemeClr val="tx1"/>
                </a:solidFill>
                <a:latin typeface="Arial" pitchFamily="34" charset="0"/>
                <a:cs typeface="Arial" pitchFamily="34" charset="0"/>
              </a:defRPr>
            </a:lvl9pPr>
          </a:lstStyle>
          <a:p>
            <a:endParaRPr lang="en-US" altLang="en-US" smtClean="0">
              <a:solidFill>
                <a:prstClr val="black"/>
              </a:solidFill>
            </a:endParaRPr>
          </a:p>
        </p:txBody>
      </p:sp>
      <p:sp>
        <p:nvSpPr>
          <p:cNvPr id="11" name="Rectangle 10"/>
          <p:cNvSpPr/>
          <p:nvPr/>
        </p:nvSpPr>
        <p:spPr>
          <a:xfrm>
            <a:off x="611560" y="1489044"/>
            <a:ext cx="2664296" cy="186008"/>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err="1" smtClean="0">
                <a:solidFill>
                  <a:prstClr val="white"/>
                </a:solidFill>
              </a:rPr>
              <a:t>Skills</a:t>
            </a:r>
            <a:endParaRPr lang="en-GB" dirty="0">
              <a:solidFill>
                <a:prstClr val="white"/>
              </a:solidFill>
            </a:endParaRPr>
          </a:p>
        </p:txBody>
      </p:sp>
      <p:sp>
        <p:nvSpPr>
          <p:cNvPr id="12" name="Rectangle 11"/>
          <p:cNvSpPr/>
          <p:nvPr/>
        </p:nvSpPr>
        <p:spPr>
          <a:xfrm>
            <a:off x="3275856" y="1489043"/>
            <a:ext cx="2952328" cy="202901"/>
          </a:xfrm>
          <a:prstGeom prst="rect">
            <a:avLst/>
          </a:prstGeom>
          <a:solidFill>
            <a:schemeClr val="accent3">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err="1" smtClean="0">
                <a:solidFill>
                  <a:prstClr val="white"/>
                </a:solidFill>
              </a:rPr>
              <a:t>Knowledge</a:t>
            </a:r>
            <a:endParaRPr lang="en-GB" dirty="0">
              <a:solidFill>
                <a:prstClr val="white"/>
              </a:solidFill>
            </a:endParaRPr>
          </a:p>
        </p:txBody>
      </p:sp>
      <p:sp>
        <p:nvSpPr>
          <p:cNvPr id="13" name="Rectangle 12"/>
          <p:cNvSpPr/>
          <p:nvPr/>
        </p:nvSpPr>
        <p:spPr>
          <a:xfrm>
            <a:off x="6228184" y="1478352"/>
            <a:ext cx="2592288" cy="213592"/>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smtClean="0">
                <a:solidFill>
                  <a:prstClr val="white"/>
                </a:solidFill>
              </a:rPr>
              <a:t>Attitudes</a:t>
            </a:r>
            <a:endParaRPr lang="en-GB" dirty="0">
              <a:solidFill>
                <a:prstClr val="white"/>
              </a:solidFill>
            </a:endParaRPr>
          </a:p>
        </p:txBody>
      </p:sp>
      <p:sp>
        <p:nvSpPr>
          <p:cNvPr id="15" name="Rectangle 14"/>
          <p:cNvSpPr/>
          <p:nvPr/>
        </p:nvSpPr>
        <p:spPr>
          <a:xfrm>
            <a:off x="251521" y="685800"/>
            <a:ext cx="8833110" cy="338341"/>
          </a:xfrm>
          <a:prstGeom prst="rect">
            <a:avLst/>
          </a:prstGeom>
          <a:solidFill>
            <a:srgbClr val="DD9F0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smtClean="0">
                <a:solidFill>
                  <a:prstClr val="white"/>
                </a:solidFill>
              </a:rPr>
              <a:t>Values</a:t>
            </a:r>
            <a:endParaRPr lang="en-GB" dirty="0">
              <a:solidFill>
                <a:prstClr val="white"/>
              </a:solidFill>
            </a:endParaRPr>
          </a:p>
        </p:txBody>
      </p:sp>
      <p:sp>
        <p:nvSpPr>
          <p:cNvPr id="17" name="Rectangle 16"/>
          <p:cNvSpPr/>
          <p:nvPr/>
        </p:nvSpPr>
        <p:spPr>
          <a:xfrm>
            <a:off x="251521" y="1024141"/>
            <a:ext cx="8833110" cy="464903"/>
          </a:xfrm>
          <a:prstGeom prst="rect">
            <a:avLst/>
          </a:prstGeom>
          <a:solidFill>
            <a:srgbClr val="FDEAB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400" b="1" dirty="0">
                <a:solidFill>
                  <a:prstClr val="black"/>
                </a:solidFill>
                <a:latin typeface="Times New Roman" pitchFamily="18" charset="0"/>
                <a:ea typeface="MS Mincho" pitchFamily="49" charset="-128"/>
                <a:cs typeface="Times New Roman" pitchFamily="18" charset="0"/>
              </a:rPr>
              <a:t>· </a:t>
            </a:r>
            <a:r>
              <a:rPr lang="fr-FR" sz="1400" dirty="0" err="1" smtClean="0">
                <a:solidFill>
                  <a:prstClr val="black"/>
                </a:solidFill>
                <a:latin typeface="Times New Roman" panose="02020603050405020304" pitchFamily="18" charset="0"/>
                <a:cs typeface="Times New Roman" panose="02020603050405020304" pitchFamily="18" charset="0"/>
              </a:rPr>
              <a:t>Valuing</a:t>
            </a:r>
            <a:r>
              <a:rPr lang="fr-FR" sz="1400" dirty="0" smtClean="0">
                <a:solidFill>
                  <a:prstClr val="black"/>
                </a:solidFill>
                <a:latin typeface="Times New Roman" panose="02020603050405020304" pitchFamily="18" charset="0"/>
                <a:cs typeface="Times New Roman" panose="02020603050405020304" pitchFamily="18" charset="0"/>
              </a:rPr>
              <a:t> </a:t>
            </a:r>
            <a:r>
              <a:rPr lang="fr-FR" sz="1400" dirty="0" err="1" smtClean="0">
                <a:solidFill>
                  <a:prstClr val="black"/>
                </a:solidFill>
                <a:latin typeface="Times New Roman" panose="02020603050405020304" pitchFamily="18" charset="0"/>
                <a:cs typeface="Times New Roman" panose="02020603050405020304" pitchFamily="18" charset="0"/>
              </a:rPr>
              <a:t>Human</a:t>
            </a:r>
            <a:r>
              <a:rPr lang="fr-FR" sz="1400" dirty="0" smtClean="0">
                <a:solidFill>
                  <a:prstClr val="black"/>
                </a:solidFill>
                <a:latin typeface="Times New Roman" panose="02020603050405020304" pitchFamily="18" charset="0"/>
                <a:cs typeface="Times New Roman" panose="02020603050405020304" pitchFamily="18" charset="0"/>
              </a:rPr>
              <a:t> </a:t>
            </a:r>
            <a:r>
              <a:rPr lang="fr-FR" sz="1400" dirty="0" err="1" smtClean="0">
                <a:solidFill>
                  <a:prstClr val="black"/>
                </a:solidFill>
                <a:latin typeface="Times New Roman" panose="02020603050405020304" pitchFamily="18" charset="0"/>
                <a:cs typeface="Times New Roman" panose="02020603050405020304" pitchFamily="18" charset="0"/>
              </a:rPr>
              <a:t>Dignity</a:t>
            </a:r>
            <a:endParaRPr lang="fr-FR" sz="1400" dirty="0" smtClean="0">
              <a:solidFill>
                <a:prstClr val="black"/>
              </a:solidFill>
              <a:latin typeface="Times New Roman" panose="02020603050405020304" pitchFamily="18" charset="0"/>
              <a:cs typeface="Times New Roman" panose="02020603050405020304" pitchFamily="18" charset="0"/>
            </a:endParaRPr>
          </a:p>
          <a:p>
            <a:pPr algn="ctr"/>
            <a:r>
              <a:rPr lang="en-US" altLang="zh-CN" sz="1400" b="1" dirty="0">
                <a:solidFill>
                  <a:prstClr val="black"/>
                </a:solidFill>
                <a:latin typeface="Times New Roman" pitchFamily="18" charset="0"/>
                <a:ea typeface="MS Mincho" pitchFamily="49" charset="-128"/>
                <a:cs typeface="Times New Roman" pitchFamily="18" charset="0"/>
              </a:rPr>
              <a:t>· </a:t>
            </a:r>
            <a:r>
              <a:rPr lang="fr-FR" sz="1400" dirty="0" err="1" smtClean="0">
                <a:solidFill>
                  <a:prstClr val="black"/>
                </a:solidFill>
                <a:latin typeface="Times New Roman" panose="02020603050405020304" pitchFamily="18" charset="0"/>
                <a:cs typeface="Times New Roman" panose="02020603050405020304" pitchFamily="18" charset="0"/>
              </a:rPr>
              <a:t>Valuing</a:t>
            </a:r>
            <a:r>
              <a:rPr lang="fr-FR" sz="1400" dirty="0" smtClean="0">
                <a:solidFill>
                  <a:prstClr val="black"/>
                </a:solidFill>
                <a:latin typeface="Times New Roman" panose="02020603050405020304" pitchFamily="18" charset="0"/>
                <a:cs typeface="Times New Roman" panose="02020603050405020304" pitchFamily="18" charset="0"/>
              </a:rPr>
              <a:t> Cultural </a:t>
            </a:r>
            <a:r>
              <a:rPr lang="fr-FR" sz="1400" dirty="0" err="1" smtClean="0">
                <a:solidFill>
                  <a:prstClr val="black"/>
                </a:solidFill>
                <a:latin typeface="Times New Roman" panose="02020603050405020304" pitchFamily="18" charset="0"/>
                <a:cs typeface="Times New Roman" panose="02020603050405020304" pitchFamily="18" charset="0"/>
              </a:rPr>
              <a:t>Diversity</a:t>
            </a:r>
            <a:endParaRPr lang="en-GB" sz="1400" dirty="0">
              <a:solidFill>
                <a:prstClr val="black"/>
              </a:solidFill>
              <a:latin typeface="Times New Roman" panose="02020603050405020304" pitchFamily="18" charset="0"/>
              <a:cs typeface="Times New Roman" panose="02020603050405020304" pitchFamily="18" charset="0"/>
            </a:endParaRPr>
          </a:p>
        </p:txBody>
      </p:sp>
      <p:sp>
        <p:nvSpPr>
          <p:cNvPr id="20" name="Flowchart: Delay 19"/>
          <p:cNvSpPr/>
          <p:nvPr/>
        </p:nvSpPr>
        <p:spPr>
          <a:xfrm rot="16200000">
            <a:off x="4411731" y="926108"/>
            <a:ext cx="594066" cy="7346290"/>
          </a:xfrm>
          <a:prstGeom prst="flowChartDelay">
            <a:avLst/>
          </a:prstGeom>
          <a:gradFill flip="none" rotWithShape="1">
            <a:gsLst>
              <a:gs pos="12000">
                <a:schemeClr val="accent1">
                  <a:tint val="66000"/>
                  <a:satMod val="160000"/>
                </a:schemeClr>
              </a:gs>
              <a:gs pos="34000">
                <a:schemeClr val="accent1">
                  <a:tint val="44500"/>
                  <a:satMod val="160000"/>
                </a:schemeClr>
              </a:gs>
              <a:gs pos="100000">
                <a:schemeClr val="accent1">
                  <a:tint val="23500"/>
                  <a:satMod val="160000"/>
                </a:schemeClr>
              </a:gs>
            </a:gsLst>
            <a:path path="shape">
              <a:fillToRect l="50000" t="50000" r="50000" b="50000"/>
            </a:path>
            <a:tileRect/>
          </a:gradFill>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fr-FR" b="1" dirty="0" smtClean="0">
                <a:solidFill>
                  <a:prstClr val="black"/>
                </a:solidFill>
              </a:rPr>
              <a:t>GLOBAL COMPETENCE</a:t>
            </a:r>
            <a:endParaRPr lang="en-GB" b="1" dirty="0">
              <a:solidFill>
                <a:prstClr val="black"/>
              </a:solidFill>
            </a:endParaRPr>
          </a:p>
        </p:txBody>
      </p:sp>
      <p:sp>
        <p:nvSpPr>
          <p:cNvPr id="22" name="Down Arrow 21"/>
          <p:cNvSpPr/>
          <p:nvPr/>
        </p:nvSpPr>
        <p:spPr>
          <a:xfrm>
            <a:off x="3114998" y="3124874"/>
            <a:ext cx="3274045" cy="1211125"/>
          </a:xfrm>
          <a:prstGeom prst="downArrow">
            <a:avLst/>
          </a:prstGeom>
          <a:solidFill>
            <a:srgbClr val="FDEAB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b="1">
              <a:solidFill>
                <a:prstClr val="black"/>
              </a:solidFill>
              <a:latin typeface="Times New Roman" pitchFamily="18" charset="0"/>
              <a:ea typeface="MS Mincho" pitchFamily="49" charset="-128"/>
              <a:cs typeface="Times New Roman" pitchFamily="18" charset="0"/>
            </a:endParaRPr>
          </a:p>
        </p:txBody>
      </p:sp>
      <p:sp>
        <p:nvSpPr>
          <p:cNvPr id="23" name="Rectangle 22"/>
          <p:cNvSpPr/>
          <p:nvPr/>
        </p:nvSpPr>
        <p:spPr>
          <a:xfrm>
            <a:off x="251522" y="1489044"/>
            <a:ext cx="360039" cy="1599773"/>
          </a:xfrm>
          <a:prstGeom prst="rect">
            <a:avLst/>
          </a:prstGeom>
          <a:solidFill>
            <a:srgbClr val="FDEAB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b="1">
              <a:solidFill>
                <a:prstClr val="black"/>
              </a:solidFill>
              <a:latin typeface="Times New Roman" pitchFamily="18" charset="0"/>
              <a:ea typeface="MS Mincho" pitchFamily="49" charset="-128"/>
              <a:cs typeface="Times New Roman" pitchFamily="18" charset="0"/>
            </a:endParaRPr>
          </a:p>
        </p:txBody>
      </p:sp>
      <p:sp>
        <p:nvSpPr>
          <p:cNvPr id="24" name="Rectangle 23"/>
          <p:cNvSpPr/>
          <p:nvPr/>
        </p:nvSpPr>
        <p:spPr>
          <a:xfrm>
            <a:off x="8820473" y="1478352"/>
            <a:ext cx="264158" cy="1594166"/>
          </a:xfrm>
          <a:prstGeom prst="rect">
            <a:avLst/>
          </a:prstGeom>
          <a:solidFill>
            <a:srgbClr val="FDEAB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b="1">
              <a:solidFill>
                <a:prstClr val="black"/>
              </a:solidFill>
              <a:latin typeface="Times New Roman" pitchFamily="18" charset="0"/>
              <a:ea typeface="MS Mincho" pitchFamily="49" charset="-128"/>
              <a:cs typeface="Times New Roman" pitchFamily="18" charset="0"/>
            </a:endParaRPr>
          </a:p>
        </p:txBody>
      </p:sp>
      <p:sp>
        <p:nvSpPr>
          <p:cNvPr id="25" name="Rectangle 24"/>
          <p:cNvSpPr/>
          <p:nvPr/>
        </p:nvSpPr>
        <p:spPr>
          <a:xfrm>
            <a:off x="251523" y="3072517"/>
            <a:ext cx="8833109" cy="309323"/>
          </a:xfrm>
          <a:prstGeom prst="rect">
            <a:avLst/>
          </a:prstGeom>
          <a:solidFill>
            <a:srgbClr val="FDEAB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b="1">
              <a:solidFill>
                <a:prstClr val="black"/>
              </a:solidFill>
              <a:latin typeface="Times New Roman" pitchFamily="18" charset="0"/>
              <a:ea typeface="MS Mincho" pitchFamily="49" charset="-128"/>
              <a:cs typeface="Times New Roman" pitchFamily="18" charset="0"/>
            </a:endParaRPr>
          </a:p>
        </p:txBody>
      </p:sp>
      <p:sp>
        <p:nvSpPr>
          <p:cNvPr id="27" name="Rounded Rectangular Callout 26"/>
          <p:cNvSpPr/>
          <p:nvPr/>
        </p:nvSpPr>
        <p:spPr>
          <a:xfrm>
            <a:off x="447389" y="1941303"/>
            <a:ext cx="7272808" cy="2571750"/>
          </a:xfrm>
          <a:prstGeom prst="wedgeRoundRectCallout">
            <a:avLst>
              <a:gd name="adj1" fmla="val -29436"/>
              <a:gd name="adj2" fmla="val -56549"/>
              <a:gd name="adj3" fmla="val 16667"/>
            </a:avLst>
          </a:prstGeom>
          <a:solidFill>
            <a:schemeClr val="accent1">
              <a:alpha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600" dirty="0" smtClean="0">
                <a:solidFill>
                  <a:prstClr val="white"/>
                </a:solidFill>
              </a:rPr>
              <a:t>“Skills” are the </a:t>
            </a:r>
            <a:r>
              <a:rPr lang="en-US" sz="1600" dirty="0" smtClean="0">
                <a:solidFill>
                  <a:prstClr val="white"/>
                </a:solidFill>
              </a:rPr>
              <a:t>capacities </a:t>
            </a:r>
            <a:r>
              <a:rPr lang="en-US" sz="1600" dirty="0">
                <a:solidFill>
                  <a:prstClr val="white"/>
                </a:solidFill>
              </a:rPr>
              <a:t>for carrying out a complex </a:t>
            </a:r>
            <a:r>
              <a:rPr lang="en-US" sz="1600" dirty="0" smtClean="0">
                <a:solidFill>
                  <a:prstClr val="white"/>
                </a:solidFill>
              </a:rPr>
              <a:t>pattern </a:t>
            </a:r>
            <a:r>
              <a:rPr lang="en-US" sz="1600" dirty="0">
                <a:solidFill>
                  <a:prstClr val="white"/>
                </a:solidFill>
              </a:rPr>
              <a:t>of either </a:t>
            </a:r>
            <a:r>
              <a:rPr lang="en-US" sz="1600" b="1" dirty="0">
                <a:solidFill>
                  <a:prstClr val="white"/>
                </a:solidFill>
              </a:rPr>
              <a:t>thinking</a:t>
            </a:r>
            <a:r>
              <a:rPr lang="en-US" sz="1600" dirty="0">
                <a:solidFill>
                  <a:prstClr val="white"/>
                </a:solidFill>
              </a:rPr>
              <a:t> (in the case of a cognitive skill</a:t>
            </a:r>
            <a:r>
              <a:rPr lang="en-US" sz="1600" dirty="0" smtClean="0">
                <a:solidFill>
                  <a:prstClr val="white"/>
                </a:solidFill>
              </a:rPr>
              <a:t>) or </a:t>
            </a:r>
            <a:r>
              <a:rPr lang="en-US" sz="1600" b="1" dirty="0" err="1">
                <a:solidFill>
                  <a:prstClr val="white"/>
                </a:solidFill>
              </a:rPr>
              <a:t>behaviour</a:t>
            </a:r>
            <a:r>
              <a:rPr lang="en-US" sz="1600" dirty="0">
                <a:solidFill>
                  <a:prstClr val="white"/>
                </a:solidFill>
              </a:rPr>
              <a:t> (in the case of a </a:t>
            </a:r>
            <a:r>
              <a:rPr lang="en-US" sz="1600" dirty="0" err="1">
                <a:solidFill>
                  <a:prstClr val="white"/>
                </a:solidFill>
              </a:rPr>
              <a:t>behavioural</a:t>
            </a:r>
            <a:r>
              <a:rPr lang="en-US" sz="1600" dirty="0">
                <a:solidFill>
                  <a:prstClr val="white"/>
                </a:solidFill>
              </a:rPr>
              <a:t> skill) in </a:t>
            </a:r>
            <a:r>
              <a:rPr lang="en-US" sz="1600" dirty="0" smtClean="0">
                <a:solidFill>
                  <a:prstClr val="white"/>
                </a:solidFill>
              </a:rPr>
              <a:t>order to </a:t>
            </a:r>
            <a:r>
              <a:rPr lang="en-US" sz="1600" dirty="0">
                <a:solidFill>
                  <a:prstClr val="white"/>
                </a:solidFill>
              </a:rPr>
              <a:t>achieve a particular goal. </a:t>
            </a:r>
            <a:endParaRPr lang="en-US" sz="1600" dirty="0" smtClean="0">
              <a:solidFill>
                <a:prstClr val="white"/>
              </a:solidFill>
            </a:endParaRPr>
          </a:p>
          <a:p>
            <a:r>
              <a:rPr lang="en-US" sz="1600" b="1" dirty="0" smtClean="0">
                <a:solidFill>
                  <a:prstClr val="white"/>
                </a:solidFill>
              </a:rPr>
              <a:t>Global </a:t>
            </a:r>
            <a:r>
              <a:rPr lang="en-US" sz="1600" b="1" dirty="0">
                <a:solidFill>
                  <a:prstClr val="white"/>
                </a:solidFill>
              </a:rPr>
              <a:t>Competence</a:t>
            </a:r>
            <a:r>
              <a:rPr lang="en-US" sz="1600" dirty="0">
                <a:solidFill>
                  <a:prstClr val="white"/>
                </a:solidFill>
              </a:rPr>
              <a:t> </a:t>
            </a:r>
            <a:r>
              <a:rPr lang="en-US" sz="1600" dirty="0" smtClean="0">
                <a:solidFill>
                  <a:prstClr val="white"/>
                </a:solidFill>
              </a:rPr>
              <a:t>requires numerous </a:t>
            </a:r>
            <a:r>
              <a:rPr lang="en-US" sz="1600" dirty="0">
                <a:solidFill>
                  <a:prstClr val="white"/>
                </a:solidFill>
              </a:rPr>
              <a:t>skills, including the ability to: communicate </a:t>
            </a:r>
            <a:r>
              <a:rPr lang="en-US" sz="1600" dirty="0" smtClean="0">
                <a:solidFill>
                  <a:prstClr val="white"/>
                </a:solidFill>
              </a:rPr>
              <a:t>in more </a:t>
            </a:r>
            <a:r>
              <a:rPr lang="en-US" sz="1600" dirty="0">
                <a:solidFill>
                  <a:prstClr val="white"/>
                </a:solidFill>
              </a:rPr>
              <a:t>than one language; communicate appropriately </a:t>
            </a:r>
            <a:r>
              <a:rPr lang="en-US" sz="1600" dirty="0" smtClean="0">
                <a:solidFill>
                  <a:prstClr val="white"/>
                </a:solidFill>
              </a:rPr>
              <a:t>and effectively </a:t>
            </a:r>
            <a:r>
              <a:rPr lang="en-US" sz="1600" dirty="0">
                <a:solidFill>
                  <a:prstClr val="white"/>
                </a:solidFill>
              </a:rPr>
              <a:t>with people from other cultures or countries</a:t>
            </a:r>
            <a:r>
              <a:rPr lang="en-US" sz="1600" dirty="0" smtClean="0">
                <a:solidFill>
                  <a:prstClr val="white"/>
                </a:solidFill>
              </a:rPr>
              <a:t>; comprehend </a:t>
            </a:r>
            <a:r>
              <a:rPr lang="en-US" sz="1600" dirty="0">
                <a:solidFill>
                  <a:prstClr val="white"/>
                </a:solidFill>
              </a:rPr>
              <a:t>other people’s thoughts, beliefs and feelings</a:t>
            </a:r>
            <a:r>
              <a:rPr lang="en-US" sz="1600" dirty="0" smtClean="0">
                <a:solidFill>
                  <a:prstClr val="white"/>
                </a:solidFill>
              </a:rPr>
              <a:t>, and </a:t>
            </a:r>
            <a:r>
              <a:rPr lang="en-US" sz="1600" dirty="0">
                <a:solidFill>
                  <a:prstClr val="white"/>
                </a:solidFill>
              </a:rPr>
              <a:t>see the world from their perspectives; adjust </a:t>
            </a:r>
            <a:r>
              <a:rPr lang="en-US" sz="1600" dirty="0" smtClean="0">
                <a:solidFill>
                  <a:prstClr val="white"/>
                </a:solidFill>
              </a:rPr>
              <a:t>one’s thoughts</a:t>
            </a:r>
            <a:r>
              <a:rPr lang="en-US" sz="1600" dirty="0">
                <a:solidFill>
                  <a:prstClr val="white"/>
                </a:solidFill>
              </a:rPr>
              <a:t>, feelings or </a:t>
            </a:r>
            <a:r>
              <a:rPr lang="en-US" sz="1600" dirty="0" err="1">
                <a:solidFill>
                  <a:prstClr val="white"/>
                </a:solidFill>
              </a:rPr>
              <a:t>behaviours</a:t>
            </a:r>
            <a:r>
              <a:rPr lang="en-US" sz="1600" dirty="0">
                <a:solidFill>
                  <a:prstClr val="white"/>
                </a:solidFill>
              </a:rPr>
              <a:t> to fit new contexts </a:t>
            </a:r>
            <a:r>
              <a:rPr lang="en-US" sz="1600" dirty="0" smtClean="0">
                <a:solidFill>
                  <a:prstClr val="white"/>
                </a:solidFill>
              </a:rPr>
              <a:t>and situations</a:t>
            </a:r>
            <a:r>
              <a:rPr lang="en-US" sz="1600" dirty="0">
                <a:solidFill>
                  <a:prstClr val="white"/>
                </a:solidFill>
              </a:rPr>
              <a:t>; and </a:t>
            </a:r>
            <a:r>
              <a:rPr lang="en-US" sz="1600" dirty="0" err="1">
                <a:solidFill>
                  <a:prstClr val="white"/>
                </a:solidFill>
              </a:rPr>
              <a:t>analyse</a:t>
            </a:r>
            <a:r>
              <a:rPr lang="en-US" sz="1600" dirty="0">
                <a:solidFill>
                  <a:prstClr val="white"/>
                </a:solidFill>
              </a:rPr>
              <a:t> and think critically in order </a:t>
            </a:r>
            <a:r>
              <a:rPr lang="en-US" sz="1600" dirty="0" smtClean="0">
                <a:solidFill>
                  <a:prstClr val="white"/>
                </a:solidFill>
              </a:rPr>
              <a:t>to </a:t>
            </a:r>
            <a:r>
              <a:rPr lang="en-US" sz="1600" dirty="0" err="1" smtClean="0">
                <a:solidFill>
                  <a:prstClr val="white"/>
                </a:solidFill>
              </a:rPr>
              <a:t>scrutinise</a:t>
            </a:r>
            <a:r>
              <a:rPr lang="en-US" sz="1600" dirty="0" smtClean="0">
                <a:solidFill>
                  <a:prstClr val="white"/>
                </a:solidFill>
              </a:rPr>
              <a:t> </a:t>
            </a:r>
            <a:r>
              <a:rPr lang="en-US" sz="1600" dirty="0">
                <a:solidFill>
                  <a:prstClr val="white"/>
                </a:solidFill>
              </a:rPr>
              <a:t>and appraise information and meanings</a:t>
            </a:r>
            <a:endParaRPr lang="en-GB" sz="1600" dirty="0">
              <a:solidFill>
                <a:prstClr val="white"/>
              </a:solidFill>
            </a:endParaRPr>
          </a:p>
        </p:txBody>
      </p:sp>
      <p:sp>
        <p:nvSpPr>
          <p:cNvPr id="28" name="Rounded Rectangular Callout 27"/>
          <p:cNvSpPr/>
          <p:nvPr/>
        </p:nvSpPr>
        <p:spPr>
          <a:xfrm>
            <a:off x="2216304" y="1852801"/>
            <a:ext cx="5904656" cy="1998222"/>
          </a:xfrm>
          <a:prstGeom prst="wedgeRoundRectCallout">
            <a:avLst>
              <a:gd name="adj1" fmla="val 40036"/>
              <a:gd name="adj2" fmla="val -55637"/>
              <a:gd name="adj3" fmla="val 16667"/>
            </a:avLst>
          </a:prstGeom>
          <a:solidFill>
            <a:schemeClr val="accent1">
              <a:alpha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600" dirty="0">
                <a:solidFill>
                  <a:prstClr val="white"/>
                </a:solidFill>
              </a:rPr>
              <a:t>An individual may have a large range of knowledge,</a:t>
            </a:r>
          </a:p>
          <a:p>
            <a:r>
              <a:rPr lang="en-US" sz="1600" dirty="0">
                <a:solidFill>
                  <a:prstClr val="white"/>
                </a:solidFill>
              </a:rPr>
              <a:t>understanding and skills, but lack the disposition to </a:t>
            </a:r>
            <a:r>
              <a:rPr lang="en-US" sz="1600" dirty="0" smtClean="0">
                <a:solidFill>
                  <a:prstClr val="white"/>
                </a:solidFill>
              </a:rPr>
              <a:t>use them</a:t>
            </a:r>
            <a:r>
              <a:rPr lang="en-US" sz="1600" dirty="0">
                <a:solidFill>
                  <a:prstClr val="white"/>
                </a:solidFill>
              </a:rPr>
              <a:t>. </a:t>
            </a:r>
            <a:r>
              <a:rPr lang="en-US" sz="1600" dirty="0" smtClean="0">
                <a:solidFill>
                  <a:prstClr val="white"/>
                </a:solidFill>
              </a:rPr>
              <a:t>An </a:t>
            </a:r>
            <a:r>
              <a:rPr lang="en-US" sz="1600" dirty="0">
                <a:solidFill>
                  <a:prstClr val="white"/>
                </a:solidFill>
              </a:rPr>
              <a:t>“attitude</a:t>
            </a:r>
            <a:r>
              <a:rPr lang="en-US" sz="1600" dirty="0" smtClean="0">
                <a:solidFill>
                  <a:prstClr val="white"/>
                </a:solidFill>
              </a:rPr>
              <a:t>” may </a:t>
            </a:r>
            <a:r>
              <a:rPr lang="en-US" sz="1600" dirty="0">
                <a:solidFill>
                  <a:prstClr val="white"/>
                </a:solidFill>
              </a:rPr>
              <a:t>be defined as the </a:t>
            </a:r>
            <a:r>
              <a:rPr lang="en-US" sz="1600" b="1" dirty="0">
                <a:solidFill>
                  <a:prstClr val="white"/>
                </a:solidFill>
              </a:rPr>
              <a:t>overall mind-set</a:t>
            </a:r>
            <a:r>
              <a:rPr lang="en-US" sz="1600" dirty="0">
                <a:solidFill>
                  <a:prstClr val="white"/>
                </a:solidFill>
              </a:rPr>
              <a:t> which </a:t>
            </a:r>
            <a:r>
              <a:rPr lang="en-US" sz="1600" dirty="0" smtClean="0">
                <a:solidFill>
                  <a:prstClr val="white"/>
                </a:solidFill>
              </a:rPr>
              <a:t>an individual </a:t>
            </a:r>
            <a:r>
              <a:rPr lang="en-US" sz="1600" dirty="0">
                <a:solidFill>
                  <a:prstClr val="white"/>
                </a:solidFill>
              </a:rPr>
              <a:t>adopts </a:t>
            </a:r>
            <a:r>
              <a:rPr lang="en-US" sz="1600" dirty="0" smtClean="0">
                <a:solidFill>
                  <a:prstClr val="white"/>
                </a:solidFill>
              </a:rPr>
              <a:t>and </a:t>
            </a:r>
            <a:r>
              <a:rPr lang="en-US" sz="1600" dirty="0">
                <a:solidFill>
                  <a:prstClr val="white"/>
                </a:solidFill>
              </a:rPr>
              <a:t>typically consists of four components: a </a:t>
            </a:r>
            <a:r>
              <a:rPr lang="en-US" sz="1600" b="1" dirty="0" smtClean="0">
                <a:solidFill>
                  <a:prstClr val="white"/>
                </a:solidFill>
              </a:rPr>
              <a:t>belief</a:t>
            </a:r>
            <a:r>
              <a:rPr lang="en-US" sz="1600" dirty="0" smtClean="0">
                <a:solidFill>
                  <a:prstClr val="white"/>
                </a:solidFill>
              </a:rPr>
              <a:t> or </a:t>
            </a:r>
            <a:r>
              <a:rPr lang="en-US" sz="1600" dirty="0">
                <a:solidFill>
                  <a:prstClr val="white"/>
                </a:solidFill>
              </a:rPr>
              <a:t>opinion about the object, an </a:t>
            </a:r>
            <a:r>
              <a:rPr lang="en-US" sz="1600" b="1" dirty="0">
                <a:solidFill>
                  <a:prstClr val="white"/>
                </a:solidFill>
              </a:rPr>
              <a:t>emotion</a:t>
            </a:r>
            <a:r>
              <a:rPr lang="en-US" sz="1600" dirty="0">
                <a:solidFill>
                  <a:prstClr val="white"/>
                </a:solidFill>
              </a:rPr>
              <a:t> or </a:t>
            </a:r>
            <a:r>
              <a:rPr lang="en-US" sz="1600" dirty="0" smtClean="0">
                <a:solidFill>
                  <a:prstClr val="white"/>
                </a:solidFill>
              </a:rPr>
              <a:t>feeling towards </a:t>
            </a:r>
            <a:r>
              <a:rPr lang="en-US" sz="1600" dirty="0">
                <a:solidFill>
                  <a:prstClr val="white"/>
                </a:solidFill>
              </a:rPr>
              <a:t>the object, an </a:t>
            </a:r>
            <a:r>
              <a:rPr lang="en-US" sz="1600" b="1" dirty="0">
                <a:solidFill>
                  <a:prstClr val="white"/>
                </a:solidFill>
              </a:rPr>
              <a:t>evaluation</a:t>
            </a:r>
            <a:r>
              <a:rPr lang="en-US" sz="1600" dirty="0">
                <a:solidFill>
                  <a:prstClr val="white"/>
                </a:solidFill>
              </a:rPr>
              <a:t> (either positive </a:t>
            </a:r>
            <a:r>
              <a:rPr lang="en-US" sz="1600" dirty="0" smtClean="0">
                <a:solidFill>
                  <a:prstClr val="white"/>
                </a:solidFill>
              </a:rPr>
              <a:t>or negative</a:t>
            </a:r>
            <a:r>
              <a:rPr lang="en-US" sz="1600" dirty="0">
                <a:solidFill>
                  <a:prstClr val="white"/>
                </a:solidFill>
              </a:rPr>
              <a:t>) of the object, and a tendency to </a:t>
            </a:r>
            <a:r>
              <a:rPr lang="en-US" sz="1600" b="1" dirty="0">
                <a:solidFill>
                  <a:prstClr val="white"/>
                </a:solidFill>
              </a:rPr>
              <a:t>behave</a:t>
            </a:r>
            <a:r>
              <a:rPr lang="en-US" sz="1600" dirty="0">
                <a:solidFill>
                  <a:prstClr val="white"/>
                </a:solidFill>
              </a:rPr>
              <a:t> in </a:t>
            </a:r>
            <a:r>
              <a:rPr lang="en-US" sz="1600" dirty="0" smtClean="0">
                <a:solidFill>
                  <a:prstClr val="white"/>
                </a:solidFill>
              </a:rPr>
              <a:t>a particular </a:t>
            </a:r>
            <a:r>
              <a:rPr lang="en-US" sz="1600" dirty="0">
                <a:solidFill>
                  <a:prstClr val="white"/>
                </a:solidFill>
              </a:rPr>
              <a:t>way towards that object.</a:t>
            </a:r>
            <a:endParaRPr lang="en-GB" sz="1600" dirty="0">
              <a:solidFill>
                <a:prstClr val="white"/>
              </a:solidFill>
            </a:endParaRPr>
          </a:p>
        </p:txBody>
      </p:sp>
      <p:sp>
        <p:nvSpPr>
          <p:cNvPr id="30" name="TextBox 29"/>
          <p:cNvSpPr txBox="1"/>
          <p:nvPr/>
        </p:nvSpPr>
        <p:spPr>
          <a:xfrm>
            <a:off x="1403648" y="171450"/>
            <a:ext cx="6480720" cy="523220"/>
          </a:xfrm>
          <a:prstGeom prst="rect">
            <a:avLst/>
          </a:prstGeom>
        </p:spPr>
        <p:txBody>
          <a:bodyPr wrap="square" rtlCol="0" anchor="t">
            <a:spAutoFit/>
          </a:bodyPr>
          <a:lstStyle/>
          <a:p>
            <a:r>
              <a:rPr lang="fr-FR" sz="2800" dirty="0" smtClean="0">
                <a:solidFill>
                  <a:prstClr val="black"/>
                </a:solidFill>
              </a:rPr>
              <a:t>The dimensions of Global </a:t>
            </a:r>
            <a:r>
              <a:rPr lang="fr-FR" sz="2800" dirty="0" err="1" smtClean="0">
                <a:solidFill>
                  <a:prstClr val="black"/>
                </a:solidFill>
              </a:rPr>
              <a:t>Competence</a:t>
            </a:r>
            <a:endParaRPr lang="en-GB" sz="2800" dirty="0">
              <a:solidFill>
                <a:prstClr val="black"/>
              </a:solidFill>
            </a:endParaRPr>
          </a:p>
        </p:txBody>
      </p:sp>
    </p:spTree>
    <p:extLst>
      <p:ext uri="{BB962C8B-B14F-4D97-AF65-F5344CB8AC3E}">
        <p14:creationId xmlns:p14="http://schemas.microsoft.com/office/powerpoint/2010/main" val="128036499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1" nodeType="click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fade">
                                      <p:cBhvr>
                                        <p:cTn id="7" dur="500"/>
                                        <p:tgtEl>
                                          <p:spTgt spid="2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xit" presetSubtype="0" fill="hold" grpId="0" nodeType="clickEffect">
                                  <p:stCondLst>
                                    <p:cond delay="0"/>
                                  </p:stCondLst>
                                  <p:childTnLst>
                                    <p:animEffect transition="out" filter="fade">
                                      <p:cBhvr>
                                        <p:cTn id="11" dur="500"/>
                                        <p:tgtEl>
                                          <p:spTgt spid="27"/>
                                        </p:tgtEl>
                                      </p:cBhvr>
                                    </p:animEffect>
                                    <p:set>
                                      <p:cBhvr>
                                        <p:cTn id="12" dur="1" fill="hold">
                                          <p:stCondLst>
                                            <p:cond delay="499"/>
                                          </p:stCondLst>
                                        </p:cTn>
                                        <p:tgtEl>
                                          <p:spTgt spid="27"/>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1" nodeType="clickEffect">
                                  <p:stCondLst>
                                    <p:cond delay="0"/>
                                  </p:stCondLst>
                                  <p:childTnLst>
                                    <p:set>
                                      <p:cBhvr>
                                        <p:cTn id="16" dur="1" fill="hold">
                                          <p:stCondLst>
                                            <p:cond delay="0"/>
                                          </p:stCondLst>
                                        </p:cTn>
                                        <p:tgtEl>
                                          <p:spTgt spid="28"/>
                                        </p:tgtEl>
                                        <p:attrNameLst>
                                          <p:attrName>style.visibility</p:attrName>
                                        </p:attrNameLst>
                                      </p:cBhvr>
                                      <p:to>
                                        <p:strVal val="visible"/>
                                      </p:to>
                                    </p:set>
                                    <p:animEffect transition="in" filter="fade">
                                      <p:cBhvr>
                                        <p:cTn id="17" dur="500"/>
                                        <p:tgtEl>
                                          <p:spTgt spid="28"/>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xit" presetSubtype="0" fill="hold" grpId="0" nodeType="clickEffect">
                                  <p:stCondLst>
                                    <p:cond delay="0"/>
                                  </p:stCondLst>
                                  <p:childTnLst>
                                    <p:animEffect transition="out" filter="fade">
                                      <p:cBhvr>
                                        <p:cTn id="21" dur="500"/>
                                        <p:tgtEl>
                                          <p:spTgt spid="28"/>
                                        </p:tgtEl>
                                      </p:cBhvr>
                                    </p:animEffect>
                                    <p:set>
                                      <p:cBhvr>
                                        <p:cTn id="22" dur="1" fill="hold">
                                          <p:stCondLst>
                                            <p:cond delay="499"/>
                                          </p:stCondLst>
                                        </p:cTn>
                                        <p:tgtEl>
                                          <p:spTgt spid="28"/>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animBg="1"/>
      <p:bldP spid="27" grpId="1" animBg="1"/>
      <p:bldP spid="28" grpId="0" animBg="1"/>
      <p:bldP spid="28" grpId="1" animBg="1"/>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90043" y="292856"/>
            <a:ext cx="8784152" cy="766800"/>
          </a:xfrm>
        </p:spPr>
        <p:txBody>
          <a:bodyPr/>
          <a:lstStyle/>
          <a:p>
            <a:r>
              <a:rPr lang="fr-FR" sz="2400" dirty="0"/>
              <a:t>The cognitive test – </a:t>
            </a:r>
            <a:r>
              <a:rPr lang="fr-FR" sz="2400" dirty="0" err="1"/>
              <a:t>from</a:t>
            </a:r>
            <a:r>
              <a:rPr lang="fr-FR" sz="2400" dirty="0"/>
              <a:t> information to </a:t>
            </a:r>
            <a:r>
              <a:rPr lang="fr-FR" sz="2400" dirty="0" err="1" smtClean="0"/>
              <a:t>critical</a:t>
            </a:r>
            <a:r>
              <a:rPr lang="fr-FR" sz="2400" dirty="0" smtClean="0"/>
              <a:t> </a:t>
            </a:r>
            <a:r>
              <a:rPr lang="fr-FR" sz="2400" dirty="0" err="1"/>
              <a:t>understanding</a:t>
            </a:r>
            <a:r>
              <a:rPr lang="fr-FR" sz="2400" dirty="0"/>
              <a:t> of </a:t>
            </a:r>
            <a:r>
              <a:rPr lang="fr-FR" sz="2400" dirty="0" smtClean="0"/>
              <a:t>global and </a:t>
            </a:r>
            <a:r>
              <a:rPr lang="fr-FR" sz="2400" dirty="0" err="1" smtClean="0"/>
              <a:t>intercultural</a:t>
            </a:r>
            <a:r>
              <a:rPr lang="fr-FR" sz="2400" dirty="0" smtClean="0"/>
              <a:t> </a:t>
            </a:r>
            <a:r>
              <a:rPr lang="fr-FR" sz="2400" dirty="0"/>
              <a:t>issues</a:t>
            </a:r>
            <a:endParaRPr lang="en-GB" sz="2400" dirty="0"/>
          </a:p>
        </p:txBody>
      </p:sp>
      <p:sp>
        <p:nvSpPr>
          <p:cNvPr id="4" name="Oval 37"/>
          <p:cNvSpPr>
            <a:spLocks noChangeArrowheads="1"/>
          </p:cNvSpPr>
          <p:nvPr/>
        </p:nvSpPr>
        <p:spPr bwMode="auto">
          <a:xfrm>
            <a:off x="107504" y="1438270"/>
            <a:ext cx="3594896" cy="2596400"/>
          </a:xfrm>
          <a:prstGeom prst="ellipse">
            <a:avLst/>
          </a:prstGeom>
          <a:gradFill rotWithShape="1">
            <a:gsLst>
              <a:gs pos="0">
                <a:srgbClr val="DDE8F6"/>
              </a:gs>
              <a:gs pos="50000">
                <a:srgbClr val="C6D9F1"/>
              </a:gs>
              <a:gs pos="100000">
                <a:srgbClr val="DDE8F6"/>
              </a:gs>
            </a:gsLst>
            <a:lin ang="5400000" scaled="1"/>
          </a:gradFill>
          <a:ln w="38100">
            <a:solidFill>
              <a:srgbClr val="F2F2F2"/>
            </a:solidFill>
            <a:round/>
            <a:headEnd/>
            <a:tailEnd/>
          </a:ln>
          <a:effectLst>
            <a:outerShdw dist="28398" dir="3806097" algn="ctr" rotWithShape="0">
              <a:srgbClr val="254061">
                <a:alpha val="50000"/>
              </a:srgbClr>
            </a:outerShdw>
          </a:effectLst>
        </p:spPr>
        <p:txBody>
          <a:bodyPr vert="horz" wrap="square" lIns="91440" tIns="45720" rIns="91440" bIns="45720" numCol="1" anchor="t" anchorCtr="0" compatLnSpc="1">
            <a:prstTxWarp prst="textNoShape">
              <a:avLst/>
            </a:prstTxWarp>
          </a:bodyPr>
          <a:lstStyle/>
          <a:p>
            <a:pPr algn="ctr" fontAlgn="base">
              <a:spcBef>
                <a:spcPct val="0"/>
              </a:spcBef>
              <a:spcAft>
                <a:spcPts val="0"/>
              </a:spcAft>
            </a:pPr>
            <a:r>
              <a:rPr lang="en-GB" altLang="en-US" sz="1400" b="1" dirty="0" smtClean="0">
                <a:solidFill>
                  <a:prstClr val="black"/>
                </a:solidFill>
                <a:cs typeface="Arial" pitchFamily="34" charset="0"/>
              </a:rPr>
              <a:t>Analytical, critical and perspective taking skills</a:t>
            </a:r>
          </a:p>
          <a:p>
            <a:pPr algn="ctr" fontAlgn="base">
              <a:spcBef>
                <a:spcPct val="0"/>
              </a:spcBef>
              <a:spcAft>
                <a:spcPts val="0"/>
              </a:spcAft>
            </a:pPr>
            <a:endParaRPr lang="en-GB" altLang="en-US" sz="1400" dirty="0" smtClean="0">
              <a:solidFill>
                <a:prstClr val="black"/>
              </a:solidFill>
              <a:latin typeface="Times New Roman" pitchFamily="18" charset="0"/>
              <a:cs typeface="Arial" pitchFamily="34" charset="0"/>
            </a:endParaRPr>
          </a:p>
          <a:p>
            <a:pPr algn="ctr" fontAlgn="base">
              <a:spcBef>
                <a:spcPct val="0"/>
              </a:spcBef>
              <a:spcAft>
                <a:spcPts val="0"/>
              </a:spcAft>
            </a:pPr>
            <a:r>
              <a:rPr lang="en-GB" altLang="en-US" sz="1400" dirty="0" smtClean="0">
                <a:solidFill>
                  <a:prstClr val="black"/>
                </a:solidFill>
                <a:cs typeface="Arial" pitchFamily="34" charset="0"/>
              </a:rPr>
              <a:t>· Select information</a:t>
            </a:r>
          </a:p>
          <a:p>
            <a:pPr algn="ctr" fontAlgn="base">
              <a:spcBef>
                <a:spcPct val="0"/>
              </a:spcBef>
              <a:spcAft>
                <a:spcPts val="0"/>
              </a:spcAft>
            </a:pPr>
            <a:r>
              <a:rPr lang="en-GB" altLang="en-US" sz="1400" dirty="0" smtClean="0">
                <a:solidFill>
                  <a:prstClr val="black"/>
                </a:solidFill>
                <a:cs typeface="Arial" pitchFamily="34" charset="0"/>
              </a:rPr>
              <a:t>· Assess claims</a:t>
            </a:r>
          </a:p>
          <a:p>
            <a:pPr algn="ctr" fontAlgn="base">
              <a:spcBef>
                <a:spcPct val="0"/>
              </a:spcBef>
              <a:spcAft>
                <a:spcPts val="0"/>
              </a:spcAft>
            </a:pPr>
            <a:r>
              <a:rPr lang="en-GB" altLang="en-US" sz="1400" dirty="0" smtClean="0">
                <a:solidFill>
                  <a:prstClr val="black"/>
                </a:solidFill>
                <a:cs typeface="Arial" pitchFamily="34" charset="0"/>
              </a:rPr>
              <a:t>· Explain issues</a:t>
            </a:r>
          </a:p>
          <a:p>
            <a:pPr algn="ctr" fontAlgn="base">
              <a:spcBef>
                <a:spcPct val="0"/>
              </a:spcBef>
              <a:spcAft>
                <a:spcPts val="0"/>
              </a:spcAft>
            </a:pPr>
            <a:r>
              <a:rPr lang="en-GB" altLang="en-US" sz="1400" dirty="0" smtClean="0">
                <a:solidFill>
                  <a:prstClr val="black"/>
                </a:solidFill>
                <a:cs typeface="Arial" pitchFamily="34" charset="0"/>
              </a:rPr>
              <a:t>· Recognize contexts and perspectives</a:t>
            </a:r>
            <a:endParaRPr lang="en-GB" altLang="en-US" sz="1400" dirty="0" smtClean="0">
              <a:solidFill>
                <a:prstClr val="black"/>
              </a:solidFill>
              <a:latin typeface="Times New Roman" pitchFamily="18" charset="0"/>
              <a:cs typeface="Arial" pitchFamily="34" charset="0"/>
            </a:endParaRPr>
          </a:p>
          <a:p>
            <a:pPr algn="ctr" fontAlgn="base">
              <a:spcBef>
                <a:spcPct val="0"/>
              </a:spcBef>
              <a:spcAft>
                <a:spcPts val="0"/>
              </a:spcAft>
            </a:pPr>
            <a:r>
              <a:rPr lang="en-GB" altLang="en-US" sz="1400" dirty="0" smtClean="0">
                <a:solidFill>
                  <a:prstClr val="black"/>
                </a:solidFill>
                <a:cs typeface="Arial" pitchFamily="34" charset="0"/>
              </a:rPr>
              <a:t>·Understand implications </a:t>
            </a:r>
            <a:endParaRPr lang="en-US" altLang="en-US" sz="1400" dirty="0" smtClean="0">
              <a:solidFill>
                <a:prstClr val="black"/>
              </a:solidFill>
              <a:cs typeface="Arial" pitchFamily="34" charset="0"/>
            </a:endParaRPr>
          </a:p>
        </p:txBody>
      </p:sp>
      <p:sp>
        <p:nvSpPr>
          <p:cNvPr id="5" name="Rounded Rectangle 41"/>
          <p:cNvSpPr>
            <a:spLocks noChangeArrowheads="1"/>
          </p:cNvSpPr>
          <p:nvPr/>
        </p:nvSpPr>
        <p:spPr bwMode="auto">
          <a:xfrm>
            <a:off x="5564310" y="1438270"/>
            <a:ext cx="3472187" cy="2483630"/>
          </a:xfrm>
          <a:prstGeom prst="ellipse">
            <a:avLst/>
          </a:prstGeom>
          <a:gradFill rotWithShape="1">
            <a:gsLst>
              <a:gs pos="0">
                <a:srgbClr val="DDE8F6"/>
              </a:gs>
              <a:gs pos="50000">
                <a:srgbClr val="C6D9F1"/>
              </a:gs>
              <a:gs pos="100000">
                <a:srgbClr val="DDE8F6"/>
              </a:gs>
            </a:gsLst>
            <a:lin ang="5400000" scaled="1"/>
          </a:gradFill>
          <a:ln w="38100">
            <a:solidFill>
              <a:srgbClr val="F2F2F2"/>
            </a:solidFill>
            <a:round/>
            <a:headEnd/>
            <a:tailEnd/>
          </a:ln>
          <a:effectLst>
            <a:outerShdw dist="28398" dir="3806097" algn="ctr" rotWithShape="0">
              <a:srgbClr val="254061">
                <a:alpha val="50000"/>
              </a:srgbClr>
            </a:outerShdw>
          </a:effectLst>
        </p:spPr>
        <p:txBody>
          <a:bodyPr vert="horz" wrap="square" lIns="91440" tIns="45720" rIns="91440" bIns="45720" numCol="1" anchor="t" anchorCtr="0" compatLnSpc="1">
            <a:prstTxWarp prst="textNoShape">
              <a:avLst/>
            </a:prstTxWarp>
          </a:bodyPr>
          <a:lstStyle/>
          <a:p>
            <a:pPr algn="ctr" fontAlgn="base">
              <a:spcBef>
                <a:spcPct val="0"/>
              </a:spcBef>
              <a:spcAft>
                <a:spcPts val="1000"/>
              </a:spcAft>
            </a:pPr>
            <a:r>
              <a:rPr lang="en-GB" altLang="en-US" sz="1600" b="1" dirty="0" smtClean="0">
                <a:solidFill>
                  <a:prstClr val="black"/>
                </a:solidFill>
                <a:cs typeface="Arial" pitchFamily="34" charset="0"/>
              </a:rPr>
              <a:t>Knowledge</a:t>
            </a:r>
            <a:endParaRPr lang="en-GB" altLang="en-US" sz="1600" b="1" dirty="0" smtClean="0">
              <a:solidFill>
                <a:prstClr val="black"/>
              </a:solidFill>
              <a:latin typeface="Times New Roman" pitchFamily="18" charset="0"/>
              <a:cs typeface="Arial" pitchFamily="34" charset="0"/>
            </a:endParaRPr>
          </a:p>
          <a:p>
            <a:pPr algn="ctr" fontAlgn="base">
              <a:spcBef>
                <a:spcPct val="0"/>
              </a:spcBef>
              <a:spcAft>
                <a:spcPts val="1000"/>
              </a:spcAft>
            </a:pPr>
            <a:endParaRPr lang="en-GB" altLang="en-US" sz="1100" dirty="0" smtClean="0">
              <a:solidFill>
                <a:prstClr val="black"/>
              </a:solidFill>
              <a:latin typeface="Times New Roman" pitchFamily="18" charset="0"/>
              <a:cs typeface="Arial" pitchFamily="34" charset="0"/>
            </a:endParaRPr>
          </a:p>
          <a:p>
            <a:pPr algn="ctr" fontAlgn="base">
              <a:spcBef>
                <a:spcPct val="0"/>
              </a:spcBef>
              <a:spcAft>
                <a:spcPts val="1000"/>
              </a:spcAft>
            </a:pPr>
            <a:r>
              <a:rPr lang="en-GB" altLang="en-US" sz="1600" dirty="0" smtClean="0">
                <a:solidFill>
                  <a:prstClr val="black"/>
                </a:solidFill>
                <a:cs typeface="Arial" pitchFamily="34" charset="0"/>
              </a:rPr>
              <a:t>·Knowledge of global issues</a:t>
            </a:r>
          </a:p>
          <a:p>
            <a:pPr algn="ctr" fontAlgn="base">
              <a:spcBef>
                <a:spcPct val="0"/>
              </a:spcBef>
              <a:spcAft>
                <a:spcPts val="1000"/>
              </a:spcAft>
            </a:pPr>
            <a:r>
              <a:rPr lang="en-GB" altLang="en-US" sz="1600" dirty="0" smtClean="0">
                <a:solidFill>
                  <a:prstClr val="black"/>
                </a:solidFill>
                <a:cs typeface="Arial" pitchFamily="34" charset="0"/>
              </a:rPr>
              <a:t>· Intercultural knowledge</a:t>
            </a:r>
          </a:p>
          <a:p>
            <a:pPr algn="ctr" fontAlgn="base">
              <a:spcBef>
                <a:spcPct val="0"/>
              </a:spcBef>
              <a:spcAft>
                <a:spcPct val="0"/>
              </a:spcAft>
            </a:pPr>
            <a:endParaRPr lang="en-US" altLang="en-US" dirty="0" smtClean="0">
              <a:solidFill>
                <a:prstClr val="black"/>
              </a:solidFill>
              <a:latin typeface="Arial" pitchFamily="34" charset="0"/>
              <a:cs typeface="Arial" pitchFamily="34" charset="0"/>
            </a:endParaRPr>
          </a:p>
        </p:txBody>
      </p:sp>
      <p:sp>
        <p:nvSpPr>
          <p:cNvPr id="7" name="TextBox 6"/>
          <p:cNvSpPr txBox="1"/>
          <p:nvPr/>
        </p:nvSpPr>
        <p:spPr>
          <a:xfrm>
            <a:off x="3347864" y="2355597"/>
            <a:ext cx="2520280" cy="1015663"/>
          </a:xfrm>
          <a:prstGeom prst="rect">
            <a:avLst/>
          </a:prstGeom>
          <a:solidFill>
            <a:schemeClr val="accent1"/>
          </a:solidFill>
        </p:spPr>
        <p:txBody>
          <a:bodyPr wrap="square" rtlCol="0" anchor="t">
            <a:spAutoFit/>
          </a:bodyPr>
          <a:lstStyle/>
          <a:p>
            <a:pPr algn="ctr"/>
            <a:r>
              <a:rPr lang="fr-FR" sz="2000" dirty="0" smtClean="0">
                <a:solidFill>
                  <a:prstClr val="white">
                    <a:lumMod val="95000"/>
                  </a:prstClr>
                </a:solidFill>
              </a:rPr>
              <a:t>Global and </a:t>
            </a:r>
            <a:r>
              <a:rPr lang="fr-FR" sz="2000" dirty="0" err="1" smtClean="0">
                <a:solidFill>
                  <a:prstClr val="white">
                    <a:lumMod val="95000"/>
                  </a:prstClr>
                </a:solidFill>
              </a:rPr>
              <a:t>Intercultural</a:t>
            </a:r>
            <a:r>
              <a:rPr lang="fr-FR" sz="2000" dirty="0" smtClean="0">
                <a:solidFill>
                  <a:prstClr val="white">
                    <a:lumMod val="95000"/>
                  </a:prstClr>
                </a:solidFill>
              </a:rPr>
              <a:t> </a:t>
            </a:r>
            <a:r>
              <a:rPr lang="fr-FR" sz="2000" b="1" dirty="0" err="1" smtClean="0">
                <a:solidFill>
                  <a:prstClr val="white">
                    <a:lumMod val="95000"/>
                  </a:prstClr>
                </a:solidFill>
              </a:rPr>
              <a:t>Understanding</a:t>
            </a:r>
            <a:endParaRPr lang="en-GB" sz="2000" b="1" dirty="0">
              <a:solidFill>
                <a:prstClr val="white">
                  <a:lumMod val="95000"/>
                </a:prstClr>
              </a:solidFill>
            </a:endParaRPr>
          </a:p>
        </p:txBody>
      </p:sp>
      <p:sp>
        <p:nvSpPr>
          <p:cNvPr id="8" name="AutoShape 5"/>
          <p:cNvSpPr>
            <a:spLocks noChangeArrowheads="1"/>
          </p:cNvSpPr>
          <p:nvPr/>
        </p:nvSpPr>
        <p:spPr bwMode="auto">
          <a:xfrm>
            <a:off x="3440113" y="1059656"/>
            <a:ext cx="2284015" cy="1242064"/>
          </a:xfrm>
          <a:prstGeom prst="downArrowCallout">
            <a:avLst>
              <a:gd name="adj1" fmla="val 25000"/>
              <a:gd name="adj2" fmla="val 25000"/>
              <a:gd name="adj3" fmla="val 20515"/>
              <a:gd name="adj4" fmla="val 66667"/>
            </a:avLst>
          </a:prstGeom>
          <a:solidFill>
            <a:srgbClr val="EC0B00"/>
          </a:solidFill>
          <a:ln w="38100">
            <a:solidFill>
              <a:srgbClr val="EC0B00"/>
            </a:solidFill>
            <a:miter lim="800000"/>
            <a:headEnd/>
            <a:tailEnd/>
          </a:ln>
          <a:effectLst>
            <a:outerShdw dist="28398" dir="3806097" algn="ctr" rotWithShape="0">
              <a:srgbClr val="460600">
                <a:alpha val="50000"/>
              </a:srgbClr>
            </a:outerShdw>
          </a:effectLst>
        </p:spPr>
        <p:txBody>
          <a:bodyPr vert="horz" wrap="square" lIns="91440" tIns="45720" rIns="91440" bIns="45720" numCol="1" anchor="t" anchorCtr="0" compatLnSpc="1">
            <a:prstTxWarp prst="textNoShape">
              <a:avLst/>
            </a:prstTxWarp>
          </a:bodyPr>
          <a:lstStyle/>
          <a:p>
            <a:pPr algn="ctr" fontAlgn="base">
              <a:spcBef>
                <a:spcPct val="0"/>
              </a:spcBef>
              <a:spcAft>
                <a:spcPts val="1000"/>
              </a:spcAft>
            </a:pPr>
            <a:r>
              <a:rPr lang="fr-FR" altLang="en-US" sz="1600" b="1" dirty="0" err="1" smtClean="0">
                <a:solidFill>
                  <a:prstClr val="white"/>
                </a:solidFill>
                <a:cs typeface="Arial" pitchFamily="34" charset="0"/>
              </a:rPr>
              <a:t>Contexts</a:t>
            </a:r>
            <a:endParaRPr lang="fr-FR" altLang="en-US" sz="1600" b="1" dirty="0" smtClean="0">
              <a:solidFill>
                <a:prstClr val="white"/>
              </a:solidFill>
              <a:cs typeface="Arial" pitchFamily="34" charset="0"/>
            </a:endParaRPr>
          </a:p>
          <a:p>
            <a:pPr fontAlgn="base">
              <a:spcBef>
                <a:spcPct val="0"/>
              </a:spcBef>
              <a:spcAft>
                <a:spcPts val="1000"/>
              </a:spcAft>
            </a:pPr>
            <a:r>
              <a:rPr lang="fr-FR" altLang="en-US" sz="1600" dirty="0" err="1" smtClean="0">
                <a:solidFill>
                  <a:prstClr val="white"/>
                </a:solidFill>
                <a:cs typeface="Arial" pitchFamily="34" charset="0"/>
              </a:rPr>
              <a:t>Personal</a:t>
            </a:r>
            <a:r>
              <a:rPr lang="fr-FR" altLang="en-US" sz="1600" dirty="0" smtClean="0">
                <a:solidFill>
                  <a:prstClr val="white"/>
                </a:solidFill>
                <a:cs typeface="Arial" pitchFamily="34" charset="0"/>
              </a:rPr>
              <a:t>, Local, Global </a:t>
            </a:r>
          </a:p>
          <a:p>
            <a:pPr fontAlgn="base">
              <a:spcBef>
                <a:spcPct val="0"/>
              </a:spcBef>
              <a:spcAft>
                <a:spcPts val="1000"/>
              </a:spcAft>
            </a:pPr>
            <a:endParaRPr lang="fr-FR" altLang="en-US" sz="1100" dirty="0" smtClean="0">
              <a:solidFill>
                <a:prstClr val="black"/>
              </a:solidFill>
              <a:latin typeface="Times New Roman" pitchFamily="18" charset="0"/>
              <a:cs typeface="Arial" pitchFamily="34" charset="0"/>
            </a:endParaRPr>
          </a:p>
          <a:p>
            <a:pPr fontAlgn="base">
              <a:spcBef>
                <a:spcPct val="0"/>
              </a:spcBef>
              <a:spcAft>
                <a:spcPts val="1000"/>
              </a:spcAft>
            </a:pPr>
            <a:endParaRPr lang="fr-FR" altLang="en-US" sz="1100" dirty="0" smtClean="0">
              <a:solidFill>
                <a:prstClr val="black"/>
              </a:solidFill>
              <a:latin typeface="Times New Roman" pitchFamily="18" charset="0"/>
              <a:cs typeface="Arial" pitchFamily="34" charset="0"/>
            </a:endParaRPr>
          </a:p>
          <a:p>
            <a:pPr fontAlgn="base">
              <a:spcBef>
                <a:spcPct val="0"/>
              </a:spcBef>
              <a:spcAft>
                <a:spcPct val="0"/>
              </a:spcAft>
            </a:pPr>
            <a:endParaRPr lang="en-US" altLang="en-US" dirty="0" smtClean="0">
              <a:solidFill>
                <a:prstClr val="black"/>
              </a:solidFill>
              <a:latin typeface="Arial" pitchFamily="34" charset="0"/>
              <a:cs typeface="Arial" pitchFamily="34" charset="0"/>
            </a:endParaRPr>
          </a:p>
        </p:txBody>
      </p:sp>
      <p:sp>
        <p:nvSpPr>
          <p:cNvPr id="12" name="Up Arrow Callout 11"/>
          <p:cNvSpPr/>
          <p:nvPr/>
        </p:nvSpPr>
        <p:spPr>
          <a:xfrm>
            <a:off x="3147060" y="3395730"/>
            <a:ext cx="2910840" cy="1703660"/>
          </a:xfrm>
          <a:prstGeom prst="upArrowCallout">
            <a:avLst/>
          </a:prstGeom>
          <a:solidFill>
            <a:schemeClr val="bg1">
              <a:lumMod val="9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ts val="0"/>
              </a:spcAft>
            </a:pPr>
            <a:r>
              <a:rPr lang="en-GB" altLang="en-US" sz="1400" b="1" dirty="0" smtClean="0">
                <a:solidFill>
                  <a:prstClr val="black"/>
                </a:solidFill>
                <a:cs typeface="Arial" pitchFamily="34" charset="0"/>
              </a:rPr>
              <a:t>Attitudes </a:t>
            </a:r>
            <a:endParaRPr lang="en-GB" altLang="en-US" sz="1400" b="1" dirty="0">
              <a:solidFill>
                <a:prstClr val="black"/>
              </a:solidFill>
              <a:cs typeface="Arial" pitchFamily="34" charset="0"/>
            </a:endParaRPr>
          </a:p>
          <a:p>
            <a:pPr lvl="1" fontAlgn="base">
              <a:spcBef>
                <a:spcPct val="0"/>
              </a:spcBef>
              <a:spcAft>
                <a:spcPts val="0"/>
              </a:spcAft>
              <a:buFont typeface="Times New Roman" pitchFamily="18" charset="0"/>
              <a:buChar char="·"/>
            </a:pPr>
            <a:r>
              <a:rPr lang="en-GB" altLang="zh-CN" sz="1400" dirty="0">
                <a:solidFill>
                  <a:prstClr val="black"/>
                </a:solidFill>
                <a:cs typeface="Arial" pitchFamily="34" charset="0"/>
              </a:rPr>
              <a:t>Interest in other </a:t>
            </a:r>
            <a:r>
              <a:rPr lang="en-GB" altLang="zh-CN" sz="1400" dirty="0" smtClean="0">
                <a:solidFill>
                  <a:prstClr val="black"/>
                </a:solidFill>
                <a:cs typeface="Arial" pitchFamily="34" charset="0"/>
              </a:rPr>
              <a:t>cultures</a:t>
            </a:r>
          </a:p>
          <a:p>
            <a:pPr lvl="1" fontAlgn="base">
              <a:spcBef>
                <a:spcPct val="0"/>
              </a:spcBef>
              <a:spcAft>
                <a:spcPts val="0"/>
              </a:spcAft>
              <a:buFont typeface="Times New Roman" pitchFamily="18" charset="0"/>
              <a:buChar char="·"/>
            </a:pPr>
            <a:r>
              <a:rPr lang="en-GB" altLang="zh-CN" sz="1400" dirty="0" smtClean="0">
                <a:solidFill>
                  <a:prstClr val="black"/>
                </a:solidFill>
                <a:cs typeface="Arial" pitchFamily="34" charset="0"/>
              </a:rPr>
              <a:t>Interest </a:t>
            </a:r>
            <a:r>
              <a:rPr lang="en-GB" altLang="zh-CN" sz="1400" dirty="0">
                <a:solidFill>
                  <a:prstClr val="black"/>
                </a:solidFill>
                <a:cs typeface="Arial" pitchFamily="34" charset="0"/>
              </a:rPr>
              <a:t>in global issues</a:t>
            </a:r>
          </a:p>
          <a:p>
            <a:pPr lvl="1" fontAlgn="base">
              <a:spcBef>
                <a:spcPct val="0"/>
              </a:spcBef>
              <a:spcAft>
                <a:spcPts val="0"/>
              </a:spcAft>
              <a:buFont typeface="Times New Roman" pitchFamily="18" charset="0"/>
              <a:buChar char="·"/>
            </a:pPr>
            <a:r>
              <a:rPr lang="en-GB" altLang="zh-CN" sz="1400" dirty="0" smtClean="0">
                <a:solidFill>
                  <a:prstClr val="black"/>
                </a:solidFill>
                <a:cs typeface="Arial" pitchFamily="34" charset="0"/>
              </a:rPr>
              <a:t>Global </a:t>
            </a:r>
            <a:r>
              <a:rPr lang="en-GB" altLang="zh-CN" sz="1400" dirty="0">
                <a:solidFill>
                  <a:prstClr val="black"/>
                </a:solidFill>
                <a:cs typeface="Arial" pitchFamily="34" charset="0"/>
              </a:rPr>
              <a:t>mindedness</a:t>
            </a:r>
          </a:p>
          <a:p>
            <a:pPr lvl="1" fontAlgn="base">
              <a:spcBef>
                <a:spcPct val="0"/>
              </a:spcBef>
              <a:spcAft>
                <a:spcPts val="0"/>
              </a:spcAft>
              <a:buFont typeface="Times New Roman" pitchFamily="18" charset="0"/>
              <a:buChar char="·"/>
            </a:pPr>
            <a:r>
              <a:rPr lang="en-GB" altLang="zh-CN" sz="1400" dirty="0">
                <a:solidFill>
                  <a:prstClr val="black"/>
                </a:solidFill>
                <a:cs typeface="Arial" pitchFamily="34" charset="0"/>
              </a:rPr>
              <a:t>Respect</a:t>
            </a:r>
          </a:p>
        </p:txBody>
      </p:sp>
      <p:sp>
        <p:nvSpPr>
          <p:cNvPr id="16" name="Rounded Rectangular Callout 15"/>
          <p:cNvSpPr/>
          <p:nvPr/>
        </p:nvSpPr>
        <p:spPr>
          <a:xfrm>
            <a:off x="293157" y="186389"/>
            <a:ext cx="5430971" cy="1436296"/>
          </a:xfrm>
          <a:prstGeom prst="wedgeRoundRectCallout">
            <a:avLst/>
          </a:prstGeom>
          <a:solidFill>
            <a:schemeClr val="accent1"/>
          </a:solidFill>
          <a:ln>
            <a:solidFill>
              <a:schemeClr val="accent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fr-FR" dirty="0">
                <a:solidFill>
                  <a:prstClr val="white"/>
                </a:solidFill>
              </a:rPr>
              <a:t>The PISA test </a:t>
            </a:r>
            <a:r>
              <a:rPr lang="fr-FR" dirty="0" err="1">
                <a:solidFill>
                  <a:prstClr val="white"/>
                </a:solidFill>
              </a:rPr>
              <a:t>will</a:t>
            </a:r>
            <a:r>
              <a:rPr lang="fr-FR" dirty="0">
                <a:solidFill>
                  <a:prstClr val="white"/>
                </a:solidFill>
              </a:rPr>
              <a:t> </a:t>
            </a:r>
            <a:r>
              <a:rPr lang="fr-FR" dirty="0" err="1">
                <a:solidFill>
                  <a:prstClr val="white"/>
                </a:solidFill>
              </a:rPr>
              <a:t>assess</a:t>
            </a:r>
            <a:r>
              <a:rPr lang="fr-FR" dirty="0">
                <a:solidFill>
                  <a:prstClr val="white"/>
                </a:solidFill>
              </a:rPr>
              <a:t> how </a:t>
            </a:r>
            <a:r>
              <a:rPr lang="fr-FR" dirty="0" err="1">
                <a:solidFill>
                  <a:prstClr val="white"/>
                </a:solidFill>
              </a:rPr>
              <a:t>students</a:t>
            </a:r>
            <a:r>
              <a:rPr lang="fr-FR" dirty="0">
                <a:solidFill>
                  <a:prstClr val="white"/>
                </a:solidFill>
              </a:rPr>
              <a:t> </a:t>
            </a:r>
            <a:r>
              <a:rPr lang="fr-FR" dirty="0" err="1">
                <a:solidFill>
                  <a:prstClr val="white"/>
                </a:solidFill>
              </a:rPr>
              <a:t>can</a:t>
            </a:r>
            <a:r>
              <a:rPr lang="fr-FR" dirty="0">
                <a:solidFill>
                  <a:prstClr val="white"/>
                </a:solidFill>
              </a:rPr>
              <a:t> use </a:t>
            </a:r>
            <a:r>
              <a:rPr lang="fr-FR" dirty="0" err="1">
                <a:solidFill>
                  <a:prstClr val="white"/>
                </a:solidFill>
              </a:rPr>
              <a:t>their</a:t>
            </a:r>
            <a:r>
              <a:rPr lang="fr-FR" dirty="0">
                <a:solidFill>
                  <a:prstClr val="white"/>
                </a:solidFill>
              </a:rPr>
              <a:t> </a:t>
            </a:r>
            <a:r>
              <a:rPr lang="fr-FR" dirty="0" err="1">
                <a:solidFill>
                  <a:prstClr val="white"/>
                </a:solidFill>
              </a:rPr>
              <a:t>knowledge</a:t>
            </a:r>
            <a:r>
              <a:rPr lang="fr-FR" dirty="0">
                <a:solidFill>
                  <a:prstClr val="white"/>
                </a:solidFill>
              </a:rPr>
              <a:t> and </a:t>
            </a:r>
            <a:r>
              <a:rPr lang="fr-FR" dirty="0" err="1">
                <a:solidFill>
                  <a:prstClr val="white"/>
                </a:solidFill>
              </a:rPr>
              <a:t>critical</a:t>
            </a:r>
            <a:r>
              <a:rPr lang="fr-FR" dirty="0">
                <a:solidFill>
                  <a:prstClr val="white"/>
                </a:solidFill>
              </a:rPr>
              <a:t> </a:t>
            </a:r>
            <a:r>
              <a:rPr lang="fr-FR" dirty="0" err="1">
                <a:solidFill>
                  <a:prstClr val="white"/>
                </a:solidFill>
              </a:rPr>
              <a:t>thinking</a:t>
            </a:r>
            <a:r>
              <a:rPr lang="fr-FR" dirty="0">
                <a:solidFill>
                  <a:prstClr val="white"/>
                </a:solidFill>
              </a:rPr>
              <a:t> </a:t>
            </a:r>
            <a:r>
              <a:rPr lang="fr-FR" dirty="0" err="1">
                <a:solidFill>
                  <a:prstClr val="white"/>
                </a:solidFill>
              </a:rPr>
              <a:t>skills</a:t>
            </a:r>
            <a:r>
              <a:rPr lang="fr-FR" dirty="0">
                <a:solidFill>
                  <a:prstClr val="white"/>
                </a:solidFill>
              </a:rPr>
              <a:t> </a:t>
            </a:r>
            <a:r>
              <a:rPr lang="fr-FR" b="1" dirty="0">
                <a:solidFill>
                  <a:prstClr val="white"/>
                </a:solidFill>
              </a:rPr>
              <a:t>to </a:t>
            </a:r>
            <a:r>
              <a:rPr lang="fr-FR" b="1" dirty="0" err="1">
                <a:solidFill>
                  <a:prstClr val="white"/>
                </a:solidFill>
              </a:rPr>
              <a:t>understand</a:t>
            </a:r>
            <a:r>
              <a:rPr lang="fr-FR" b="1" dirty="0">
                <a:solidFill>
                  <a:prstClr val="white"/>
                </a:solidFill>
              </a:rPr>
              <a:t> </a:t>
            </a:r>
            <a:r>
              <a:rPr lang="fr-FR" dirty="0">
                <a:solidFill>
                  <a:prstClr val="white"/>
                </a:solidFill>
              </a:rPr>
              <a:t>issues of </a:t>
            </a:r>
            <a:r>
              <a:rPr lang="fr-FR" dirty="0" err="1">
                <a:solidFill>
                  <a:prstClr val="white"/>
                </a:solidFill>
              </a:rPr>
              <a:t>critical</a:t>
            </a:r>
            <a:r>
              <a:rPr lang="fr-FR" dirty="0">
                <a:solidFill>
                  <a:prstClr val="white"/>
                </a:solidFill>
              </a:rPr>
              <a:t> importance to the world (global issues) and issues </a:t>
            </a:r>
            <a:r>
              <a:rPr lang="fr-FR" dirty="0" err="1">
                <a:solidFill>
                  <a:prstClr val="white"/>
                </a:solidFill>
              </a:rPr>
              <a:t>that</a:t>
            </a:r>
            <a:r>
              <a:rPr lang="fr-FR" dirty="0">
                <a:solidFill>
                  <a:prstClr val="white"/>
                </a:solidFill>
              </a:rPr>
              <a:t> affect open and </a:t>
            </a:r>
            <a:r>
              <a:rPr lang="fr-FR" dirty="0" err="1">
                <a:solidFill>
                  <a:prstClr val="white"/>
                </a:solidFill>
              </a:rPr>
              <a:t>respectful</a:t>
            </a:r>
            <a:r>
              <a:rPr lang="fr-FR" dirty="0">
                <a:solidFill>
                  <a:prstClr val="white"/>
                </a:solidFill>
              </a:rPr>
              <a:t> interactions </a:t>
            </a:r>
            <a:r>
              <a:rPr lang="fr-FR" dirty="0" err="1">
                <a:solidFill>
                  <a:prstClr val="white"/>
                </a:solidFill>
              </a:rPr>
              <a:t>across</a:t>
            </a:r>
            <a:r>
              <a:rPr lang="fr-FR" dirty="0">
                <a:solidFill>
                  <a:prstClr val="white"/>
                </a:solidFill>
              </a:rPr>
              <a:t> cultures (</a:t>
            </a:r>
            <a:r>
              <a:rPr lang="fr-FR" dirty="0" err="1">
                <a:solidFill>
                  <a:prstClr val="white"/>
                </a:solidFill>
              </a:rPr>
              <a:t>intercultural</a:t>
            </a:r>
            <a:r>
              <a:rPr lang="fr-FR" dirty="0">
                <a:solidFill>
                  <a:prstClr val="white"/>
                </a:solidFill>
              </a:rPr>
              <a:t> issues).   </a:t>
            </a:r>
            <a:endParaRPr lang="en-GB" dirty="0">
              <a:solidFill>
                <a:prstClr val="white"/>
              </a:solidFill>
            </a:endParaRPr>
          </a:p>
        </p:txBody>
      </p:sp>
    </p:spTree>
    <p:extLst>
      <p:ext uri="{BB962C8B-B14F-4D97-AF65-F5344CB8AC3E}">
        <p14:creationId xmlns:p14="http://schemas.microsoft.com/office/powerpoint/2010/main" val="49838689"/>
      </p:ext>
    </p:extLst>
  </p:cSld>
  <p:clrMapOvr>
    <a:masterClrMapping/>
  </p:clrMapOvr>
  <p:transition spd="slow">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6" presetClass="entr" presetSubtype="16"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circle(in)">
                                      <p:cBhvr>
                                        <p:cTn id="15" dur="2000"/>
                                        <p:tgtEl>
                                          <p:spTgt spid="7"/>
                                        </p:tgtEl>
                                      </p:cBhvr>
                                    </p:animEffect>
                                  </p:childTnLst>
                                </p:cTn>
                              </p:par>
                            </p:childTnLst>
                          </p:cTn>
                        </p:par>
                      </p:childTnLst>
                    </p:cTn>
                  </p:par>
                  <p:par>
                    <p:cTn id="16" fill="hold">
                      <p:stCondLst>
                        <p:cond delay="indefinite"/>
                      </p:stCondLst>
                      <p:childTnLst>
                        <p:par>
                          <p:cTn id="17" fill="hold">
                            <p:stCondLst>
                              <p:cond delay="0"/>
                            </p:stCondLst>
                            <p:childTnLst>
                              <p:par>
                                <p:cTn id="18" presetID="53" presetClass="entr" presetSubtype="16" fill="hold" grpId="0" nodeType="clickEffect">
                                  <p:stCondLst>
                                    <p:cond delay="0"/>
                                  </p:stCondLst>
                                  <p:childTnLst>
                                    <p:set>
                                      <p:cBhvr>
                                        <p:cTn id="19" dur="1" fill="hold">
                                          <p:stCondLst>
                                            <p:cond delay="0"/>
                                          </p:stCondLst>
                                        </p:cTn>
                                        <p:tgtEl>
                                          <p:spTgt spid="16"/>
                                        </p:tgtEl>
                                        <p:attrNameLst>
                                          <p:attrName>style.visibility</p:attrName>
                                        </p:attrNameLst>
                                      </p:cBhvr>
                                      <p:to>
                                        <p:strVal val="visible"/>
                                      </p:to>
                                    </p:set>
                                    <p:anim calcmode="lin" valueType="num">
                                      <p:cBhvr>
                                        <p:cTn id="20" dur="500" fill="hold"/>
                                        <p:tgtEl>
                                          <p:spTgt spid="16"/>
                                        </p:tgtEl>
                                        <p:attrNameLst>
                                          <p:attrName>ppt_w</p:attrName>
                                        </p:attrNameLst>
                                      </p:cBhvr>
                                      <p:tavLst>
                                        <p:tav tm="0">
                                          <p:val>
                                            <p:fltVal val="0"/>
                                          </p:val>
                                        </p:tav>
                                        <p:tav tm="100000">
                                          <p:val>
                                            <p:strVal val="#ppt_w"/>
                                          </p:val>
                                        </p:tav>
                                      </p:tavLst>
                                    </p:anim>
                                    <p:anim calcmode="lin" valueType="num">
                                      <p:cBhvr>
                                        <p:cTn id="21" dur="500" fill="hold"/>
                                        <p:tgtEl>
                                          <p:spTgt spid="16"/>
                                        </p:tgtEl>
                                        <p:attrNameLst>
                                          <p:attrName>ppt_h</p:attrName>
                                        </p:attrNameLst>
                                      </p:cBhvr>
                                      <p:tavLst>
                                        <p:tav tm="0">
                                          <p:val>
                                            <p:fltVal val="0"/>
                                          </p:val>
                                        </p:tav>
                                        <p:tav tm="100000">
                                          <p:val>
                                            <p:strVal val="#ppt_h"/>
                                          </p:val>
                                        </p:tav>
                                      </p:tavLst>
                                    </p:anim>
                                    <p:animEffect transition="in" filter="fade">
                                      <p:cBhvr>
                                        <p:cTn id="22" dur="500"/>
                                        <p:tgtEl>
                                          <p:spTgt spid="16"/>
                                        </p:tgtEl>
                                      </p:cBhvr>
                                    </p:animEffect>
                                  </p:childTnLst>
                                </p:cTn>
                              </p:par>
                            </p:childTnLst>
                          </p:cTn>
                        </p:par>
                      </p:childTnLst>
                    </p:cTn>
                  </p:par>
                  <p:par>
                    <p:cTn id="23" fill="hold">
                      <p:stCondLst>
                        <p:cond delay="indefinite"/>
                      </p:stCondLst>
                      <p:childTnLst>
                        <p:par>
                          <p:cTn id="24" fill="hold">
                            <p:stCondLst>
                              <p:cond delay="0"/>
                            </p:stCondLst>
                            <p:childTnLst>
                              <p:par>
                                <p:cTn id="25" presetID="1" presetClass="exit" presetSubtype="0" fill="hold" grpId="1" nodeType="clickEffect">
                                  <p:stCondLst>
                                    <p:cond delay="0"/>
                                  </p:stCondLst>
                                  <p:childTnLst>
                                    <p:set>
                                      <p:cBhvr>
                                        <p:cTn id="26" dur="1" fill="hold">
                                          <p:stCondLst>
                                            <p:cond delay="0"/>
                                          </p:stCondLst>
                                        </p:cTn>
                                        <p:tgtEl>
                                          <p:spTgt spid="16"/>
                                        </p:tgtEl>
                                        <p:attrNameLst>
                                          <p:attrName>style.visibility</p:attrName>
                                        </p:attrNameLst>
                                      </p:cBhvr>
                                      <p:to>
                                        <p:strVal val="hidden"/>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8"/>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1" nodeType="clickEffect">
                                  <p:stCondLst>
                                    <p:cond delay="0"/>
                                  </p:stCondLst>
                                  <p:childTnLst>
                                    <p:set>
                                      <p:cBhvr>
                                        <p:cTn id="34" dur="1" fill="hold">
                                          <p:stCondLst>
                                            <p:cond delay="0"/>
                                          </p:stCondLst>
                                        </p:cTn>
                                        <p:tgtEl>
                                          <p:spTgt spid="12"/>
                                        </p:tgtEl>
                                        <p:attrNameLst>
                                          <p:attrName>style.visibility</p:attrName>
                                        </p:attrNameLst>
                                      </p:cBhvr>
                                      <p:to>
                                        <p:strVal val="visible"/>
                                      </p:to>
                                    </p:set>
                                    <p:animEffect transition="in" filter="fade">
                                      <p:cBhvr>
                                        <p:cTn id="35" dur="1000"/>
                                        <p:tgtEl>
                                          <p:spTgt spid="12"/>
                                        </p:tgtEl>
                                      </p:cBhvr>
                                    </p:animEffect>
                                    <p:anim calcmode="lin" valueType="num">
                                      <p:cBhvr>
                                        <p:cTn id="36" dur="1000" fill="hold"/>
                                        <p:tgtEl>
                                          <p:spTgt spid="12"/>
                                        </p:tgtEl>
                                        <p:attrNameLst>
                                          <p:attrName>ppt_x</p:attrName>
                                        </p:attrNameLst>
                                      </p:cBhvr>
                                      <p:tavLst>
                                        <p:tav tm="0">
                                          <p:val>
                                            <p:strVal val="#ppt_x"/>
                                          </p:val>
                                        </p:tav>
                                        <p:tav tm="100000">
                                          <p:val>
                                            <p:strVal val="#ppt_x"/>
                                          </p:val>
                                        </p:tav>
                                      </p:tavLst>
                                    </p:anim>
                                    <p:anim calcmode="lin" valueType="num">
                                      <p:cBhvr>
                                        <p:cTn id="37"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xit" presetSubtype="0" fill="hold" grpId="0" nodeType="clickEffect">
                                  <p:stCondLst>
                                    <p:cond delay="0"/>
                                  </p:stCondLst>
                                  <p:childTnLst>
                                    <p:animEffect transition="out" filter="fade">
                                      <p:cBhvr>
                                        <p:cTn id="41" dur="1000"/>
                                        <p:tgtEl>
                                          <p:spTgt spid="12"/>
                                        </p:tgtEl>
                                      </p:cBhvr>
                                    </p:animEffect>
                                    <p:anim calcmode="lin" valueType="num">
                                      <p:cBhvr>
                                        <p:cTn id="42" dur="1000"/>
                                        <p:tgtEl>
                                          <p:spTgt spid="12"/>
                                        </p:tgtEl>
                                        <p:attrNameLst>
                                          <p:attrName>ppt_x</p:attrName>
                                        </p:attrNameLst>
                                      </p:cBhvr>
                                      <p:tavLst>
                                        <p:tav tm="0">
                                          <p:val>
                                            <p:strVal val="ppt_x"/>
                                          </p:val>
                                        </p:tav>
                                        <p:tav tm="100000">
                                          <p:val>
                                            <p:strVal val="ppt_x"/>
                                          </p:val>
                                        </p:tav>
                                      </p:tavLst>
                                    </p:anim>
                                    <p:anim calcmode="lin" valueType="num">
                                      <p:cBhvr>
                                        <p:cTn id="43" dur="1000"/>
                                        <p:tgtEl>
                                          <p:spTgt spid="12"/>
                                        </p:tgtEl>
                                        <p:attrNameLst>
                                          <p:attrName>ppt_y</p:attrName>
                                        </p:attrNameLst>
                                      </p:cBhvr>
                                      <p:tavLst>
                                        <p:tav tm="0">
                                          <p:val>
                                            <p:strVal val="ppt_y"/>
                                          </p:val>
                                        </p:tav>
                                        <p:tav tm="100000">
                                          <p:val>
                                            <p:strVal val="ppt_y+.1"/>
                                          </p:val>
                                        </p:tav>
                                      </p:tavLst>
                                    </p:anim>
                                    <p:set>
                                      <p:cBhvr>
                                        <p:cTn id="44" dur="1" fill="hold">
                                          <p:stCondLst>
                                            <p:cond delay="999"/>
                                          </p:stCondLst>
                                        </p:cTn>
                                        <p:tgtEl>
                                          <p:spTgt spid="1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7" grpId="0" animBg="1"/>
      <p:bldP spid="8" grpId="0" animBg="1"/>
      <p:bldP spid="12" grpId="0" animBg="1"/>
      <p:bldP spid="12" grpId="1" animBg="1"/>
      <p:bldP spid="16" grpId="0" animBg="1"/>
      <p:bldP spid="16" grpId="1" animBg="1"/>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304544" y="1388255"/>
            <a:ext cx="6510528" cy="2308324"/>
          </a:xfrm>
          <a:prstGeom prst="rect">
            <a:avLst/>
          </a:prstGeom>
          <a:noFill/>
        </p:spPr>
        <p:txBody>
          <a:bodyPr wrap="square" rtlCol="0" anchor="ctr">
            <a:spAutoFit/>
          </a:bodyPr>
          <a:lstStyle/>
          <a:p>
            <a:pPr algn="ctr"/>
            <a:r>
              <a:rPr lang="en-GB" sz="7200" dirty="0" err="1" smtClean="0">
                <a:solidFill>
                  <a:schemeClr val="accent1">
                    <a:lumMod val="75000"/>
                  </a:schemeClr>
                </a:solidFill>
              </a:rPr>
              <a:t>Muchas</a:t>
            </a:r>
            <a:r>
              <a:rPr lang="en-GB" sz="7200" dirty="0" smtClean="0">
                <a:solidFill>
                  <a:schemeClr val="accent1">
                    <a:lumMod val="75000"/>
                  </a:schemeClr>
                </a:solidFill>
              </a:rPr>
              <a:t> </a:t>
            </a:r>
            <a:r>
              <a:rPr lang="en-GB" sz="7200" dirty="0" err="1" smtClean="0">
                <a:solidFill>
                  <a:schemeClr val="accent1">
                    <a:lumMod val="75000"/>
                  </a:schemeClr>
                </a:solidFill>
              </a:rPr>
              <a:t>gracias</a:t>
            </a:r>
            <a:endParaRPr lang="en-GB" sz="7200" dirty="0">
              <a:solidFill>
                <a:schemeClr val="accent1">
                  <a:lumMod val="75000"/>
                </a:schemeClr>
              </a:solidFill>
            </a:endParaRPr>
          </a:p>
        </p:txBody>
      </p:sp>
    </p:spTree>
    <p:extLst>
      <p:ext uri="{BB962C8B-B14F-4D97-AF65-F5344CB8AC3E}">
        <p14:creationId xmlns:p14="http://schemas.microsoft.com/office/powerpoint/2010/main" val="65557252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p:cNvSpPr>
            <a:spLocks noGrp="1"/>
          </p:cNvSpPr>
          <p:nvPr>
            <p:ph type="title"/>
          </p:nvPr>
        </p:nvSpPr>
        <p:spPr/>
        <p:txBody>
          <a:bodyPr/>
          <a:lstStyle/>
          <a:p>
            <a:r>
              <a:rPr lang="en-GB" b="1" dirty="0" smtClean="0"/>
              <a:t>PISA 2015</a:t>
            </a:r>
            <a:r>
              <a:rPr lang="en-GB" b="1" dirty="0"/>
              <a:t> </a:t>
            </a:r>
            <a:r>
              <a:rPr lang="en-GB" b="1" dirty="0" smtClean="0"/>
              <a:t>reports</a:t>
            </a:r>
            <a:endParaRPr lang="de-DE" b="1" dirty="0"/>
          </a:p>
        </p:txBody>
      </p:sp>
      <p:sp>
        <p:nvSpPr>
          <p:cNvPr id="2" name="Rectangle 1"/>
          <p:cNvSpPr/>
          <p:nvPr/>
        </p:nvSpPr>
        <p:spPr>
          <a:xfrm>
            <a:off x="548640" y="1276067"/>
            <a:ext cx="7886700" cy="3770263"/>
          </a:xfrm>
          <a:prstGeom prst="rect">
            <a:avLst/>
          </a:prstGeom>
        </p:spPr>
        <p:txBody>
          <a:bodyPr wrap="square">
            <a:spAutoFit/>
          </a:bodyPr>
          <a:lstStyle/>
          <a:p>
            <a:pPr marL="285750" indent="-285750">
              <a:spcBef>
                <a:spcPts val="600"/>
              </a:spcBef>
              <a:buFont typeface="Arial" panose="020B0604020202020204" pitchFamily="34" charset="0"/>
              <a:buChar char="•"/>
            </a:pPr>
            <a:r>
              <a:rPr lang="en-GB" b="1" dirty="0" smtClean="0">
                <a:solidFill>
                  <a:srgbClr val="004E7A"/>
                </a:solidFill>
                <a:latin typeface="Calibri" panose="020F0502020204030204" pitchFamily="34" charset="0"/>
              </a:rPr>
              <a:t>OECD Reports</a:t>
            </a:r>
          </a:p>
          <a:p>
            <a:pPr marL="742950" lvl="1" indent="-285750" defTabSz="914400" eaLnBrk="1" latinLnBrk="1" hangingPunct="1">
              <a:spcBef>
                <a:spcPts val="0"/>
              </a:spcBef>
              <a:buFont typeface="Wingdings" panose="05000000000000000000" pitchFamily="2" charset="2"/>
              <a:buChar char="Ø"/>
            </a:pPr>
            <a:r>
              <a:rPr lang="en-GB" b="1" dirty="0" err="1">
                <a:solidFill>
                  <a:srgbClr val="278D99"/>
                </a:solidFill>
                <a:latin typeface="Calibri" panose="020F0502020204030204" pitchFamily="34" charset="0"/>
                <a:ea typeface="+mn-ea"/>
                <a:cs typeface="Arial" pitchFamily="34" charset="0"/>
              </a:rPr>
              <a:t>Volumen</a:t>
            </a:r>
            <a:r>
              <a:rPr lang="en-GB" b="1" dirty="0">
                <a:solidFill>
                  <a:srgbClr val="278D99"/>
                </a:solidFill>
                <a:latin typeface="Calibri" panose="020F0502020204030204" pitchFamily="34" charset="0"/>
                <a:ea typeface="+mn-ea"/>
                <a:cs typeface="Arial" pitchFamily="34" charset="0"/>
              </a:rPr>
              <a:t> I</a:t>
            </a:r>
            <a:r>
              <a:rPr lang="en-GB" b="1" dirty="0" smtClean="0">
                <a:solidFill>
                  <a:srgbClr val="278D99"/>
                </a:solidFill>
                <a:latin typeface="Calibri" panose="020F0502020204030204" pitchFamily="34" charset="0"/>
                <a:ea typeface="+mn-ea"/>
                <a:cs typeface="Arial" pitchFamily="34" charset="0"/>
              </a:rPr>
              <a:t>: </a:t>
            </a:r>
            <a:r>
              <a:rPr lang="en-US" b="1" i="1" dirty="0">
                <a:solidFill>
                  <a:srgbClr val="278D99"/>
                </a:solidFill>
                <a:latin typeface="Calibri" panose="020F0502020204030204" pitchFamily="34" charset="0"/>
                <a:ea typeface="+mn-ea"/>
                <a:cs typeface="Arial" pitchFamily="34" charset="0"/>
              </a:rPr>
              <a:t>Excellence and Equity in Education</a:t>
            </a:r>
            <a:endParaRPr lang="en-GB" b="1" i="1" dirty="0">
              <a:solidFill>
                <a:srgbClr val="278D99"/>
              </a:solidFill>
              <a:latin typeface="Calibri" panose="020F0502020204030204" pitchFamily="34" charset="0"/>
              <a:ea typeface="+mn-ea"/>
              <a:cs typeface="Arial" pitchFamily="34" charset="0"/>
            </a:endParaRPr>
          </a:p>
          <a:p>
            <a:pPr marL="742950" lvl="1" indent="-285750" defTabSz="914400" eaLnBrk="1" latinLnBrk="1" hangingPunct="1">
              <a:spcBef>
                <a:spcPts val="0"/>
              </a:spcBef>
              <a:buFont typeface="Wingdings" panose="05000000000000000000" pitchFamily="2" charset="2"/>
              <a:buChar char="Ø"/>
            </a:pPr>
            <a:r>
              <a:rPr lang="en-GB" b="1" dirty="0" err="1">
                <a:solidFill>
                  <a:srgbClr val="278D99"/>
                </a:solidFill>
                <a:latin typeface="Calibri" panose="020F0502020204030204" pitchFamily="34" charset="0"/>
                <a:ea typeface="+mn-ea"/>
                <a:cs typeface="Arial" pitchFamily="34" charset="0"/>
              </a:rPr>
              <a:t>Volumen</a:t>
            </a:r>
            <a:r>
              <a:rPr lang="en-GB" b="1" dirty="0">
                <a:solidFill>
                  <a:srgbClr val="278D99"/>
                </a:solidFill>
                <a:latin typeface="Calibri" panose="020F0502020204030204" pitchFamily="34" charset="0"/>
                <a:ea typeface="+mn-ea"/>
                <a:cs typeface="Arial" pitchFamily="34" charset="0"/>
              </a:rPr>
              <a:t> II</a:t>
            </a:r>
            <a:r>
              <a:rPr lang="en-GB" b="1" dirty="0" smtClean="0">
                <a:solidFill>
                  <a:srgbClr val="278D99"/>
                </a:solidFill>
                <a:latin typeface="Calibri" panose="020F0502020204030204" pitchFamily="34" charset="0"/>
                <a:ea typeface="+mn-ea"/>
                <a:cs typeface="Arial" pitchFamily="34" charset="0"/>
              </a:rPr>
              <a:t>: </a:t>
            </a:r>
            <a:r>
              <a:rPr lang="en-GB" b="1" i="1" dirty="0" smtClean="0">
                <a:solidFill>
                  <a:srgbClr val="278D99"/>
                </a:solidFill>
                <a:latin typeface="Calibri" panose="020F0502020204030204" pitchFamily="34" charset="0"/>
                <a:ea typeface="+mn-ea"/>
                <a:cs typeface="Arial" pitchFamily="34" charset="0"/>
              </a:rPr>
              <a:t>Policies and Practices for Successful Schools</a:t>
            </a:r>
            <a:endParaRPr lang="en-GB" b="1" i="1" dirty="0">
              <a:solidFill>
                <a:srgbClr val="278D99"/>
              </a:solidFill>
              <a:latin typeface="Calibri" panose="020F0502020204030204" pitchFamily="34" charset="0"/>
              <a:ea typeface="+mn-ea"/>
              <a:cs typeface="Arial" pitchFamily="34" charset="0"/>
            </a:endParaRPr>
          </a:p>
          <a:p>
            <a:pPr marL="742950" lvl="1" indent="-285750" defTabSz="914400" eaLnBrk="1" latinLnBrk="1" hangingPunct="1">
              <a:spcBef>
                <a:spcPts val="0"/>
              </a:spcBef>
              <a:buFont typeface="Wingdings" panose="05000000000000000000" pitchFamily="2" charset="2"/>
              <a:buChar char="Ø"/>
            </a:pPr>
            <a:r>
              <a:rPr lang="en-GB" b="1" dirty="0" err="1">
                <a:solidFill>
                  <a:srgbClr val="278D99"/>
                </a:solidFill>
                <a:latin typeface="Calibri" panose="020F0502020204030204" pitchFamily="34" charset="0"/>
                <a:ea typeface="+mn-ea"/>
                <a:cs typeface="Arial" pitchFamily="34" charset="0"/>
              </a:rPr>
              <a:t>Volumen</a:t>
            </a:r>
            <a:r>
              <a:rPr lang="en-GB" b="1" dirty="0">
                <a:solidFill>
                  <a:srgbClr val="278D99"/>
                </a:solidFill>
                <a:latin typeface="Calibri" panose="020F0502020204030204" pitchFamily="34" charset="0"/>
                <a:ea typeface="+mn-ea"/>
                <a:cs typeface="Arial" pitchFamily="34" charset="0"/>
              </a:rPr>
              <a:t> III </a:t>
            </a:r>
            <a:r>
              <a:rPr lang="en-GB" b="1" dirty="0" smtClean="0">
                <a:solidFill>
                  <a:srgbClr val="278D99"/>
                </a:solidFill>
                <a:latin typeface="Calibri" panose="020F0502020204030204" pitchFamily="34" charset="0"/>
                <a:ea typeface="+mn-ea"/>
                <a:cs typeface="Arial" pitchFamily="34" charset="0"/>
              </a:rPr>
              <a:t>(Spring </a:t>
            </a:r>
            <a:r>
              <a:rPr lang="en-GB" b="1" dirty="0">
                <a:solidFill>
                  <a:srgbClr val="278D99"/>
                </a:solidFill>
                <a:latin typeface="Calibri" panose="020F0502020204030204" pitchFamily="34" charset="0"/>
                <a:ea typeface="+mn-ea"/>
                <a:cs typeface="Arial" pitchFamily="34" charset="0"/>
              </a:rPr>
              <a:t>2017): </a:t>
            </a:r>
            <a:r>
              <a:rPr lang="en-GB" b="1" i="1" dirty="0">
                <a:solidFill>
                  <a:srgbClr val="278D99"/>
                </a:solidFill>
                <a:latin typeface="Calibri" panose="020F0502020204030204" pitchFamily="34" charset="0"/>
                <a:ea typeface="+mn-ea"/>
                <a:cs typeface="Arial" pitchFamily="34" charset="0"/>
              </a:rPr>
              <a:t>Students’ </a:t>
            </a:r>
            <a:r>
              <a:rPr lang="en-GB" b="1" i="1" dirty="0" smtClean="0">
                <a:solidFill>
                  <a:srgbClr val="278D99"/>
                </a:solidFill>
                <a:latin typeface="Calibri" panose="020F0502020204030204" pitchFamily="34" charset="0"/>
                <a:ea typeface="+mn-ea"/>
                <a:cs typeface="Arial" pitchFamily="34" charset="0"/>
              </a:rPr>
              <a:t>Well-Being</a:t>
            </a:r>
          </a:p>
          <a:p>
            <a:pPr marL="742950" lvl="1" indent="-285750" defTabSz="914400" eaLnBrk="1" latinLnBrk="1" hangingPunct="1">
              <a:spcBef>
                <a:spcPts val="0"/>
              </a:spcBef>
              <a:buFont typeface="Wingdings" panose="05000000000000000000" pitchFamily="2" charset="2"/>
              <a:buChar char="Ø"/>
            </a:pPr>
            <a:r>
              <a:rPr lang="en-GB" b="1" dirty="0" err="1" smtClean="0">
                <a:solidFill>
                  <a:srgbClr val="278D99"/>
                </a:solidFill>
                <a:latin typeface="Calibri" panose="020F0502020204030204" pitchFamily="34" charset="0"/>
                <a:ea typeface="+mn-ea"/>
                <a:cs typeface="Arial" pitchFamily="34" charset="0"/>
              </a:rPr>
              <a:t>Volumen</a:t>
            </a:r>
            <a:r>
              <a:rPr lang="en-GB" b="1" dirty="0" smtClean="0">
                <a:solidFill>
                  <a:srgbClr val="278D99"/>
                </a:solidFill>
                <a:latin typeface="Calibri" panose="020F0502020204030204" pitchFamily="34" charset="0"/>
                <a:ea typeface="+mn-ea"/>
                <a:cs typeface="Arial" pitchFamily="34" charset="0"/>
              </a:rPr>
              <a:t> </a:t>
            </a:r>
            <a:r>
              <a:rPr lang="en-GB" b="1" dirty="0">
                <a:solidFill>
                  <a:srgbClr val="278D99"/>
                </a:solidFill>
                <a:latin typeface="Calibri" panose="020F0502020204030204" pitchFamily="34" charset="0"/>
                <a:ea typeface="+mn-ea"/>
                <a:cs typeface="Arial" pitchFamily="34" charset="0"/>
              </a:rPr>
              <a:t>IV </a:t>
            </a:r>
            <a:r>
              <a:rPr lang="en-GB" b="1" dirty="0" smtClean="0">
                <a:solidFill>
                  <a:srgbClr val="278D99"/>
                </a:solidFill>
                <a:latin typeface="Calibri" panose="020F0502020204030204" pitchFamily="34" charset="0"/>
                <a:ea typeface="+mn-ea"/>
                <a:cs typeface="Arial" pitchFamily="34" charset="0"/>
              </a:rPr>
              <a:t>(Spring </a:t>
            </a:r>
            <a:r>
              <a:rPr lang="en-GB" b="1" dirty="0">
                <a:solidFill>
                  <a:srgbClr val="278D99"/>
                </a:solidFill>
                <a:latin typeface="Calibri" panose="020F0502020204030204" pitchFamily="34" charset="0"/>
                <a:ea typeface="+mn-ea"/>
                <a:cs typeface="Arial" pitchFamily="34" charset="0"/>
              </a:rPr>
              <a:t>2017): </a:t>
            </a:r>
            <a:r>
              <a:rPr lang="en-GB" b="1" i="1" dirty="0">
                <a:solidFill>
                  <a:srgbClr val="278D99"/>
                </a:solidFill>
                <a:latin typeface="Calibri" panose="020F0502020204030204" pitchFamily="34" charset="0"/>
                <a:ea typeface="+mn-ea"/>
                <a:cs typeface="Arial" pitchFamily="34" charset="0"/>
              </a:rPr>
              <a:t>Students’ Financial </a:t>
            </a:r>
            <a:r>
              <a:rPr lang="en-GB" b="1" i="1" dirty="0" smtClean="0">
                <a:solidFill>
                  <a:srgbClr val="278D99"/>
                </a:solidFill>
                <a:latin typeface="Calibri" panose="020F0502020204030204" pitchFamily="34" charset="0"/>
                <a:ea typeface="+mn-ea"/>
                <a:cs typeface="Arial" pitchFamily="34" charset="0"/>
              </a:rPr>
              <a:t>Literacy</a:t>
            </a:r>
          </a:p>
          <a:p>
            <a:pPr marL="742950" lvl="1" indent="-285750" defTabSz="914400" eaLnBrk="1" latinLnBrk="1" hangingPunct="1">
              <a:spcBef>
                <a:spcPts val="0"/>
              </a:spcBef>
              <a:buFont typeface="Wingdings" panose="05000000000000000000" pitchFamily="2" charset="2"/>
              <a:buChar char="Ø"/>
            </a:pPr>
            <a:r>
              <a:rPr lang="en-GB" b="1" dirty="0" err="1" smtClean="0">
                <a:solidFill>
                  <a:srgbClr val="278D99"/>
                </a:solidFill>
                <a:latin typeface="Calibri" panose="020F0502020204030204" pitchFamily="34" charset="0"/>
                <a:ea typeface="+mn-ea"/>
                <a:cs typeface="Arial" pitchFamily="34" charset="0"/>
              </a:rPr>
              <a:t>Volumen</a:t>
            </a:r>
            <a:r>
              <a:rPr lang="en-GB" b="1" dirty="0" smtClean="0">
                <a:solidFill>
                  <a:srgbClr val="278D99"/>
                </a:solidFill>
                <a:latin typeface="Calibri" panose="020F0502020204030204" pitchFamily="34" charset="0"/>
                <a:ea typeface="+mn-ea"/>
                <a:cs typeface="Arial" pitchFamily="34" charset="0"/>
              </a:rPr>
              <a:t> </a:t>
            </a:r>
            <a:r>
              <a:rPr lang="en-GB" b="1" dirty="0">
                <a:solidFill>
                  <a:srgbClr val="278D99"/>
                </a:solidFill>
                <a:latin typeface="Calibri" panose="020F0502020204030204" pitchFamily="34" charset="0"/>
                <a:ea typeface="+mn-ea"/>
                <a:cs typeface="Arial" pitchFamily="34" charset="0"/>
              </a:rPr>
              <a:t>V </a:t>
            </a:r>
            <a:r>
              <a:rPr lang="en-GB" b="1" dirty="0" smtClean="0">
                <a:solidFill>
                  <a:srgbClr val="278D99"/>
                </a:solidFill>
                <a:latin typeface="Calibri" panose="020F0502020204030204" pitchFamily="34" charset="0"/>
                <a:ea typeface="+mn-ea"/>
                <a:cs typeface="Arial" pitchFamily="34" charset="0"/>
              </a:rPr>
              <a:t>(Autumn </a:t>
            </a:r>
            <a:r>
              <a:rPr lang="en-GB" b="1" dirty="0">
                <a:solidFill>
                  <a:srgbClr val="278D99"/>
                </a:solidFill>
                <a:latin typeface="Calibri" panose="020F0502020204030204" pitchFamily="34" charset="0"/>
                <a:ea typeface="+mn-ea"/>
                <a:cs typeface="Arial" pitchFamily="34" charset="0"/>
              </a:rPr>
              <a:t>2017): </a:t>
            </a:r>
            <a:r>
              <a:rPr lang="es-ES" b="1" i="1" dirty="0" err="1">
                <a:solidFill>
                  <a:srgbClr val="278D99"/>
                </a:solidFill>
                <a:latin typeface="Calibri" panose="020F0502020204030204" pitchFamily="34" charset="0"/>
                <a:ea typeface="+mn-ea"/>
                <a:cs typeface="Arial" pitchFamily="34" charset="0"/>
              </a:rPr>
              <a:t>Collaborative</a:t>
            </a:r>
            <a:r>
              <a:rPr lang="es-ES" b="1" i="1" dirty="0">
                <a:solidFill>
                  <a:srgbClr val="278D99"/>
                </a:solidFill>
                <a:latin typeface="Calibri" panose="020F0502020204030204" pitchFamily="34" charset="0"/>
                <a:ea typeface="+mn-ea"/>
                <a:cs typeface="Arial" pitchFamily="34" charset="0"/>
              </a:rPr>
              <a:t> </a:t>
            </a:r>
            <a:r>
              <a:rPr lang="es-ES" b="1" i="1" dirty="0" err="1">
                <a:solidFill>
                  <a:srgbClr val="278D99"/>
                </a:solidFill>
                <a:latin typeface="Calibri" panose="020F0502020204030204" pitchFamily="34" charset="0"/>
                <a:ea typeface="+mn-ea"/>
                <a:cs typeface="Arial" pitchFamily="34" charset="0"/>
              </a:rPr>
              <a:t>Problem</a:t>
            </a:r>
            <a:r>
              <a:rPr lang="es-ES" b="1" i="1" dirty="0">
                <a:solidFill>
                  <a:srgbClr val="278D99"/>
                </a:solidFill>
                <a:latin typeface="Calibri" panose="020F0502020204030204" pitchFamily="34" charset="0"/>
                <a:ea typeface="+mn-ea"/>
                <a:cs typeface="Arial" pitchFamily="34" charset="0"/>
              </a:rPr>
              <a:t> </a:t>
            </a:r>
            <a:r>
              <a:rPr lang="es-ES" b="1" i="1" dirty="0" err="1">
                <a:solidFill>
                  <a:srgbClr val="278D99"/>
                </a:solidFill>
                <a:latin typeface="Calibri" panose="020F0502020204030204" pitchFamily="34" charset="0"/>
                <a:ea typeface="+mn-ea"/>
                <a:cs typeface="Arial" pitchFamily="34" charset="0"/>
              </a:rPr>
              <a:t>Solving</a:t>
            </a:r>
            <a:endParaRPr lang="es-ES" b="1" i="1" dirty="0">
              <a:solidFill>
                <a:srgbClr val="004E7A"/>
              </a:solidFill>
              <a:latin typeface="Calibri" panose="020F0502020204030204" pitchFamily="34" charset="0"/>
            </a:endParaRPr>
          </a:p>
          <a:p>
            <a:pPr marL="742950" lvl="1" indent="-285750" defTabSz="914400" eaLnBrk="1" latinLnBrk="1" hangingPunct="1">
              <a:spcBef>
                <a:spcPts val="0"/>
              </a:spcBef>
              <a:buFont typeface="Wingdings" panose="05000000000000000000" pitchFamily="2" charset="2"/>
              <a:buChar char="Ø"/>
            </a:pPr>
            <a:r>
              <a:rPr lang="es-ES" b="1" dirty="0" err="1" smtClean="0">
                <a:solidFill>
                  <a:srgbClr val="278D99"/>
                </a:solidFill>
                <a:latin typeface="Calibri" panose="020F0502020204030204" pitchFamily="34" charset="0"/>
                <a:ea typeface="+mn-ea"/>
                <a:cs typeface="Arial" pitchFamily="34" charset="0"/>
              </a:rPr>
              <a:t>Thematic</a:t>
            </a:r>
            <a:r>
              <a:rPr lang="es-ES" b="1" dirty="0">
                <a:solidFill>
                  <a:srgbClr val="278D99"/>
                </a:solidFill>
                <a:latin typeface="Calibri" panose="020F0502020204030204" pitchFamily="34" charset="0"/>
                <a:ea typeface="+mn-ea"/>
                <a:cs typeface="Arial" pitchFamily="34" charset="0"/>
              </a:rPr>
              <a:t> </a:t>
            </a:r>
            <a:r>
              <a:rPr lang="es-ES" b="1" dirty="0" err="1" smtClean="0">
                <a:solidFill>
                  <a:srgbClr val="278D99"/>
                </a:solidFill>
                <a:latin typeface="Calibri" panose="020F0502020204030204" pitchFamily="34" charset="0"/>
                <a:ea typeface="+mn-ea"/>
                <a:cs typeface="Arial" pitchFamily="34" charset="0"/>
              </a:rPr>
              <a:t>reports</a:t>
            </a:r>
            <a:r>
              <a:rPr lang="es-ES" b="1" dirty="0" smtClean="0">
                <a:solidFill>
                  <a:srgbClr val="278D99"/>
                </a:solidFill>
                <a:latin typeface="Calibri" panose="020F0502020204030204" pitchFamily="34" charset="0"/>
                <a:ea typeface="+mn-ea"/>
                <a:cs typeface="Arial" pitchFamily="34" charset="0"/>
              </a:rPr>
              <a:t> (</a:t>
            </a:r>
            <a:r>
              <a:rPr lang="es-ES" b="1" dirty="0">
                <a:solidFill>
                  <a:srgbClr val="278D99"/>
                </a:solidFill>
                <a:latin typeface="Calibri" panose="020F0502020204030204" pitchFamily="34" charset="0"/>
                <a:ea typeface="+mn-ea"/>
                <a:cs typeface="Arial" pitchFamily="34" charset="0"/>
              </a:rPr>
              <a:t>2018/2019): </a:t>
            </a:r>
            <a:r>
              <a:rPr lang="es-ES" b="1" dirty="0" smtClean="0">
                <a:solidFill>
                  <a:srgbClr val="278D99"/>
                </a:solidFill>
                <a:latin typeface="Calibri" panose="020F0502020204030204" pitchFamily="34" charset="0"/>
                <a:ea typeface="+mn-ea"/>
                <a:cs typeface="Arial" pitchFamily="34" charset="0"/>
              </a:rPr>
              <a:t>To be </a:t>
            </a:r>
            <a:r>
              <a:rPr lang="es-ES" b="1" dirty="0" err="1" smtClean="0">
                <a:solidFill>
                  <a:srgbClr val="278D99"/>
                </a:solidFill>
                <a:latin typeface="Calibri" panose="020F0502020204030204" pitchFamily="34" charset="0"/>
                <a:ea typeface="+mn-ea"/>
                <a:cs typeface="Arial" pitchFamily="34" charset="0"/>
              </a:rPr>
              <a:t>decided</a:t>
            </a:r>
            <a:endParaRPr lang="es-ES" b="1" dirty="0" smtClean="0">
              <a:solidFill>
                <a:srgbClr val="278D99"/>
              </a:solidFill>
              <a:latin typeface="Calibri" panose="020F0502020204030204" pitchFamily="34" charset="0"/>
              <a:ea typeface="+mn-ea"/>
              <a:cs typeface="Arial" pitchFamily="34" charset="0"/>
            </a:endParaRPr>
          </a:p>
          <a:p>
            <a:pPr marL="1200150" lvl="2" indent="-285750" defTabSz="914400" eaLnBrk="1" latinLnBrk="1" hangingPunct="1">
              <a:spcBef>
                <a:spcPts val="0"/>
              </a:spcBef>
              <a:buFont typeface="Wingdings" panose="05000000000000000000" pitchFamily="2" charset="2"/>
              <a:buChar char="Ø"/>
            </a:pPr>
            <a:r>
              <a:rPr lang="es-ES" b="1" dirty="0" err="1" smtClean="0">
                <a:solidFill>
                  <a:srgbClr val="278D99"/>
                </a:solidFill>
                <a:latin typeface="Calibri" panose="020F0502020204030204" pitchFamily="34" charset="0"/>
                <a:ea typeface="+mn-ea"/>
                <a:cs typeface="Arial" pitchFamily="34" charset="0"/>
              </a:rPr>
              <a:t>Options</a:t>
            </a:r>
            <a:r>
              <a:rPr lang="es-ES" b="1" dirty="0" smtClean="0">
                <a:solidFill>
                  <a:srgbClr val="278D99"/>
                </a:solidFill>
                <a:latin typeface="Calibri" panose="020F0502020204030204" pitchFamily="34" charset="0"/>
                <a:ea typeface="+mn-ea"/>
                <a:cs typeface="Arial" pitchFamily="34" charset="0"/>
              </a:rPr>
              <a:t>: </a:t>
            </a:r>
            <a:r>
              <a:rPr lang="es-ES" b="1" dirty="0" err="1" smtClean="0">
                <a:solidFill>
                  <a:srgbClr val="278D99"/>
                </a:solidFill>
                <a:latin typeface="Calibri" panose="020F0502020204030204" pitchFamily="34" charset="0"/>
                <a:ea typeface="+mn-ea"/>
                <a:cs typeface="Arial" pitchFamily="34" charset="0"/>
              </a:rPr>
              <a:t>Teaching</a:t>
            </a:r>
            <a:r>
              <a:rPr lang="es-ES" b="1" dirty="0" smtClean="0">
                <a:solidFill>
                  <a:srgbClr val="278D99"/>
                </a:solidFill>
                <a:latin typeface="Calibri" panose="020F0502020204030204" pitchFamily="34" charset="0"/>
                <a:ea typeface="+mn-ea"/>
                <a:cs typeface="Arial" pitchFamily="34" charset="0"/>
              </a:rPr>
              <a:t> and </a:t>
            </a:r>
            <a:r>
              <a:rPr lang="es-ES" b="1" dirty="0" err="1" smtClean="0">
                <a:solidFill>
                  <a:srgbClr val="278D99"/>
                </a:solidFill>
                <a:latin typeface="Calibri" panose="020F0502020204030204" pitchFamily="34" charset="0"/>
                <a:ea typeface="+mn-ea"/>
                <a:cs typeface="Arial" pitchFamily="34" charset="0"/>
              </a:rPr>
              <a:t>learning</a:t>
            </a:r>
            <a:r>
              <a:rPr lang="es-ES" b="1" dirty="0" smtClean="0">
                <a:solidFill>
                  <a:srgbClr val="278D99"/>
                </a:solidFill>
                <a:latin typeface="Calibri" panose="020F0502020204030204" pitchFamily="34" charset="0"/>
                <a:ea typeface="+mn-ea"/>
                <a:cs typeface="Arial" pitchFamily="34" charset="0"/>
              </a:rPr>
              <a:t> in </a:t>
            </a:r>
            <a:r>
              <a:rPr lang="es-ES" b="1" dirty="0" err="1" smtClean="0">
                <a:solidFill>
                  <a:srgbClr val="278D99"/>
                </a:solidFill>
                <a:latin typeface="Calibri" panose="020F0502020204030204" pitchFamily="34" charset="0"/>
                <a:ea typeface="+mn-ea"/>
                <a:cs typeface="Arial" pitchFamily="34" charset="0"/>
              </a:rPr>
              <a:t>science</a:t>
            </a:r>
            <a:r>
              <a:rPr lang="es-ES" b="1" dirty="0" smtClean="0">
                <a:solidFill>
                  <a:srgbClr val="278D99"/>
                </a:solidFill>
                <a:latin typeface="Calibri" panose="020F0502020204030204" pitchFamily="34" charset="0"/>
                <a:ea typeface="+mn-ea"/>
                <a:cs typeface="Arial" pitchFamily="34" charset="0"/>
              </a:rPr>
              <a:t>, rural and </a:t>
            </a:r>
            <a:r>
              <a:rPr lang="es-ES" b="1" dirty="0" err="1" smtClean="0">
                <a:solidFill>
                  <a:srgbClr val="278D99"/>
                </a:solidFill>
                <a:latin typeface="Calibri" panose="020F0502020204030204" pitchFamily="34" charset="0"/>
                <a:ea typeface="+mn-ea"/>
                <a:cs typeface="Arial" pitchFamily="34" charset="0"/>
              </a:rPr>
              <a:t>urban</a:t>
            </a:r>
            <a:r>
              <a:rPr lang="es-ES" b="1" dirty="0" smtClean="0">
                <a:solidFill>
                  <a:srgbClr val="278D99"/>
                </a:solidFill>
                <a:latin typeface="Calibri" panose="020F0502020204030204" pitchFamily="34" charset="0"/>
                <a:ea typeface="+mn-ea"/>
                <a:cs typeface="Arial" pitchFamily="34" charset="0"/>
              </a:rPr>
              <a:t> </a:t>
            </a:r>
            <a:r>
              <a:rPr lang="es-ES" b="1" dirty="0" err="1" smtClean="0">
                <a:solidFill>
                  <a:srgbClr val="278D99"/>
                </a:solidFill>
                <a:latin typeface="Calibri" panose="020F0502020204030204" pitchFamily="34" charset="0"/>
                <a:ea typeface="+mn-ea"/>
                <a:cs typeface="Arial" pitchFamily="34" charset="0"/>
              </a:rPr>
              <a:t>schools</a:t>
            </a:r>
            <a:r>
              <a:rPr lang="es-ES" b="1" dirty="0" smtClean="0">
                <a:solidFill>
                  <a:srgbClr val="278D99"/>
                </a:solidFill>
                <a:latin typeface="Calibri" panose="020F0502020204030204" pitchFamily="34" charset="0"/>
                <a:ea typeface="+mn-ea"/>
                <a:cs typeface="Arial" pitchFamily="34" charset="0"/>
              </a:rPr>
              <a:t>, </a:t>
            </a:r>
            <a:br>
              <a:rPr lang="es-ES" b="1" dirty="0" smtClean="0">
                <a:solidFill>
                  <a:srgbClr val="278D99"/>
                </a:solidFill>
                <a:latin typeface="Calibri" panose="020F0502020204030204" pitchFamily="34" charset="0"/>
                <a:ea typeface="+mn-ea"/>
                <a:cs typeface="Arial" pitchFamily="34" charset="0"/>
              </a:rPr>
            </a:br>
            <a:r>
              <a:rPr lang="es-ES" b="1" dirty="0" err="1" smtClean="0">
                <a:solidFill>
                  <a:srgbClr val="278D99"/>
                </a:solidFill>
                <a:latin typeface="Calibri" panose="020F0502020204030204" pitchFamily="34" charset="0"/>
                <a:ea typeface="+mn-ea"/>
                <a:cs typeface="Arial" pitchFamily="34" charset="0"/>
              </a:rPr>
              <a:t>out</a:t>
            </a:r>
            <a:r>
              <a:rPr lang="es-ES" b="1" dirty="0" smtClean="0">
                <a:solidFill>
                  <a:srgbClr val="278D99"/>
                </a:solidFill>
                <a:latin typeface="Calibri" panose="020F0502020204030204" pitchFamily="34" charset="0"/>
                <a:ea typeface="+mn-ea"/>
                <a:cs typeface="Arial" pitchFamily="34" charset="0"/>
              </a:rPr>
              <a:t>-of-</a:t>
            </a:r>
            <a:r>
              <a:rPr lang="es-ES" b="1" dirty="0" err="1" smtClean="0">
                <a:solidFill>
                  <a:srgbClr val="278D99"/>
                </a:solidFill>
                <a:latin typeface="Calibri" panose="020F0502020204030204" pitchFamily="34" charset="0"/>
                <a:ea typeface="+mn-ea"/>
                <a:cs typeface="Arial" pitchFamily="34" charset="0"/>
              </a:rPr>
              <a:t>school</a:t>
            </a:r>
            <a:r>
              <a:rPr lang="es-ES" b="1" dirty="0" smtClean="0">
                <a:solidFill>
                  <a:srgbClr val="278D99"/>
                </a:solidFill>
                <a:latin typeface="Calibri" panose="020F0502020204030204" pitchFamily="34" charset="0"/>
                <a:ea typeface="+mn-ea"/>
                <a:cs typeface="Arial" pitchFamily="34" charset="0"/>
              </a:rPr>
              <a:t> </a:t>
            </a:r>
            <a:r>
              <a:rPr lang="es-ES" b="1" dirty="0" err="1" smtClean="0">
                <a:solidFill>
                  <a:srgbClr val="278D99"/>
                </a:solidFill>
                <a:latin typeface="Calibri" panose="020F0502020204030204" pitchFamily="34" charset="0"/>
                <a:ea typeface="+mn-ea"/>
                <a:cs typeface="Arial" pitchFamily="34" charset="0"/>
              </a:rPr>
              <a:t>learning</a:t>
            </a:r>
            <a:r>
              <a:rPr lang="es-ES" b="1" dirty="0" smtClean="0">
                <a:solidFill>
                  <a:srgbClr val="278D99"/>
                </a:solidFill>
                <a:latin typeface="Calibri" panose="020F0502020204030204" pitchFamily="34" charset="0"/>
                <a:ea typeface="+mn-ea"/>
                <a:cs typeface="Arial" pitchFamily="34" charset="0"/>
              </a:rPr>
              <a:t>, …</a:t>
            </a:r>
            <a:endParaRPr lang="es-ES" b="1" dirty="0">
              <a:solidFill>
                <a:srgbClr val="278D99"/>
              </a:solidFill>
              <a:latin typeface="Calibri" panose="020F0502020204030204" pitchFamily="34" charset="0"/>
              <a:ea typeface="+mn-ea"/>
              <a:cs typeface="Arial" pitchFamily="34" charset="0"/>
            </a:endParaRPr>
          </a:p>
          <a:p>
            <a:pPr marL="285750" indent="-285750">
              <a:spcBef>
                <a:spcPts val="600"/>
              </a:spcBef>
              <a:buFont typeface="Arial" panose="020B0604020202020204" pitchFamily="34" charset="0"/>
              <a:buChar char="•"/>
            </a:pPr>
            <a:r>
              <a:rPr lang="es-ES" b="1" dirty="0" err="1" smtClean="0">
                <a:solidFill>
                  <a:srgbClr val="004E7A"/>
                </a:solidFill>
                <a:latin typeface="Calibri" panose="020F0502020204030204" pitchFamily="34" charset="0"/>
              </a:rPr>
              <a:t>National</a:t>
            </a:r>
            <a:r>
              <a:rPr lang="es-ES" b="1" dirty="0" smtClean="0">
                <a:solidFill>
                  <a:srgbClr val="004E7A"/>
                </a:solidFill>
                <a:latin typeface="Calibri" panose="020F0502020204030204" pitchFamily="34" charset="0"/>
              </a:rPr>
              <a:t> </a:t>
            </a:r>
            <a:r>
              <a:rPr lang="es-ES" b="1" dirty="0" err="1" smtClean="0">
                <a:solidFill>
                  <a:srgbClr val="004E7A"/>
                </a:solidFill>
                <a:latin typeface="Calibri" panose="020F0502020204030204" pitchFamily="34" charset="0"/>
              </a:rPr>
              <a:t>reports</a:t>
            </a:r>
            <a:r>
              <a:rPr lang="es-ES" b="1" dirty="0">
                <a:solidFill>
                  <a:srgbClr val="004E7A"/>
                </a:solidFill>
                <a:latin typeface="Calibri" panose="020F0502020204030204" pitchFamily="34" charset="0"/>
              </a:rPr>
              <a:t>.</a:t>
            </a:r>
            <a:r>
              <a:rPr lang="es-ES" b="1" dirty="0" smtClean="0">
                <a:solidFill>
                  <a:srgbClr val="004E7A"/>
                </a:solidFill>
                <a:latin typeface="Calibri" panose="020F0502020204030204" pitchFamily="34" charset="0"/>
              </a:rPr>
              <a:t> </a:t>
            </a:r>
          </a:p>
          <a:p>
            <a:pPr marL="742950" lvl="1" indent="-285750" defTabSz="914400" eaLnBrk="1" latinLnBrk="1" hangingPunct="1">
              <a:spcBef>
                <a:spcPts val="0"/>
              </a:spcBef>
              <a:buFont typeface="Wingdings" panose="05000000000000000000" pitchFamily="2" charset="2"/>
              <a:buChar char="Ø"/>
            </a:pPr>
            <a:r>
              <a:rPr lang="es-ES" b="1" i="1" dirty="0">
                <a:solidFill>
                  <a:srgbClr val="278D99"/>
                </a:solidFill>
                <a:latin typeface="Calibri" panose="020F0502020204030204" pitchFamily="34" charset="0"/>
                <a:ea typeface="+mn-ea"/>
                <a:cs typeface="Arial" pitchFamily="34" charset="0"/>
              </a:rPr>
              <a:t>PISA </a:t>
            </a:r>
            <a:r>
              <a:rPr lang="es-ES" b="1" i="1" dirty="0" smtClean="0">
                <a:solidFill>
                  <a:srgbClr val="278D99"/>
                </a:solidFill>
                <a:latin typeface="Calibri" panose="020F0502020204030204" pitchFamily="34" charset="0"/>
                <a:ea typeface="+mn-ea"/>
                <a:cs typeface="Arial" pitchFamily="34" charset="0"/>
              </a:rPr>
              <a:t>2015. </a:t>
            </a:r>
            <a:r>
              <a:rPr lang="es-ES" b="1" i="1" dirty="0">
                <a:solidFill>
                  <a:srgbClr val="278D99"/>
                </a:solidFill>
                <a:latin typeface="Calibri" panose="020F0502020204030204" pitchFamily="34" charset="0"/>
                <a:ea typeface="+mn-ea"/>
                <a:cs typeface="Arial" pitchFamily="34" charset="0"/>
              </a:rPr>
              <a:t>Programa para la evaluación internacional de </a:t>
            </a:r>
            <a:r>
              <a:rPr lang="es-ES" b="1" i="1" dirty="0" smtClean="0">
                <a:solidFill>
                  <a:srgbClr val="278D99"/>
                </a:solidFill>
                <a:latin typeface="Calibri" panose="020F0502020204030204" pitchFamily="34" charset="0"/>
                <a:ea typeface="+mn-ea"/>
                <a:cs typeface="Arial" pitchFamily="34" charset="0"/>
              </a:rPr>
              <a:t>alumnos: </a:t>
            </a:r>
            <a:br>
              <a:rPr lang="es-ES" b="1" i="1" dirty="0" smtClean="0">
                <a:solidFill>
                  <a:srgbClr val="278D99"/>
                </a:solidFill>
                <a:latin typeface="Calibri" panose="020F0502020204030204" pitchFamily="34" charset="0"/>
                <a:ea typeface="+mn-ea"/>
                <a:cs typeface="Arial" pitchFamily="34" charset="0"/>
              </a:rPr>
            </a:br>
            <a:r>
              <a:rPr lang="es-ES" b="1" i="1" dirty="0" smtClean="0">
                <a:solidFill>
                  <a:srgbClr val="278D99"/>
                </a:solidFill>
                <a:latin typeface="Calibri" panose="020F0502020204030204" pitchFamily="34" charset="0"/>
                <a:ea typeface="+mn-ea"/>
                <a:cs typeface="Arial" pitchFamily="34" charset="0"/>
              </a:rPr>
              <a:t>Informe español</a:t>
            </a:r>
          </a:p>
          <a:p>
            <a:pPr marL="742950" lvl="1" indent="-285750" defTabSz="914400" eaLnBrk="1" latinLnBrk="1" hangingPunct="1">
              <a:spcBef>
                <a:spcPts val="0"/>
              </a:spcBef>
              <a:buFont typeface="Wingdings" panose="05000000000000000000" pitchFamily="2" charset="2"/>
              <a:buChar char="Ø"/>
            </a:pPr>
            <a:r>
              <a:rPr lang="es-ES" b="1" dirty="0" smtClean="0">
                <a:solidFill>
                  <a:srgbClr val="278D99"/>
                </a:solidFill>
                <a:latin typeface="Calibri" panose="020F0502020204030204" pitchFamily="34" charset="0"/>
                <a:ea typeface="+mn-ea"/>
                <a:cs typeface="Arial" pitchFamily="34" charset="0"/>
              </a:rPr>
              <a:t>…</a:t>
            </a:r>
            <a:endParaRPr lang="es-ES" b="1" dirty="0">
              <a:solidFill>
                <a:srgbClr val="278D99"/>
              </a:solidFill>
              <a:latin typeface="Calibri" panose="020F0502020204030204" pitchFamily="34" charset="0"/>
              <a:ea typeface="+mn-ea"/>
              <a:cs typeface="Arial" pitchFamily="34" charset="0"/>
            </a:endParaRPr>
          </a:p>
        </p:txBody>
      </p:sp>
    </p:spTree>
    <p:extLst>
      <p:ext uri="{BB962C8B-B14F-4D97-AF65-F5344CB8AC3E}">
        <p14:creationId xmlns:p14="http://schemas.microsoft.com/office/powerpoint/2010/main" val="70623735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p:cNvSpPr>
            <a:spLocks noGrp="1"/>
          </p:cNvSpPr>
          <p:nvPr>
            <p:ph type="title"/>
          </p:nvPr>
        </p:nvSpPr>
        <p:spPr/>
        <p:txBody>
          <a:bodyPr/>
          <a:lstStyle/>
          <a:p>
            <a:r>
              <a:rPr lang="en-US" dirty="0"/>
              <a:t>Performance in science</a:t>
            </a:r>
            <a:endParaRPr lang="de-DE" dirty="0"/>
          </a:p>
        </p:txBody>
      </p:sp>
      <p:sp>
        <p:nvSpPr>
          <p:cNvPr id="4" name="TextBox 5"/>
          <p:cNvSpPr txBox="1">
            <a:spLocks noChangeArrowheads="1"/>
          </p:cNvSpPr>
          <p:nvPr/>
        </p:nvSpPr>
        <p:spPr bwMode="auto">
          <a:xfrm>
            <a:off x="7267575" y="206375"/>
            <a:ext cx="1506538"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algn="r"/>
            <a:r>
              <a:rPr lang="it-IT" altLang="en-US" sz="1400" b="1" dirty="0">
                <a:solidFill>
                  <a:srgbClr val="E4B921"/>
                </a:solidFill>
                <a:latin typeface="HelveticaNeueLT Std" pitchFamily="6" charset="0"/>
              </a:rPr>
              <a:t>Figure I.4.2 </a:t>
            </a:r>
            <a:endParaRPr lang="en-US" altLang="en-US" sz="1400" b="1" dirty="0">
              <a:solidFill>
                <a:srgbClr val="E4B921"/>
              </a:solidFill>
              <a:latin typeface="HelveticaNeueLT Std" pitchFamily="6" charset="0"/>
            </a:endParaRPr>
          </a:p>
        </p:txBody>
      </p:sp>
      <p:grpSp>
        <p:nvGrpSpPr>
          <p:cNvPr id="10" name="Gruppieren 9"/>
          <p:cNvGrpSpPr/>
          <p:nvPr/>
        </p:nvGrpSpPr>
        <p:grpSpPr>
          <a:xfrm>
            <a:off x="-1" y="1254178"/>
            <a:ext cx="9054059" cy="3807500"/>
            <a:chOff x="97435" y="1244184"/>
            <a:chExt cx="9054059" cy="3807500"/>
          </a:xfrm>
        </p:grpSpPr>
        <p:graphicFrame>
          <p:nvGraphicFramePr>
            <p:cNvPr id="9" name="Diagramm 8"/>
            <p:cNvGraphicFramePr/>
            <p:nvPr>
              <p:extLst>
                <p:ext uri="{D42A27DB-BD31-4B8C-83A1-F6EECF244321}">
                  <p14:modId xmlns:p14="http://schemas.microsoft.com/office/powerpoint/2010/main" val="1093944323"/>
                </p:ext>
              </p:extLst>
            </p:nvPr>
          </p:nvGraphicFramePr>
          <p:xfrm>
            <a:off x="97435" y="1244184"/>
            <a:ext cx="9054059" cy="3807500"/>
          </p:xfrm>
          <a:graphic>
            <a:graphicData uri="http://schemas.openxmlformats.org/drawingml/2006/chart">
              <c:chart xmlns:c="http://schemas.openxmlformats.org/drawingml/2006/chart" xmlns:r="http://schemas.openxmlformats.org/officeDocument/2006/relationships" r:id="rId2"/>
            </a:graphicData>
          </a:graphic>
        </p:graphicFrame>
        <p:cxnSp>
          <p:nvCxnSpPr>
            <p:cNvPr id="5" name="Gerader Verbinder 4"/>
            <p:cNvCxnSpPr/>
            <p:nvPr/>
          </p:nvCxnSpPr>
          <p:spPr>
            <a:xfrm>
              <a:off x="5104151" y="1283117"/>
              <a:ext cx="194872" cy="0"/>
            </a:xfrm>
            <a:prstGeom prst="line">
              <a:avLst/>
            </a:prstGeom>
            <a:ln w="19050">
              <a:solidFill>
                <a:schemeClr val="tx2">
                  <a:lumMod val="50000"/>
                </a:schemeClr>
              </a:solidFill>
            </a:ln>
          </p:spPr>
          <p:style>
            <a:lnRef idx="1">
              <a:schemeClr val="dk1"/>
            </a:lnRef>
            <a:fillRef idx="0">
              <a:schemeClr val="dk1"/>
            </a:fillRef>
            <a:effectRef idx="0">
              <a:schemeClr val="dk1"/>
            </a:effectRef>
            <a:fontRef idx="minor">
              <a:schemeClr val="tx1"/>
            </a:fontRef>
          </p:style>
        </p:cxnSp>
        <p:cxnSp>
          <p:nvCxnSpPr>
            <p:cNvPr id="8" name="Gerader Verbinder 7"/>
            <p:cNvCxnSpPr/>
            <p:nvPr/>
          </p:nvCxnSpPr>
          <p:spPr>
            <a:xfrm>
              <a:off x="5104151" y="1423024"/>
              <a:ext cx="194872" cy="0"/>
            </a:xfrm>
            <a:prstGeom prst="line">
              <a:avLst/>
            </a:prstGeom>
            <a:ln w="19050">
              <a:solidFill>
                <a:schemeClr val="tx2">
                  <a:lumMod val="50000"/>
                </a:schemeClr>
              </a:solidFill>
            </a:ln>
          </p:spPr>
          <p:style>
            <a:lnRef idx="1">
              <a:schemeClr val="dk1"/>
            </a:lnRef>
            <a:fillRef idx="0">
              <a:schemeClr val="dk1"/>
            </a:fillRef>
            <a:effectRef idx="0">
              <a:schemeClr val="dk1"/>
            </a:effectRef>
            <a:fontRef idx="minor">
              <a:schemeClr val="tx1"/>
            </a:fontRef>
          </p:style>
        </p:cxnSp>
        <p:cxnSp>
          <p:nvCxnSpPr>
            <p:cNvPr id="13" name="Gerader Verbinder 12"/>
            <p:cNvCxnSpPr/>
            <p:nvPr/>
          </p:nvCxnSpPr>
          <p:spPr>
            <a:xfrm flipV="1">
              <a:off x="5201587" y="1285614"/>
              <a:ext cx="0" cy="137410"/>
            </a:xfrm>
            <a:prstGeom prst="line">
              <a:avLst/>
            </a:prstGeom>
          </p:spPr>
          <p:style>
            <a:lnRef idx="1">
              <a:schemeClr val="dk1"/>
            </a:lnRef>
            <a:fillRef idx="0">
              <a:schemeClr val="dk1"/>
            </a:fillRef>
            <a:effectRef idx="0">
              <a:schemeClr val="dk1"/>
            </a:effectRef>
            <a:fontRef idx="minor">
              <a:schemeClr val="tx1"/>
            </a:fontRef>
          </p:style>
        </p:cxnSp>
      </p:grpSp>
      <p:sp>
        <p:nvSpPr>
          <p:cNvPr id="11" name="Textfeld 1"/>
          <p:cNvSpPr txBox="1"/>
          <p:nvPr/>
        </p:nvSpPr>
        <p:spPr>
          <a:xfrm>
            <a:off x="5299023" y="1210113"/>
            <a:ext cx="2413416" cy="22485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de-DE" sz="1200" dirty="0" err="1">
                <a:latin typeface="HelveticaNeueLT Std"/>
              </a:rPr>
              <a:t>Confidence</a:t>
            </a:r>
            <a:r>
              <a:rPr lang="de-DE" sz="1200" dirty="0">
                <a:latin typeface="HelveticaNeueLT Std"/>
              </a:rPr>
              <a:t> </a:t>
            </a:r>
            <a:r>
              <a:rPr lang="de-DE" sz="1200" dirty="0" err="1">
                <a:latin typeface="HelveticaNeueLT Std"/>
              </a:rPr>
              <a:t>interval</a:t>
            </a:r>
            <a:r>
              <a:rPr lang="de-DE" sz="1200" dirty="0">
                <a:latin typeface="HelveticaNeueLT Std"/>
              </a:rPr>
              <a:t> (95%)</a:t>
            </a:r>
          </a:p>
        </p:txBody>
      </p:sp>
      <p:sp>
        <p:nvSpPr>
          <p:cNvPr id="12" name="Textfeld 1"/>
          <p:cNvSpPr txBox="1"/>
          <p:nvPr/>
        </p:nvSpPr>
        <p:spPr>
          <a:xfrm>
            <a:off x="3898466" y="1582613"/>
            <a:ext cx="108000" cy="3383087"/>
          </a:xfrm>
          <a:prstGeom prst="rect">
            <a:avLst/>
          </a:prstGeom>
          <a:noFill/>
          <a:ln>
            <a:solidFill>
              <a:srgbClr val="C6DA50"/>
            </a:solidFill>
          </a:ln>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endParaRPr lang="de-DE" sz="1100" dirty="0"/>
          </a:p>
        </p:txBody>
      </p:sp>
      <p:sp>
        <p:nvSpPr>
          <p:cNvPr id="14" name="Textfeld 1"/>
          <p:cNvSpPr txBox="1"/>
          <p:nvPr/>
        </p:nvSpPr>
        <p:spPr>
          <a:xfrm>
            <a:off x="4142306" y="1582612"/>
            <a:ext cx="108000" cy="3383087"/>
          </a:xfrm>
          <a:prstGeom prst="rect">
            <a:avLst/>
          </a:prstGeom>
          <a:noFill/>
          <a:ln>
            <a:solidFill>
              <a:srgbClr val="C6DA50"/>
            </a:solidFill>
          </a:ln>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endParaRPr lang="de-DE" sz="1100" dirty="0"/>
          </a:p>
        </p:txBody>
      </p:sp>
    </p:spTree>
    <p:extLst>
      <p:ext uri="{BB962C8B-B14F-4D97-AF65-F5344CB8AC3E}">
        <p14:creationId xmlns:p14="http://schemas.microsoft.com/office/powerpoint/2010/main" val="147908307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Diagramm 6"/>
          <p:cNvGraphicFramePr/>
          <p:nvPr>
            <p:extLst>
              <p:ext uri="{D42A27DB-BD31-4B8C-83A1-F6EECF244321}">
                <p14:modId xmlns:p14="http://schemas.microsoft.com/office/powerpoint/2010/main" val="1009664526"/>
              </p:ext>
            </p:extLst>
          </p:nvPr>
        </p:nvGraphicFramePr>
        <p:xfrm>
          <a:off x="82446" y="1244184"/>
          <a:ext cx="8934138" cy="3800006"/>
        </p:xfrm>
        <a:graphic>
          <a:graphicData uri="http://schemas.openxmlformats.org/drawingml/2006/chart">
            <c:chart xmlns:c="http://schemas.openxmlformats.org/drawingml/2006/chart" xmlns:r="http://schemas.openxmlformats.org/officeDocument/2006/relationships" r:id="rId2"/>
          </a:graphicData>
        </a:graphic>
      </p:graphicFrame>
      <p:sp>
        <p:nvSpPr>
          <p:cNvPr id="3" name="Titel 2"/>
          <p:cNvSpPr>
            <a:spLocks noGrp="1"/>
          </p:cNvSpPr>
          <p:nvPr>
            <p:ph type="title"/>
          </p:nvPr>
        </p:nvSpPr>
        <p:spPr/>
        <p:txBody>
          <a:bodyPr/>
          <a:lstStyle/>
          <a:p>
            <a:r>
              <a:rPr lang="en-US" dirty="0"/>
              <a:t>Mean science performance,</a:t>
            </a:r>
            <a:br>
              <a:rPr lang="en-US" dirty="0"/>
            </a:br>
            <a:r>
              <a:rPr lang="en-US" dirty="0"/>
              <a:t>after accounting for countries’/economies’ per capita GDP</a:t>
            </a:r>
            <a:endParaRPr lang="de-DE" dirty="0"/>
          </a:p>
        </p:txBody>
      </p:sp>
      <p:sp>
        <p:nvSpPr>
          <p:cNvPr id="4" name="TextBox 5"/>
          <p:cNvSpPr txBox="1">
            <a:spLocks noChangeArrowheads="1"/>
          </p:cNvSpPr>
          <p:nvPr/>
        </p:nvSpPr>
        <p:spPr bwMode="auto">
          <a:xfrm>
            <a:off x="7267575" y="206375"/>
            <a:ext cx="1506538"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algn="r"/>
            <a:r>
              <a:rPr lang="it-IT" altLang="en-US" sz="1400" b="1" dirty="0" err="1">
                <a:solidFill>
                  <a:srgbClr val="E4B921"/>
                </a:solidFill>
                <a:latin typeface="HelveticaNeueLT Std" pitchFamily="6" charset="0"/>
              </a:rPr>
              <a:t>Table</a:t>
            </a:r>
            <a:r>
              <a:rPr lang="it-IT" altLang="en-US" sz="1400" b="1" dirty="0">
                <a:solidFill>
                  <a:srgbClr val="E4B921"/>
                </a:solidFill>
                <a:latin typeface="HelveticaNeueLT Std" pitchFamily="6" charset="0"/>
              </a:rPr>
              <a:t> II.2.11</a:t>
            </a:r>
            <a:endParaRPr lang="en-US" altLang="en-US" sz="1400" b="1" dirty="0">
              <a:solidFill>
                <a:srgbClr val="E4B921"/>
              </a:solidFill>
              <a:latin typeface="HelveticaNeueLT Std" pitchFamily="6" charset="0"/>
            </a:endParaRPr>
          </a:p>
        </p:txBody>
      </p:sp>
      <p:sp>
        <p:nvSpPr>
          <p:cNvPr id="5" name="Textfeld 1"/>
          <p:cNvSpPr txBox="1"/>
          <p:nvPr/>
        </p:nvSpPr>
        <p:spPr>
          <a:xfrm>
            <a:off x="3859281" y="1549617"/>
            <a:ext cx="108000" cy="3261143"/>
          </a:xfrm>
          <a:prstGeom prst="rect">
            <a:avLst/>
          </a:prstGeom>
          <a:noFill/>
          <a:ln>
            <a:solidFill>
              <a:srgbClr val="C6DA50"/>
            </a:solidFill>
          </a:ln>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endParaRPr lang="de-DE" sz="1100" dirty="0"/>
          </a:p>
        </p:txBody>
      </p:sp>
      <p:sp>
        <p:nvSpPr>
          <p:cNvPr id="6" name="Textfeld 1"/>
          <p:cNvSpPr txBox="1"/>
          <p:nvPr/>
        </p:nvSpPr>
        <p:spPr>
          <a:xfrm>
            <a:off x="3112521" y="1549617"/>
            <a:ext cx="108000" cy="3261143"/>
          </a:xfrm>
          <a:prstGeom prst="rect">
            <a:avLst/>
          </a:prstGeom>
          <a:noFill/>
          <a:ln>
            <a:solidFill>
              <a:srgbClr val="C6DA50"/>
            </a:solidFill>
          </a:ln>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endParaRPr lang="de-DE" sz="1100" dirty="0"/>
          </a:p>
        </p:txBody>
      </p:sp>
    </p:spTree>
    <p:extLst>
      <p:ext uri="{BB962C8B-B14F-4D97-AF65-F5344CB8AC3E}">
        <p14:creationId xmlns:p14="http://schemas.microsoft.com/office/powerpoint/2010/main" val="219734912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p:cNvSpPr>
            <a:spLocks noGrp="1"/>
          </p:cNvSpPr>
          <p:nvPr>
            <p:ph type="title"/>
          </p:nvPr>
        </p:nvSpPr>
        <p:spPr>
          <a:xfrm>
            <a:off x="457200" y="206375"/>
            <a:ext cx="6614160" cy="857250"/>
          </a:xfrm>
        </p:spPr>
        <p:txBody>
          <a:bodyPr/>
          <a:lstStyle/>
          <a:p>
            <a:r>
              <a:rPr lang="en-US" dirty="0"/>
              <a:t>Mean performance in science, by international deciles of the PISA index of economic, social and cultural status (ESCS)</a:t>
            </a:r>
            <a:endParaRPr lang="de-DE" dirty="0"/>
          </a:p>
        </p:txBody>
      </p:sp>
      <p:graphicFrame>
        <p:nvGraphicFramePr>
          <p:cNvPr id="6" name="Diagramm 5"/>
          <p:cNvGraphicFramePr/>
          <p:nvPr>
            <p:extLst>
              <p:ext uri="{D42A27DB-BD31-4B8C-83A1-F6EECF244321}">
                <p14:modId xmlns:p14="http://schemas.microsoft.com/office/powerpoint/2010/main" val="3197640408"/>
              </p:ext>
            </p:extLst>
          </p:nvPr>
        </p:nvGraphicFramePr>
        <p:xfrm>
          <a:off x="187377" y="1289154"/>
          <a:ext cx="8904157" cy="3854346"/>
        </p:xfrm>
        <a:graphic>
          <a:graphicData uri="http://schemas.openxmlformats.org/drawingml/2006/chart">
            <c:chart xmlns:c="http://schemas.openxmlformats.org/drawingml/2006/chart" xmlns:r="http://schemas.openxmlformats.org/officeDocument/2006/relationships" r:id="rId2"/>
          </a:graphicData>
        </a:graphic>
      </p:graphicFrame>
      <p:sp>
        <p:nvSpPr>
          <p:cNvPr id="7" name="TextBox 5"/>
          <p:cNvSpPr txBox="1">
            <a:spLocks noChangeArrowheads="1"/>
          </p:cNvSpPr>
          <p:nvPr/>
        </p:nvSpPr>
        <p:spPr bwMode="auto">
          <a:xfrm>
            <a:off x="7267575" y="206375"/>
            <a:ext cx="1506538"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algn="r"/>
            <a:r>
              <a:rPr lang="it-IT" altLang="en-US" sz="1400" b="1" dirty="0">
                <a:solidFill>
                  <a:srgbClr val="E4B921"/>
                </a:solidFill>
                <a:latin typeface="HelveticaNeueLT Std" pitchFamily="6" charset="0"/>
              </a:rPr>
              <a:t>Figure I.6.7</a:t>
            </a:r>
            <a:endParaRPr lang="en-US" altLang="en-US" sz="1400" b="1" dirty="0">
              <a:solidFill>
                <a:srgbClr val="E4B921"/>
              </a:solidFill>
              <a:latin typeface="HelveticaNeueLT Std" pitchFamily="6" charset="0"/>
            </a:endParaRPr>
          </a:p>
        </p:txBody>
      </p:sp>
      <p:sp>
        <p:nvSpPr>
          <p:cNvPr id="5" name="Line Callout 2 13">
            <a:extLst/>
          </p:cNvPr>
          <p:cNvSpPr/>
          <p:nvPr/>
        </p:nvSpPr>
        <p:spPr>
          <a:xfrm>
            <a:off x="0" y="4069080"/>
            <a:ext cx="975360" cy="1074420"/>
          </a:xfrm>
          <a:prstGeom prst="borderCallout2">
            <a:avLst>
              <a:gd name="adj1" fmla="val -953"/>
              <a:gd name="adj2" fmla="val 42915"/>
              <a:gd name="adj3" fmla="val -31443"/>
              <a:gd name="adj4" fmla="val 43445"/>
              <a:gd name="adj5" fmla="val -32035"/>
              <a:gd name="adj6" fmla="val 79754"/>
            </a:avLst>
          </a:prstGeom>
          <a:solidFill>
            <a:sysClr val="window" lastClr="FFFFFF"/>
          </a:solidFill>
          <a:ln w="3175">
            <a:solidFill>
              <a:sysClr val="windowText" lastClr="000000"/>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en-US" dirty="0">
                <a:solidFill>
                  <a:sysClr val="windowText" lastClr="000000"/>
                </a:solidFill>
                <a:latin typeface="HelveticaNeueLT Std"/>
              </a:rPr>
              <a:t>% of students in the bottom international deciles of ESCS</a:t>
            </a:r>
          </a:p>
        </p:txBody>
      </p:sp>
      <p:sp>
        <p:nvSpPr>
          <p:cNvPr id="8" name="Textfeld 1"/>
          <p:cNvSpPr txBox="1"/>
          <p:nvPr/>
        </p:nvSpPr>
        <p:spPr>
          <a:xfrm>
            <a:off x="3757271" y="1523275"/>
            <a:ext cx="108000" cy="3247764"/>
          </a:xfrm>
          <a:prstGeom prst="rect">
            <a:avLst/>
          </a:prstGeom>
          <a:noFill/>
          <a:ln>
            <a:solidFill>
              <a:srgbClr val="C6DA50"/>
            </a:solidFill>
          </a:ln>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endParaRPr lang="de-DE" sz="1100" dirty="0"/>
          </a:p>
        </p:txBody>
      </p:sp>
      <p:sp>
        <p:nvSpPr>
          <p:cNvPr id="9" name="Textfeld 1"/>
          <p:cNvSpPr txBox="1"/>
          <p:nvPr/>
        </p:nvSpPr>
        <p:spPr>
          <a:xfrm>
            <a:off x="7103177" y="2063161"/>
            <a:ext cx="1842703" cy="218738"/>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de-DE" sz="1200" b="1" dirty="0">
                <a:latin typeface="HelveticaNeueLT Std"/>
              </a:rPr>
              <a:t>O</a:t>
            </a:r>
            <a:r>
              <a:rPr lang="de-DE" sz="1200" b="1" dirty="0">
                <a:solidFill>
                  <a:schemeClr val="tx1"/>
                </a:solidFill>
                <a:latin typeface="HelveticaNeueLT Std"/>
              </a:rPr>
              <a:t>ECD median </a:t>
            </a:r>
            <a:r>
              <a:rPr lang="de-DE" sz="1200" b="1" dirty="0" err="1">
                <a:solidFill>
                  <a:schemeClr val="tx1"/>
                </a:solidFill>
                <a:latin typeface="HelveticaNeueLT Std"/>
              </a:rPr>
              <a:t>student</a:t>
            </a:r>
            <a:endParaRPr lang="de-DE" sz="1200" b="1" dirty="0">
              <a:solidFill>
                <a:schemeClr val="tx1"/>
              </a:solidFill>
              <a:latin typeface="HelveticaNeueLT Std"/>
            </a:endParaRPr>
          </a:p>
        </p:txBody>
      </p:sp>
      <p:sp>
        <p:nvSpPr>
          <p:cNvPr id="10" name="Textfeld 1"/>
          <p:cNvSpPr txBox="1"/>
          <p:nvPr/>
        </p:nvSpPr>
        <p:spPr>
          <a:xfrm>
            <a:off x="2461871" y="1523275"/>
            <a:ext cx="108000" cy="3247764"/>
          </a:xfrm>
          <a:prstGeom prst="rect">
            <a:avLst/>
          </a:prstGeom>
          <a:noFill/>
          <a:ln>
            <a:solidFill>
              <a:srgbClr val="C6DA50"/>
            </a:solidFill>
          </a:ln>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endParaRPr lang="de-DE" sz="1100" dirty="0"/>
          </a:p>
        </p:txBody>
      </p:sp>
    </p:spTree>
    <p:extLst>
      <p:ext uri="{BB962C8B-B14F-4D97-AF65-F5344CB8AC3E}">
        <p14:creationId xmlns:p14="http://schemas.microsoft.com/office/powerpoint/2010/main" val="374298029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p:cNvSpPr>
            <a:spLocks noGrp="1"/>
          </p:cNvSpPr>
          <p:nvPr>
            <p:ph type="title"/>
          </p:nvPr>
        </p:nvSpPr>
        <p:spPr/>
        <p:txBody>
          <a:bodyPr/>
          <a:lstStyle/>
          <a:p>
            <a:r>
              <a:rPr lang="de-DE" dirty="0" err="1"/>
              <a:t>Percentage</a:t>
            </a:r>
            <a:r>
              <a:rPr lang="de-DE" dirty="0"/>
              <a:t> </a:t>
            </a:r>
            <a:r>
              <a:rPr lang="de-DE" dirty="0" err="1"/>
              <a:t>of</a:t>
            </a:r>
            <a:r>
              <a:rPr lang="de-DE" dirty="0"/>
              <a:t> </a:t>
            </a:r>
            <a:r>
              <a:rPr lang="de-DE" dirty="0" err="1"/>
              <a:t>low-achievers</a:t>
            </a:r>
            <a:r>
              <a:rPr lang="de-DE" dirty="0"/>
              <a:t> in </a:t>
            </a:r>
            <a:r>
              <a:rPr lang="de-DE" dirty="0" err="1"/>
              <a:t>science</a:t>
            </a:r>
            <a:endParaRPr lang="de-DE" dirty="0"/>
          </a:p>
        </p:txBody>
      </p:sp>
      <p:sp>
        <p:nvSpPr>
          <p:cNvPr id="4" name="TextBox 5"/>
          <p:cNvSpPr txBox="1">
            <a:spLocks noChangeArrowheads="1"/>
          </p:cNvSpPr>
          <p:nvPr/>
        </p:nvSpPr>
        <p:spPr bwMode="auto">
          <a:xfrm>
            <a:off x="7267575" y="206375"/>
            <a:ext cx="1506538"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algn="r"/>
            <a:r>
              <a:rPr lang="it-IT" altLang="en-US" sz="1400" b="1" dirty="0" err="1">
                <a:solidFill>
                  <a:srgbClr val="E4B921"/>
                </a:solidFill>
                <a:latin typeface="HelveticaNeueLT Std" pitchFamily="6" charset="0"/>
              </a:rPr>
              <a:t>Table</a:t>
            </a:r>
            <a:r>
              <a:rPr lang="it-IT" altLang="en-US" sz="1400" b="1" dirty="0">
                <a:solidFill>
                  <a:srgbClr val="E4B921"/>
                </a:solidFill>
                <a:latin typeface="HelveticaNeueLT Std" pitchFamily="6" charset="0"/>
              </a:rPr>
              <a:t> II.2.2a</a:t>
            </a:r>
            <a:endParaRPr lang="en-US" altLang="en-US" sz="1400" b="1" dirty="0">
              <a:solidFill>
                <a:srgbClr val="E4B921"/>
              </a:solidFill>
              <a:latin typeface="HelveticaNeueLT Std" pitchFamily="6" charset="0"/>
            </a:endParaRPr>
          </a:p>
        </p:txBody>
      </p:sp>
      <p:graphicFrame>
        <p:nvGraphicFramePr>
          <p:cNvPr id="7" name="Diagramm 6"/>
          <p:cNvGraphicFramePr/>
          <p:nvPr>
            <p:extLst>
              <p:ext uri="{D42A27DB-BD31-4B8C-83A1-F6EECF244321}">
                <p14:modId xmlns:p14="http://schemas.microsoft.com/office/powerpoint/2010/main" val="3017841052"/>
              </p:ext>
            </p:extLst>
          </p:nvPr>
        </p:nvGraphicFramePr>
        <p:xfrm>
          <a:off x="82446" y="1244184"/>
          <a:ext cx="8934138" cy="3800006"/>
        </p:xfrm>
        <a:graphic>
          <a:graphicData uri="http://schemas.openxmlformats.org/drawingml/2006/chart">
            <c:chart xmlns:c="http://schemas.openxmlformats.org/drawingml/2006/chart" xmlns:r="http://schemas.openxmlformats.org/officeDocument/2006/relationships" r:id="rId2"/>
          </a:graphicData>
        </a:graphic>
      </p:graphicFrame>
      <p:sp>
        <p:nvSpPr>
          <p:cNvPr id="5" name="Textfeld 1"/>
          <p:cNvSpPr txBox="1"/>
          <p:nvPr/>
        </p:nvSpPr>
        <p:spPr>
          <a:xfrm>
            <a:off x="4048388" y="1549617"/>
            <a:ext cx="108000" cy="3261143"/>
          </a:xfrm>
          <a:prstGeom prst="rect">
            <a:avLst/>
          </a:prstGeom>
          <a:noFill/>
          <a:ln>
            <a:solidFill>
              <a:srgbClr val="C6DA50"/>
            </a:solidFill>
          </a:ln>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endParaRPr lang="de-DE" sz="1100" dirty="0"/>
          </a:p>
        </p:txBody>
      </p:sp>
      <p:sp>
        <p:nvSpPr>
          <p:cNvPr id="6" name="Textfeld 1"/>
          <p:cNvSpPr txBox="1"/>
          <p:nvPr/>
        </p:nvSpPr>
        <p:spPr>
          <a:xfrm>
            <a:off x="3080648" y="1549617"/>
            <a:ext cx="108000" cy="3261143"/>
          </a:xfrm>
          <a:prstGeom prst="rect">
            <a:avLst/>
          </a:prstGeom>
          <a:noFill/>
          <a:ln>
            <a:solidFill>
              <a:srgbClr val="C6DA50"/>
            </a:solidFill>
          </a:ln>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endParaRPr lang="de-DE" sz="1100" dirty="0"/>
          </a:p>
        </p:txBody>
      </p:sp>
    </p:spTree>
    <p:extLst>
      <p:ext uri="{BB962C8B-B14F-4D97-AF65-F5344CB8AC3E}">
        <p14:creationId xmlns:p14="http://schemas.microsoft.com/office/powerpoint/2010/main" val="2910351797"/>
      </p:ext>
    </p:extLst>
  </p:cSld>
  <p:clrMapOvr>
    <a:masterClrMapping/>
  </p:clrMapOvr>
  <p:timing>
    <p:tnLst>
      <p:par>
        <p:cTn id="1" dur="indefinite" restart="never" nodeType="tmRoot"/>
      </p:par>
    </p:tnLst>
  </p:timing>
</p:sld>
</file>

<file path=ppt/theme/theme1.xml><?xml version="1.0" encoding="utf-8"?>
<a:theme xmlns:a="http://schemas.openxmlformats.org/drawingml/2006/main" name="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1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E44AA11B6A8A4344BC080E1DC199340E" ma:contentTypeVersion="2" ma:contentTypeDescription="Create a new document." ma:contentTypeScope="" ma:versionID="576d363fb88fb83d22f8418dcd1a8c7d">
  <xsd:schema xmlns:xsd="http://www.w3.org/2001/XMLSchema" xmlns:xs="http://www.w3.org/2001/XMLSchema" xmlns:p="http://schemas.microsoft.com/office/2006/metadata/properties" xmlns:ns2="d2ab8eed-794c-4dae-abdc-edd99f56379b" targetNamespace="http://schemas.microsoft.com/office/2006/metadata/properties" ma:root="true" ma:fieldsID="09beab07d015fd9020fc25bd932157c9" ns2:_="">
    <xsd:import namespace="d2ab8eed-794c-4dae-abdc-edd99f56379b"/>
    <xsd:element name="properties">
      <xsd:complexType>
        <xsd:sequence>
          <xsd:element name="documentManagement">
            <xsd:complexType>
              <xsd:all>
                <xsd:element ref="ns2:SharedWithUsers" minOccurs="0"/>
                <xsd:element ref="ns2: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d2ab8eed-794c-4dae-abdc-edd99f56379b" elementFormDefault="qualified">
    <xsd:import namespace="http://schemas.microsoft.com/office/2006/documentManagement/types"/>
    <xsd:import namespace="http://schemas.microsoft.com/office/infopath/2007/PartnerControls"/>
    <xsd:element name="SharedWithUsers" ma:index="8"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description=""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F024D84E-5519-4E2B-A18E-B84030BE3D15}">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d2ab8eed-794c-4dae-abdc-edd99f56379b"/>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5D48ECF4-0022-4C49-B645-79FCA393461F}">
  <ds:schemaRefs>
    <ds:schemaRef ds:uri="d2ab8eed-794c-4dae-abdc-edd99f56379b"/>
    <ds:schemaRef ds:uri="http://schemas.microsoft.com/office/2006/documentManagement/types"/>
    <ds:schemaRef ds:uri="http://schemas.openxmlformats.org/package/2006/metadata/core-properties"/>
    <ds:schemaRef ds:uri="http://www.w3.org/XML/1998/namespace"/>
    <ds:schemaRef ds:uri="http://schemas.microsoft.com/office/infopath/2007/PartnerControls"/>
    <ds:schemaRef ds:uri="http://purl.org/dc/elements/1.1/"/>
    <ds:schemaRef ds:uri="http://purl.org/dc/terms/"/>
    <ds:schemaRef ds:uri="http://schemas.microsoft.com/office/2006/metadata/properties"/>
    <ds:schemaRef ds:uri="http://purl.org/dc/dcmitype/"/>
  </ds:schemaRefs>
</ds:datastoreItem>
</file>

<file path=customXml/itemProps3.xml><?xml version="1.0" encoding="utf-8"?>
<ds:datastoreItem xmlns:ds="http://schemas.openxmlformats.org/officeDocument/2006/customXml" ds:itemID="{8D0A49B3-5410-4873-8731-D011B85F7F6A}">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2180</TotalTime>
  <Words>1887</Words>
  <Application>Microsoft Office PowerPoint</Application>
  <PresentationFormat>On-screen Show (16:9)</PresentationFormat>
  <Paragraphs>395</Paragraphs>
  <Slides>44</Slides>
  <Notes>10</Notes>
  <HiddenSlides>0</HiddenSlides>
  <MMClips>0</MMClips>
  <ScaleCrop>false</ScaleCrop>
  <HeadingPairs>
    <vt:vector size="4" baseType="variant">
      <vt:variant>
        <vt:lpstr>Theme</vt:lpstr>
      </vt:variant>
      <vt:variant>
        <vt:i4>2</vt:i4>
      </vt:variant>
      <vt:variant>
        <vt:lpstr>Slide Titles</vt:lpstr>
      </vt:variant>
      <vt:variant>
        <vt:i4>44</vt:i4>
      </vt:variant>
    </vt:vector>
  </HeadingPairs>
  <TitlesOfParts>
    <vt:vector size="46" baseType="lpstr">
      <vt:lpstr>Custom Design</vt:lpstr>
      <vt:lpstr>1_Custom Design</vt:lpstr>
      <vt:lpstr>PISA 2015 results and future developments  Alfonso Echazarra  Analista PISA-OCDE</vt:lpstr>
      <vt:lpstr>PISA 2015: A summary</vt:lpstr>
      <vt:lpstr>PISA 2015: A summary</vt:lpstr>
      <vt:lpstr>Map of PISA countries and economies</vt:lpstr>
      <vt:lpstr>PISA 2015 reports</vt:lpstr>
      <vt:lpstr>Performance in science</vt:lpstr>
      <vt:lpstr>Mean science performance, after accounting for countries’/economies’ per capita GDP</vt:lpstr>
      <vt:lpstr>Mean performance in science, by international deciles of the PISA index of economic, social and cultural status (ESCS)</vt:lpstr>
      <vt:lpstr>Percentage of low-achievers in science</vt:lpstr>
      <vt:lpstr>Percentage of top performers in science</vt:lpstr>
      <vt:lpstr>The global pool of top performers: A PISA perspective</vt:lpstr>
      <vt:lpstr>Performance in reading</vt:lpstr>
      <vt:lpstr>Performance in mathematics</vt:lpstr>
      <vt:lpstr>Students’ career expectations</vt:lpstr>
      <vt:lpstr>Boys and girls’ expectations of a science career, OECD average</vt:lpstr>
      <vt:lpstr>Student performance in science, by immigrant background</vt:lpstr>
      <vt:lpstr>Science performance by school location</vt:lpstr>
      <vt:lpstr>Variation in science performance  between systems, schools and students</vt:lpstr>
      <vt:lpstr>Higher-performing education systems in science-related outcomes</vt:lpstr>
      <vt:lpstr>Science-related extracurricular activities offered at school</vt:lpstr>
      <vt:lpstr>Teacher-directed instruction: explaining scientific ideas</vt:lpstr>
      <vt:lpstr>Adaptive instruction and science performance</vt:lpstr>
      <vt:lpstr>Enquiry-based teaching practices and science performance, OECD average</vt:lpstr>
      <vt:lpstr>Change between 2012 and 2015 in student truancy</vt:lpstr>
      <vt:lpstr>Distribution across the education system  of responsibility for school resources</vt:lpstr>
      <vt:lpstr>Distribution across the education system  of responsibility for the curriculum</vt:lpstr>
      <vt:lpstr>Distribution across the education system of responsibility  for approving students for establishing student disciplinary policies</vt:lpstr>
      <vt:lpstr>Distribution across the education system  of responsibility for establishing student assessment policies</vt:lpstr>
      <vt:lpstr>Distribution across the education system  of responsibility for for approving students for admission to the school</vt:lpstr>
      <vt:lpstr>Public and private schools, and students’ science performance</vt:lpstr>
      <vt:lpstr>Change between 2009 and 2015 in grade repetition rates</vt:lpstr>
      <vt:lpstr>Academic and social inclusion across schools</vt:lpstr>
      <vt:lpstr>Factors associated with equity in science performance</vt:lpstr>
      <vt:lpstr>Equity in resource allocation and science performance</vt:lpstr>
      <vt:lpstr>Learning time and science performance</vt:lpstr>
      <vt:lpstr>Science performance and learning time</vt:lpstr>
      <vt:lpstr>PISA 2018 and beyond: New developments and proposals</vt:lpstr>
      <vt:lpstr>Developmental domains</vt:lpstr>
      <vt:lpstr>PISA definition of Global Competence</vt:lpstr>
      <vt:lpstr>Some questions PISA seeks to answer</vt:lpstr>
      <vt:lpstr>Schools can make a difference</vt:lpstr>
      <vt:lpstr>PowerPoint Presentation</vt:lpstr>
      <vt:lpstr>The cognitive test – from information to critical understanding of global and intercultural issues</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Sophie Kilcoyne</dc:creator>
  <cp:lastModifiedBy>ECHAZARRA Alfonso</cp:lastModifiedBy>
  <cp:revision>917</cp:revision>
  <dcterms:created xsi:type="dcterms:W3CDTF">2016-10-19T19:28:39Z</dcterms:created>
  <dcterms:modified xsi:type="dcterms:W3CDTF">2017-01-31T13:13:49Z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0x010100E44AA11B6A8A4344BC080E1DC199340E</vt:lpwstr>
  </property>
</Properties>
</file>