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59" r:id="rId4"/>
    <p:sldId id="263" r:id="rId5"/>
    <p:sldId id="260" r:id="rId6"/>
    <p:sldId id="270" r:id="rId7"/>
    <p:sldId id="265" r:id="rId8"/>
    <p:sldId id="271" r:id="rId9"/>
    <p:sldId id="264" r:id="rId10"/>
    <p:sldId id="261" r:id="rId11"/>
    <p:sldId id="268" r:id="rId12"/>
    <p:sldId id="269" r:id="rId13"/>
    <p:sldId id="267" r:id="rId1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C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2" autoAdjust="0"/>
    <p:restoredTop sz="94660"/>
  </p:normalViewPr>
  <p:slideViewPr>
    <p:cSldViewPr snapToGrid="0" snapToObjects="1" showGuides="1">
      <p:cViewPr>
        <p:scale>
          <a:sx n="87" d="100"/>
          <a:sy n="87" d="100"/>
        </p:scale>
        <p:origin x="-624" y="-546"/>
      </p:cViewPr>
      <p:guideLst>
        <p:guide orient="horz" pos="2160"/>
        <p:guide pos="2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17/01/2017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15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24950"/>
            <a:ext cx="8229600" cy="979428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171700"/>
            <a:ext cx="8229600" cy="3878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17/01/2017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77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120140"/>
            <a:ext cx="2057400" cy="5006023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20140"/>
            <a:ext cx="6019800" cy="50060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17/01/2017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58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6280" y="926743"/>
            <a:ext cx="7671816" cy="999593"/>
          </a:xfrm>
          <a:prstGeom prst="rect">
            <a:avLst/>
          </a:prstGeom>
        </p:spPr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6280" y="2087880"/>
            <a:ext cx="7671816" cy="3947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17/01/2017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60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17/01/2017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237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1540" y="1021080"/>
            <a:ext cx="7650480" cy="10287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77077" y="2196010"/>
            <a:ext cx="3473943" cy="38146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68077" y="2196010"/>
            <a:ext cx="3473943" cy="38146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17/01/2017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8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060" y="1120140"/>
            <a:ext cx="8076786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4522" y="2035960"/>
            <a:ext cx="3856883" cy="8810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80060" y="3064713"/>
            <a:ext cx="3856883" cy="300690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711424" y="2035960"/>
            <a:ext cx="3845422" cy="8810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98448" y="3032709"/>
            <a:ext cx="3858398" cy="303890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17/01/2017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31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033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17/01/2017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04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17/01/2017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27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49007"/>
            <a:ext cx="3008313" cy="7493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949007"/>
            <a:ext cx="5111750" cy="509365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859280"/>
            <a:ext cx="3008313" cy="4183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17/01/2017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83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38700"/>
            <a:ext cx="5486400" cy="5286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1158241"/>
            <a:ext cx="5486400" cy="3569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17/01/2017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27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 userDrawn="1"/>
        </p:nvGrpSpPr>
        <p:grpSpPr>
          <a:xfrm>
            <a:off x="413401" y="240148"/>
            <a:ext cx="3869416" cy="572652"/>
            <a:chOff x="222600" y="211578"/>
            <a:chExt cx="3644831" cy="539415"/>
          </a:xfrm>
        </p:grpSpPr>
        <p:pic>
          <p:nvPicPr>
            <p:cNvPr id="2" name="Imagen 1" descr="PPT Heading EN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59" y="211578"/>
              <a:ext cx="3228072" cy="471124"/>
            </a:xfrm>
            <a:prstGeom prst="rect">
              <a:avLst/>
            </a:prstGeom>
          </p:spPr>
        </p:pic>
        <p:pic>
          <p:nvPicPr>
            <p:cNvPr id="4" name="Imagen 3" descr="PPT Heading.pn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2600" y="211578"/>
              <a:ext cx="335812" cy="539415"/>
            </a:xfrm>
            <a:prstGeom prst="rect">
              <a:avLst/>
            </a:prstGeom>
          </p:spPr>
        </p:pic>
      </p:grpSp>
      <p:grpSp>
        <p:nvGrpSpPr>
          <p:cNvPr id="7" name="Agrupar 6"/>
          <p:cNvGrpSpPr/>
          <p:nvPr userDrawn="1"/>
        </p:nvGrpSpPr>
        <p:grpSpPr>
          <a:xfrm>
            <a:off x="4660181" y="240148"/>
            <a:ext cx="3965660" cy="572652"/>
            <a:chOff x="4164650" y="211578"/>
            <a:chExt cx="3735489" cy="539415"/>
          </a:xfrm>
        </p:grpSpPr>
        <p:pic>
          <p:nvPicPr>
            <p:cNvPr id="3" name="Imagen 2" descr="PPT Heading SP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801" y="211578"/>
              <a:ext cx="3317338" cy="473905"/>
            </a:xfrm>
            <a:prstGeom prst="rect">
              <a:avLst/>
            </a:prstGeom>
          </p:spPr>
        </p:pic>
        <p:pic>
          <p:nvPicPr>
            <p:cNvPr id="6" name="Imagen 5" descr="PPT Heading.pn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64650" y="211578"/>
              <a:ext cx="335812" cy="539415"/>
            </a:xfrm>
            <a:prstGeom prst="rect">
              <a:avLst/>
            </a:prstGeom>
          </p:spPr>
        </p:pic>
      </p:grpSp>
      <p:pic>
        <p:nvPicPr>
          <p:cNvPr id="10" name="Imagen 9" descr="junta-castilla-y-leon.ai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0" y="6143633"/>
            <a:ext cx="1416201" cy="714367"/>
          </a:xfrm>
          <a:prstGeom prst="rect">
            <a:avLst/>
          </a:prstGeom>
        </p:spPr>
      </p:pic>
      <p:pic>
        <p:nvPicPr>
          <p:cNvPr id="11" name="Imagen 10" descr="camb-eng-logo-pos-cmyk-300mm.ep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090" y="6342031"/>
            <a:ext cx="1958363" cy="317572"/>
          </a:xfrm>
          <a:prstGeom prst="rect">
            <a:avLst/>
          </a:prstGeom>
        </p:spPr>
      </p:pic>
      <p:grpSp>
        <p:nvGrpSpPr>
          <p:cNvPr id="14" name="Agrupar 13"/>
          <p:cNvGrpSpPr/>
          <p:nvPr userDrawn="1"/>
        </p:nvGrpSpPr>
        <p:grpSpPr>
          <a:xfrm>
            <a:off x="2881440" y="6280999"/>
            <a:ext cx="2470241" cy="439635"/>
            <a:chOff x="2955007" y="6205907"/>
            <a:chExt cx="2651890" cy="471964"/>
          </a:xfrm>
        </p:grpSpPr>
        <p:pic>
          <p:nvPicPr>
            <p:cNvPr id="12" name="Imagen 11" descr="LOGO INEE.jpg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277" y="6205907"/>
              <a:ext cx="1311620" cy="471964"/>
            </a:xfrm>
            <a:prstGeom prst="rect">
              <a:avLst/>
            </a:prstGeom>
          </p:spPr>
        </p:pic>
        <p:pic>
          <p:nvPicPr>
            <p:cNvPr id="13" name="Imagen 12" descr="MECD.jpg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007" y="6248237"/>
              <a:ext cx="1384720" cy="375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506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portada 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31" y="2391416"/>
            <a:ext cx="2584017" cy="230523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64988" y="1130083"/>
            <a:ext cx="48333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 dirty="0" smtClean="0">
                <a:solidFill>
                  <a:schemeClr val="accent3">
                    <a:lumMod val="75000"/>
                  </a:schemeClr>
                </a:solidFill>
              </a:rPr>
              <a:t>Resultados de PISA 2015 en España</a:t>
            </a:r>
            <a:endParaRPr lang="es-ES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99922" y="4819210"/>
            <a:ext cx="53634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 dirty="0" smtClean="0"/>
              <a:t>Lis Cercadillo</a:t>
            </a:r>
          </a:p>
          <a:p>
            <a:pPr algn="ctr"/>
            <a:r>
              <a:rPr lang="es-ES" sz="3200" b="1" dirty="0" smtClean="0">
                <a:solidFill>
                  <a:schemeClr val="accent3">
                    <a:lumMod val="75000"/>
                  </a:schemeClr>
                </a:solidFill>
              </a:rPr>
              <a:t>INEE-MECD</a:t>
            </a:r>
            <a:endParaRPr lang="es-E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864" y="1012087"/>
            <a:ext cx="3343656" cy="487529"/>
          </a:xfrm>
        </p:spPr>
        <p:txBody>
          <a:bodyPr/>
          <a:lstStyle/>
          <a:p>
            <a:pPr lvl="0" algn="l" defTabSz="914400">
              <a:spcBef>
                <a:spcPts val="0"/>
              </a:spcBef>
            </a:pPr>
            <a:r>
              <a:rPr lang="es-ES" sz="2800" b="1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Motivación intrínseca por las ciencias</a:t>
            </a:r>
            <a:r>
              <a:rPr lang="es-ES" sz="27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ES" sz="2700" dirty="0">
                <a:solidFill>
                  <a:prstClr val="black"/>
                </a:solidFill>
                <a:ea typeface="+mn-ea"/>
                <a:cs typeface="+mn-cs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3776" y="2755392"/>
            <a:ext cx="3294888" cy="3377184"/>
          </a:xfrm>
        </p:spPr>
        <p:txBody>
          <a:bodyPr/>
          <a:lstStyle/>
          <a:p>
            <a:pPr marL="0" indent="0">
              <a:buNone/>
            </a:pPr>
            <a:r>
              <a:rPr lang="es-ES" sz="2800" b="1" dirty="0">
                <a:solidFill>
                  <a:schemeClr val="tx2"/>
                </a:solidFill>
              </a:rPr>
              <a:t>España</a:t>
            </a:r>
            <a:r>
              <a:rPr lang="es-ES" sz="2800" dirty="0"/>
              <a:t> se sitúa en el promedio de la </a:t>
            </a:r>
            <a:r>
              <a:rPr lang="es-ES" sz="2800" b="1" dirty="0">
                <a:solidFill>
                  <a:schemeClr val="tx2"/>
                </a:solidFill>
              </a:rPr>
              <a:t>OCDE</a:t>
            </a:r>
            <a:r>
              <a:rPr lang="es-ES" sz="2800" dirty="0"/>
              <a:t> en motivación intrínseca (gusto por las ciencias</a:t>
            </a:r>
            <a:r>
              <a:rPr lang="es-ES" sz="2800" dirty="0" smtClean="0"/>
              <a:t>)</a:t>
            </a:r>
            <a:endParaRPr lang="es-ES" sz="28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6472" y="792480"/>
            <a:ext cx="5034688" cy="604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901440" y="4177728"/>
            <a:ext cx="4937760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901440" y="1009111"/>
            <a:ext cx="4937760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6683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864" y="1316887"/>
            <a:ext cx="3343656" cy="487529"/>
          </a:xfrm>
        </p:spPr>
        <p:txBody>
          <a:bodyPr/>
          <a:lstStyle/>
          <a:p>
            <a:pPr lvl="0" algn="l" defTabSz="914400">
              <a:spcBef>
                <a:spcPts val="0"/>
              </a:spcBef>
            </a:pPr>
            <a:r>
              <a:rPr lang="es-ES" sz="2800" b="1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Interés por temas científicos</a:t>
            </a:r>
            <a:br>
              <a:rPr lang="es-ES" sz="2800" b="1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es-ES" sz="27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ES" sz="2700" dirty="0">
                <a:solidFill>
                  <a:prstClr val="black"/>
                </a:solidFill>
                <a:ea typeface="+mn-ea"/>
                <a:cs typeface="+mn-cs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3776" y="2755392"/>
            <a:ext cx="3294888" cy="3377184"/>
          </a:xfrm>
        </p:spPr>
        <p:txBody>
          <a:bodyPr/>
          <a:lstStyle/>
          <a:p>
            <a:pPr marL="0" indent="0">
              <a:buNone/>
            </a:pPr>
            <a:r>
              <a:rPr lang="es-ES" sz="2600" b="1" dirty="0">
                <a:solidFill>
                  <a:srgbClr val="1F497D"/>
                </a:solidFill>
              </a:rPr>
              <a:t>España</a:t>
            </a:r>
            <a:r>
              <a:rPr lang="es-ES" sz="2600" dirty="0">
                <a:solidFill>
                  <a:prstClr val="black"/>
                </a:solidFill>
              </a:rPr>
              <a:t> se sitúa por encima de la </a:t>
            </a:r>
            <a:r>
              <a:rPr lang="es-ES" sz="2600" b="1" dirty="0">
                <a:solidFill>
                  <a:srgbClr val="1F497D"/>
                </a:solidFill>
              </a:rPr>
              <a:t>OCDE</a:t>
            </a:r>
            <a:r>
              <a:rPr lang="es-ES" sz="2600" dirty="0">
                <a:solidFill>
                  <a:prstClr val="black"/>
                </a:solidFill>
              </a:rPr>
              <a:t> y de países como </a:t>
            </a:r>
            <a:r>
              <a:rPr lang="es-ES" sz="2600" b="1" dirty="0">
                <a:solidFill>
                  <a:srgbClr val="1F497D"/>
                </a:solidFill>
              </a:rPr>
              <a:t>EEUU</a:t>
            </a:r>
            <a:r>
              <a:rPr lang="es-ES" sz="2600" dirty="0">
                <a:solidFill>
                  <a:prstClr val="black"/>
                </a:solidFill>
              </a:rPr>
              <a:t>, </a:t>
            </a:r>
            <a:r>
              <a:rPr lang="es-ES" sz="2600" b="1" dirty="0">
                <a:solidFill>
                  <a:srgbClr val="1F497D"/>
                </a:solidFill>
              </a:rPr>
              <a:t>Noruega</a:t>
            </a:r>
            <a:r>
              <a:rPr lang="es-ES" sz="2600" dirty="0">
                <a:solidFill>
                  <a:prstClr val="black"/>
                </a:solidFill>
              </a:rPr>
              <a:t> o </a:t>
            </a:r>
            <a:r>
              <a:rPr lang="es-ES" sz="2600" b="1" dirty="0">
                <a:solidFill>
                  <a:srgbClr val="1F497D"/>
                </a:solidFill>
              </a:rPr>
              <a:t>Alemania</a:t>
            </a:r>
            <a:r>
              <a:rPr lang="es-ES" sz="2600" dirty="0">
                <a:solidFill>
                  <a:prstClr val="black"/>
                </a:solidFill>
              </a:rPr>
              <a:t> en interés por temas científicos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2128" y="883191"/>
            <a:ext cx="4974335" cy="596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151664" y="1083264"/>
            <a:ext cx="4590000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4151664" y="2863968"/>
            <a:ext cx="4590000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4774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864" y="1194967"/>
            <a:ext cx="3343656" cy="487529"/>
          </a:xfrm>
        </p:spPr>
        <p:txBody>
          <a:bodyPr/>
          <a:lstStyle/>
          <a:p>
            <a:pPr lvl="0" algn="l" defTabSz="914400">
              <a:spcBef>
                <a:spcPts val="0"/>
              </a:spcBef>
            </a:pPr>
            <a:r>
              <a:rPr lang="es-ES" sz="2800" b="1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Motivación extrínseca por las ciencias</a:t>
            </a:r>
            <a:br>
              <a:rPr lang="es-ES" sz="2800" b="1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es-ES" sz="27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ES" sz="2700" dirty="0">
                <a:solidFill>
                  <a:prstClr val="black"/>
                </a:solidFill>
                <a:ea typeface="+mn-ea"/>
                <a:cs typeface="+mn-cs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3776" y="2755392"/>
            <a:ext cx="2980944" cy="3121152"/>
          </a:xfrm>
        </p:spPr>
        <p:txBody>
          <a:bodyPr/>
          <a:lstStyle/>
          <a:p>
            <a:pPr marL="0" indent="0">
              <a:buNone/>
            </a:pPr>
            <a:r>
              <a:rPr lang="es-ES" sz="2600" b="1" dirty="0">
                <a:solidFill>
                  <a:schemeClr val="tx2"/>
                </a:solidFill>
              </a:rPr>
              <a:t>España</a:t>
            </a:r>
            <a:r>
              <a:rPr lang="es-ES" sz="2600" dirty="0"/>
              <a:t> se sitúa por encima de la </a:t>
            </a:r>
            <a:r>
              <a:rPr lang="es-ES" sz="2600" b="1" dirty="0">
                <a:solidFill>
                  <a:schemeClr val="tx2"/>
                </a:solidFill>
              </a:rPr>
              <a:t>OCDE</a:t>
            </a:r>
            <a:r>
              <a:rPr lang="es-ES" sz="2600" dirty="0"/>
              <a:t> y de países como </a:t>
            </a:r>
            <a:r>
              <a:rPr lang="es-ES" sz="2600" b="1" dirty="0">
                <a:solidFill>
                  <a:schemeClr val="tx2"/>
                </a:solidFill>
              </a:rPr>
              <a:t>Italia</a:t>
            </a:r>
            <a:r>
              <a:rPr lang="es-ES" sz="2600" dirty="0"/>
              <a:t>, </a:t>
            </a:r>
            <a:r>
              <a:rPr lang="es-ES" sz="2600" b="1" dirty="0">
                <a:solidFill>
                  <a:schemeClr val="tx2"/>
                </a:solidFill>
              </a:rPr>
              <a:t>Dinamarca, Japón o</a:t>
            </a:r>
            <a:r>
              <a:rPr lang="es-ES" sz="2600" dirty="0"/>
              <a:t> </a:t>
            </a:r>
            <a:r>
              <a:rPr lang="es-ES" sz="2600" b="1" dirty="0">
                <a:solidFill>
                  <a:schemeClr val="tx2"/>
                </a:solidFill>
              </a:rPr>
              <a:t>Alemania</a:t>
            </a:r>
            <a:r>
              <a:rPr lang="es-ES" sz="2600" dirty="0"/>
              <a:t> en motivación extrínseca por las ciencias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4593" y="870654"/>
            <a:ext cx="4923414" cy="590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029744" y="1071072"/>
            <a:ext cx="4590000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4041936" y="3132576"/>
            <a:ext cx="4590000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981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es-ES" dirty="0" smtClean="0"/>
          </a:p>
          <a:p>
            <a:pPr marL="0" indent="0" algn="r">
              <a:buNone/>
            </a:pPr>
            <a:endParaRPr lang="es-ES" dirty="0"/>
          </a:p>
          <a:p>
            <a:pPr marL="0" indent="0" algn="r">
              <a:buNone/>
            </a:pPr>
            <a:endParaRPr lang="es-ES" dirty="0" smtClean="0"/>
          </a:p>
          <a:p>
            <a:pPr marL="0" indent="0" algn="r">
              <a:buNone/>
            </a:pPr>
            <a:r>
              <a:rPr lang="es-ES" sz="4000" b="1" dirty="0" smtClean="0">
                <a:solidFill>
                  <a:schemeClr val="accent3">
                    <a:lumMod val="75000"/>
                  </a:schemeClr>
                </a:solidFill>
                <a:latin typeface="Papyrus" panose="03070502060502030205" pitchFamily="66" charset="0"/>
              </a:rPr>
              <a:t>¡Muchas gracias!</a:t>
            </a:r>
            <a:endParaRPr lang="es-ES" sz="4000" b="1" dirty="0">
              <a:solidFill>
                <a:schemeClr val="accent3">
                  <a:lumMod val="75000"/>
                </a:schemeClr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4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400" dirty="0" smtClean="0"/>
              <a:t>Por vez primera participan con muestra ampliada todas las CCAA, con una muestra total de 37.2015 alumnos de 980 centros escolares </a:t>
            </a:r>
            <a:endParaRPr lang="es-ES" sz="24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414" y="2160715"/>
            <a:ext cx="5701484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55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926743"/>
            <a:ext cx="3233928" cy="5108297"/>
          </a:xfrm>
        </p:spPr>
        <p:txBody>
          <a:bodyPr/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s-ES" sz="2400" dirty="0" smtClean="0"/>
              <a:t>- España </a:t>
            </a:r>
            <a:r>
              <a:rPr lang="es-ES" sz="2400" dirty="0"/>
              <a:t>tiene los </a:t>
            </a:r>
            <a:r>
              <a:rPr lang="es-ES" sz="2400" dirty="0" smtClean="0"/>
              <a:t>mismos </a:t>
            </a:r>
            <a:r>
              <a:rPr lang="es-ES" sz="2400" dirty="0"/>
              <a:t>puntos que la OCDE </a:t>
            </a:r>
            <a:r>
              <a:rPr lang="es-ES" sz="2400" b="1" dirty="0">
                <a:solidFill>
                  <a:schemeClr val="tx2"/>
                </a:solidFill>
              </a:rPr>
              <a:t>(493</a:t>
            </a:r>
            <a:r>
              <a:rPr lang="es-ES" sz="2400" b="1" dirty="0" smtClean="0">
                <a:solidFill>
                  <a:schemeClr val="tx2"/>
                </a:solidFill>
              </a:rPr>
              <a:t>)</a:t>
            </a:r>
            <a:br>
              <a:rPr lang="es-ES" sz="2400" b="1" dirty="0" smtClean="0">
                <a:solidFill>
                  <a:schemeClr val="tx2"/>
                </a:solidFill>
              </a:rPr>
            </a:br>
            <a:r>
              <a:rPr lang="es-ES" sz="2400" b="1" dirty="0" smtClean="0">
                <a:solidFill>
                  <a:schemeClr val="tx2"/>
                </a:solidFill>
              </a:rPr>
              <a:t>- </a:t>
            </a:r>
            <a:r>
              <a:rPr lang="es-ES" sz="2400" dirty="0" smtClean="0"/>
              <a:t>Los </a:t>
            </a:r>
            <a:r>
              <a:rPr lang="es-ES" sz="2400" b="1" dirty="0">
                <a:solidFill>
                  <a:schemeClr val="tx2"/>
                </a:solidFill>
              </a:rPr>
              <a:t>mejores resultados </a:t>
            </a:r>
            <a:r>
              <a:rPr lang="es-ES" sz="2400" dirty="0"/>
              <a:t>los han logrado </a:t>
            </a:r>
            <a:r>
              <a:rPr lang="es-ES" sz="2400" b="1" dirty="0">
                <a:solidFill>
                  <a:schemeClr val="tx2"/>
                </a:solidFill>
              </a:rPr>
              <a:t>Japón,</a:t>
            </a:r>
            <a:r>
              <a:rPr lang="es-ES" sz="2400" dirty="0"/>
              <a:t> </a:t>
            </a:r>
            <a:r>
              <a:rPr lang="es-ES" sz="2400" b="1" dirty="0">
                <a:solidFill>
                  <a:schemeClr val="tx2"/>
                </a:solidFill>
              </a:rPr>
              <a:t>Estonia y </a:t>
            </a:r>
            <a:r>
              <a:rPr lang="es-ES" sz="2400" b="1" dirty="0" smtClean="0">
                <a:solidFill>
                  <a:schemeClr val="tx2"/>
                </a:solidFill>
              </a:rPr>
              <a:t>Finlandia</a:t>
            </a:r>
            <a:br>
              <a:rPr lang="es-ES" sz="2400" b="1" dirty="0" smtClean="0">
                <a:solidFill>
                  <a:schemeClr val="tx2"/>
                </a:solidFill>
              </a:rPr>
            </a:br>
            <a:r>
              <a:rPr lang="es-ES" sz="2400" b="1" dirty="0" smtClean="0">
                <a:solidFill>
                  <a:schemeClr val="tx2"/>
                </a:solidFill>
              </a:rPr>
              <a:t>- </a:t>
            </a:r>
            <a:r>
              <a:rPr lang="es-ES" sz="2400" dirty="0" smtClean="0"/>
              <a:t>España </a:t>
            </a:r>
            <a:r>
              <a:rPr lang="es-ES" sz="2400" dirty="0"/>
              <a:t>se encuentra al mismo nivel que </a:t>
            </a:r>
            <a:r>
              <a:rPr lang="es-ES" sz="2400" b="1" dirty="0">
                <a:solidFill>
                  <a:schemeClr val="tx2"/>
                </a:solidFill>
              </a:rPr>
              <a:t>EEUU, Francia y Suecia</a:t>
            </a:r>
            <a:r>
              <a:rPr lang="es-ES" sz="2400" dirty="0"/>
              <a:t>, entre </a:t>
            </a:r>
            <a:r>
              <a:rPr lang="es-ES" sz="2400" dirty="0" smtClean="0"/>
              <a:t>otros</a:t>
            </a:r>
            <a:br>
              <a:rPr lang="es-ES" sz="2400" dirty="0" smtClean="0"/>
            </a:br>
            <a:r>
              <a:rPr lang="es-ES" sz="2400" dirty="0" smtClean="0"/>
              <a:t>- Y </a:t>
            </a:r>
            <a:r>
              <a:rPr lang="es-ES" sz="2400" dirty="0"/>
              <a:t>por encima de </a:t>
            </a:r>
            <a:r>
              <a:rPr lang="es-ES" sz="2400" b="1" dirty="0">
                <a:solidFill>
                  <a:schemeClr val="tx2"/>
                </a:solidFill>
              </a:rPr>
              <a:t>Italia, Hungría</a:t>
            </a:r>
            <a:r>
              <a:rPr lang="es-ES" sz="2400" dirty="0"/>
              <a:t> e </a:t>
            </a:r>
            <a:r>
              <a:rPr lang="es-ES" sz="2400" b="1" dirty="0">
                <a:solidFill>
                  <a:schemeClr val="tx2"/>
                </a:solidFill>
              </a:rPr>
              <a:t>Islandia</a:t>
            </a:r>
            <a:r>
              <a:rPr lang="es-ES" sz="2400" dirty="0"/>
              <a:t>, entre </a:t>
            </a:r>
            <a:r>
              <a:rPr lang="es-ES" sz="2400" dirty="0" smtClean="0"/>
              <a:t>otros</a:t>
            </a:r>
            <a:r>
              <a:rPr lang="es-ES" sz="2400" dirty="0"/>
              <a:t/>
            </a:r>
            <a:br>
              <a:rPr lang="es-ES" sz="2400" dirty="0"/>
            </a:b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5657" y="980728"/>
            <a:ext cx="4919999" cy="590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427984" y="4248000"/>
            <a:ext cx="4716016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60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280311"/>
            <a:ext cx="3657600" cy="5108297"/>
          </a:xfrm>
        </p:spPr>
        <p:txBody>
          <a:bodyPr/>
          <a:lstStyle/>
          <a:p>
            <a:pPr algn="l">
              <a:spcBef>
                <a:spcPts val="1200"/>
              </a:spcBef>
            </a:pPr>
            <a:r>
              <a:rPr lang="es-ES" sz="2400" b="1" dirty="0" smtClean="0">
                <a:solidFill>
                  <a:schemeClr val="tx2"/>
                </a:solidFill>
              </a:rPr>
              <a:t>- Castilla </a:t>
            </a:r>
            <a:r>
              <a:rPr lang="es-ES" sz="2400" b="1" dirty="0">
                <a:solidFill>
                  <a:schemeClr val="tx2"/>
                </a:solidFill>
              </a:rPr>
              <a:t>y León, Madrid, Navarra, Galicia y Aragón </a:t>
            </a:r>
            <a:r>
              <a:rPr lang="es-ES" sz="2400" dirty="0"/>
              <a:t>tienen puntuación estadísticamente significativa por encima de España y la </a:t>
            </a:r>
            <a:r>
              <a:rPr lang="es-ES" sz="2400" dirty="0" smtClean="0"/>
              <a:t>OCDE</a:t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>- </a:t>
            </a:r>
            <a:r>
              <a:rPr lang="es-ES" sz="2400" b="1" dirty="0" smtClean="0">
                <a:solidFill>
                  <a:schemeClr val="tx2"/>
                </a:solidFill>
              </a:rPr>
              <a:t>Canarias</a:t>
            </a:r>
            <a:r>
              <a:rPr lang="es-ES" sz="2400" b="1" dirty="0">
                <a:solidFill>
                  <a:schemeClr val="tx2"/>
                </a:solidFill>
              </a:rPr>
              <a:t>, Extremadura y Andalucía </a:t>
            </a:r>
            <a:r>
              <a:rPr lang="es-ES" sz="2400" dirty="0"/>
              <a:t>tienen resultados significativos por debajo de España y OCDE</a:t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2545" y="1493544"/>
            <a:ext cx="4931998" cy="394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8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6280" y="1085088"/>
            <a:ext cx="7671816" cy="4949952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800" b="1" dirty="0">
                <a:solidFill>
                  <a:schemeClr val="tx2"/>
                </a:solidFill>
              </a:rPr>
              <a:t>España con 18% </a:t>
            </a:r>
            <a:r>
              <a:rPr lang="es-ES" sz="2800" dirty="0"/>
              <a:t>de alumnos </a:t>
            </a:r>
            <a:r>
              <a:rPr lang="es-ES" sz="2800" dirty="0" smtClean="0"/>
              <a:t>de bajo rendimiento, </a:t>
            </a:r>
            <a:r>
              <a:rPr lang="es-ES" sz="2800" dirty="0"/>
              <a:t>se sitúa </a:t>
            </a:r>
            <a:r>
              <a:rPr lang="es-ES" sz="2800" b="1" dirty="0">
                <a:solidFill>
                  <a:schemeClr val="tx2"/>
                </a:solidFill>
              </a:rPr>
              <a:t>3 puntos porcentuales</a:t>
            </a:r>
            <a:r>
              <a:rPr lang="es-ES" sz="2800" dirty="0"/>
              <a:t> por debajo de la</a:t>
            </a:r>
            <a:r>
              <a:rPr lang="es-ES" sz="2800" b="1" dirty="0">
                <a:solidFill>
                  <a:schemeClr val="tx2"/>
                </a:solidFill>
              </a:rPr>
              <a:t> </a:t>
            </a:r>
            <a:r>
              <a:rPr lang="es-ES" sz="2800" b="1" dirty="0" smtClean="0">
                <a:solidFill>
                  <a:schemeClr val="tx2"/>
                </a:solidFill>
              </a:rPr>
              <a:t>OCDE</a:t>
            </a:r>
            <a:endParaRPr lang="es-ES" sz="2800" b="1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800" b="1" dirty="0">
                <a:solidFill>
                  <a:schemeClr val="tx2"/>
                </a:solidFill>
              </a:rPr>
              <a:t>La OCDE tiene 3 puntos porcentuales </a:t>
            </a:r>
            <a:r>
              <a:rPr lang="es-ES" sz="2800" dirty="0"/>
              <a:t>más de alumnos </a:t>
            </a:r>
            <a:r>
              <a:rPr lang="es-ES" sz="2800" dirty="0" smtClean="0"/>
              <a:t>de alto rendimiento que</a:t>
            </a:r>
            <a:r>
              <a:rPr lang="es-ES" sz="2800" b="1" dirty="0" smtClean="0">
                <a:solidFill>
                  <a:schemeClr val="tx2"/>
                </a:solidFill>
              </a:rPr>
              <a:t> España</a:t>
            </a:r>
          </a:p>
          <a:p>
            <a:pPr marL="0" indent="0">
              <a:spcBef>
                <a:spcPts val="1200"/>
              </a:spcBef>
              <a:buNone/>
            </a:pPr>
            <a:endParaRPr lang="es-ES" sz="28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Picture 2" descr="V:\PISA\8-PISA-2015-MS-Informes\2-National Report España\Prensa PISA\10.c Niveles inferiores y superiores Cienci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56" y="3538270"/>
            <a:ext cx="6449568" cy="24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38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6280" y="1046489"/>
            <a:ext cx="7671816" cy="999593"/>
          </a:xfrm>
        </p:spPr>
        <p:txBody>
          <a:bodyPr/>
          <a:lstStyle/>
          <a:p>
            <a:r>
              <a:rPr lang="es-ES" sz="3200" b="1" dirty="0" smtClean="0">
                <a:solidFill>
                  <a:schemeClr val="accent3">
                    <a:lumMod val="75000"/>
                  </a:schemeClr>
                </a:solidFill>
              </a:rPr>
              <a:t>ISEC</a:t>
            </a:r>
            <a:r>
              <a:rPr lang="es-ES" sz="28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ES" sz="2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2800" b="1" dirty="0">
                <a:solidFill>
                  <a:schemeClr val="accent3">
                    <a:lumMod val="75000"/>
                  </a:schemeClr>
                </a:solidFill>
              </a:rPr>
              <a:t>Í</a:t>
            </a:r>
            <a:r>
              <a:rPr lang="es-ES" sz="2800" b="1" dirty="0" smtClean="0">
                <a:solidFill>
                  <a:schemeClr val="accent3">
                    <a:lumMod val="75000"/>
                  </a:schemeClr>
                </a:solidFill>
              </a:rPr>
              <a:t>ndice Socio-Económico y Cultural (</a:t>
            </a:r>
            <a:r>
              <a:rPr lang="es-ES" sz="2800" b="1" i="1" dirty="0" smtClean="0">
                <a:solidFill>
                  <a:schemeClr val="accent3">
                    <a:lumMod val="75000"/>
                  </a:schemeClr>
                </a:solidFill>
              </a:rPr>
              <a:t>ESCS in English</a:t>
            </a:r>
            <a:r>
              <a:rPr lang="es-ES" sz="28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s-E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6280" y="2174968"/>
            <a:ext cx="7671816" cy="3947160"/>
          </a:xfrm>
        </p:spPr>
        <p:txBody>
          <a:bodyPr/>
          <a:lstStyle/>
          <a:p>
            <a:r>
              <a:rPr lang="es-ES" dirty="0" smtClean="0"/>
              <a:t>Componentes del ISEC:</a:t>
            </a:r>
          </a:p>
          <a:p>
            <a:pPr lvl="1"/>
            <a:r>
              <a:rPr lang="es-ES" dirty="0" smtClean="0"/>
              <a:t>Nivel de estudios de la madre y del padre</a:t>
            </a:r>
          </a:p>
          <a:p>
            <a:pPr lvl="1"/>
            <a:r>
              <a:rPr lang="es-ES" dirty="0" smtClean="0"/>
              <a:t>Profesión de la madre y del padre</a:t>
            </a:r>
          </a:p>
          <a:p>
            <a:pPr lvl="1"/>
            <a:r>
              <a:rPr lang="es-ES" dirty="0" smtClean="0"/>
              <a:t>Posesiones en </a:t>
            </a:r>
            <a:r>
              <a:rPr lang="es-ES" dirty="0"/>
              <a:t>casa </a:t>
            </a:r>
            <a:r>
              <a:rPr lang="es-ES" dirty="0" smtClean="0"/>
              <a:t>(número </a:t>
            </a:r>
            <a:r>
              <a:rPr lang="es-ES" dirty="0"/>
              <a:t>de </a:t>
            </a:r>
            <a:r>
              <a:rPr lang="es-ES" dirty="0" smtClean="0"/>
              <a:t>libros, </a:t>
            </a:r>
            <a:r>
              <a:rPr lang="es-ES" dirty="0" smtClean="0"/>
              <a:t>conexión a internet, ordenador, tableta, libro electrónico, etc.)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648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884" y="926743"/>
            <a:ext cx="9100457" cy="531943"/>
          </a:xfrm>
        </p:spPr>
        <p:txBody>
          <a:bodyPr/>
          <a:lstStyle/>
          <a:p>
            <a:r>
              <a:rPr lang="es-ES" sz="2200" b="1" dirty="0" smtClean="0">
                <a:solidFill>
                  <a:schemeClr val="accent3">
                    <a:lumMod val="75000"/>
                  </a:schemeClr>
                </a:solidFill>
              </a:rPr>
              <a:t>Componentes del ISEC: conexión a internet en casa y rendimiento en ciencias</a:t>
            </a:r>
            <a:endParaRPr lang="es-ES" sz="2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5" y="1406520"/>
            <a:ext cx="7070925" cy="53643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8372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743" y="926743"/>
            <a:ext cx="8893628" cy="531943"/>
          </a:xfrm>
        </p:spPr>
        <p:txBody>
          <a:bodyPr/>
          <a:lstStyle/>
          <a:p>
            <a:r>
              <a:rPr lang="es-ES" sz="2200" b="1" dirty="0" smtClean="0">
                <a:solidFill>
                  <a:schemeClr val="accent3">
                    <a:lumMod val="75000"/>
                  </a:schemeClr>
                </a:solidFill>
              </a:rPr>
              <a:t>Componentes del ISEC: ordenador en casa y rendimiento en ciencias</a:t>
            </a:r>
            <a:endParaRPr lang="es-ES" sz="2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43" y="1333627"/>
            <a:ext cx="6955974" cy="550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341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6280" y="938935"/>
            <a:ext cx="7671816" cy="706985"/>
          </a:xfrm>
        </p:spPr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es-ES" sz="24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Expectativa a </a:t>
            </a:r>
            <a:r>
              <a:rPr lang="es-ES" sz="2400" b="1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los 30 </a:t>
            </a:r>
            <a:r>
              <a:rPr lang="es-ES" sz="24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años de trabajar en una profesión </a:t>
            </a:r>
            <a:r>
              <a:rPr lang="es-ES" sz="2400" b="1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relacionada con </a:t>
            </a:r>
            <a:r>
              <a:rPr lang="es-ES" sz="24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las ciencias</a:t>
            </a:r>
            <a:r>
              <a:rPr lang="es-ES" sz="27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ES" sz="2700" dirty="0">
                <a:solidFill>
                  <a:prstClr val="black"/>
                </a:solidFill>
                <a:ea typeface="+mn-ea"/>
                <a:cs typeface="+mn-cs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752" y="1816608"/>
            <a:ext cx="2673096" cy="4340352"/>
          </a:xfrm>
        </p:spPr>
        <p:txBody>
          <a:bodyPr/>
          <a:lstStyle/>
          <a:p>
            <a:pPr marL="0" indent="0">
              <a:buNone/>
            </a:pPr>
            <a:r>
              <a:rPr lang="es-ES" sz="2400" b="1" dirty="0">
                <a:solidFill>
                  <a:schemeClr val="tx2"/>
                </a:solidFill>
              </a:rPr>
              <a:t>El 29% </a:t>
            </a:r>
            <a:r>
              <a:rPr lang="es-ES" sz="2400" b="1" dirty="0" smtClean="0">
                <a:solidFill>
                  <a:schemeClr val="tx2"/>
                </a:solidFill>
              </a:rPr>
              <a:t>de los alumnos españoles </a:t>
            </a:r>
            <a:r>
              <a:rPr lang="es-ES" sz="2400" b="1" dirty="0">
                <a:solidFill>
                  <a:schemeClr val="tx2"/>
                </a:solidFill>
              </a:rPr>
              <a:t>de 15 años </a:t>
            </a:r>
            <a:r>
              <a:rPr lang="es-ES" sz="2400" dirty="0" smtClean="0"/>
              <a:t>declara </a:t>
            </a:r>
            <a:r>
              <a:rPr lang="es-ES" sz="2400" dirty="0"/>
              <a:t>que espera trabajar </a:t>
            </a:r>
            <a:r>
              <a:rPr lang="es-ES" sz="2400" dirty="0" smtClean="0"/>
              <a:t>en profesiones relacionadas </a:t>
            </a:r>
            <a:r>
              <a:rPr lang="es-ES" sz="2400" dirty="0"/>
              <a:t>con </a:t>
            </a:r>
            <a:r>
              <a:rPr lang="es-ES" sz="2400" dirty="0" smtClean="0"/>
              <a:t>las ciencias</a:t>
            </a:r>
            <a:r>
              <a:rPr lang="es-ES" sz="2400" dirty="0"/>
              <a:t>, </a:t>
            </a:r>
            <a:r>
              <a:rPr lang="es-ES" sz="2400" b="1" dirty="0">
                <a:solidFill>
                  <a:schemeClr val="tx2"/>
                </a:solidFill>
              </a:rPr>
              <a:t>5 puntos más</a:t>
            </a:r>
            <a:r>
              <a:rPr lang="es-ES" sz="2400" dirty="0"/>
              <a:t> que los de la </a:t>
            </a:r>
            <a:r>
              <a:rPr lang="es-ES" sz="2400" b="1" dirty="0">
                <a:solidFill>
                  <a:schemeClr val="tx2"/>
                </a:solidFill>
              </a:rPr>
              <a:t>OCDE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" b="4812"/>
          <a:stretch/>
        </p:blipFill>
        <p:spPr bwMode="auto">
          <a:xfrm>
            <a:off x="2854306" y="2170175"/>
            <a:ext cx="6052319" cy="45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360408" y="2393343"/>
            <a:ext cx="144016" cy="291587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4543632" y="2368960"/>
            <a:ext cx="144017" cy="291587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2940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292</Words>
  <Application>Microsoft Office PowerPoint</Application>
  <PresentationFormat>Presentación en pantalla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Por vez primera participan con muestra ampliada todas las CCAA, con una muestra total de 37.2015 alumnos de 980 centros escolares </vt:lpstr>
      <vt:lpstr>- España tiene los mismos puntos que la OCDE (493) - Los mejores resultados los han logrado Japón, Estonia y Finlandia - España se encuentra al mismo nivel que EEUU, Francia y Suecia, entre otros - Y por encima de Italia, Hungría e Islandia, entre otros </vt:lpstr>
      <vt:lpstr>- Castilla y León, Madrid, Navarra, Galicia y Aragón tienen puntuación estadísticamente significativa por encima de España y la OCDE  - Canarias, Extremadura y Andalucía tienen resultados significativos por debajo de España y OCDE  </vt:lpstr>
      <vt:lpstr>Presentación de PowerPoint</vt:lpstr>
      <vt:lpstr>ISEC Índice Socio-Económico y Cultural (ESCS in English)</vt:lpstr>
      <vt:lpstr>Componentes del ISEC: conexión a internet en casa y rendimiento en ciencias</vt:lpstr>
      <vt:lpstr>Componentes del ISEC: ordenador en casa y rendimiento en ciencias</vt:lpstr>
      <vt:lpstr>Expectativa a los 30 años de trabajar en una profesión relacionada con las ciencias </vt:lpstr>
      <vt:lpstr>Motivación intrínseca por las ciencias </vt:lpstr>
      <vt:lpstr>Interés por temas científicos  </vt:lpstr>
      <vt:lpstr>Motivación extrínseca por las ciencias  </vt:lpstr>
      <vt:lpstr>Presentación de PowerPoint</vt:lpstr>
    </vt:vector>
  </TitlesOfParts>
  <Company>Cambridge English Language Assessment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Fernandez</dc:creator>
  <cp:lastModifiedBy>lis.cercadillo</cp:lastModifiedBy>
  <cp:revision>40</cp:revision>
  <dcterms:created xsi:type="dcterms:W3CDTF">2017-01-10T15:20:21Z</dcterms:created>
  <dcterms:modified xsi:type="dcterms:W3CDTF">2017-01-17T09:08:51Z</dcterms:modified>
</cp:coreProperties>
</file>