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0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</p:sldIdLst>
  <p:sldSz cx="9144000" cy="6858000" type="screen4x3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0C50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82" autoAdjust="0"/>
    <p:restoredTop sz="75110" autoAdjust="0"/>
  </p:normalViewPr>
  <p:slideViewPr>
    <p:cSldViewPr snapToGrid="0" snapToObjects="1" showGuides="1">
      <p:cViewPr>
        <p:scale>
          <a:sx n="78" d="100"/>
          <a:sy n="78" d="100"/>
        </p:scale>
        <p:origin x="-120" y="-72"/>
      </p:cViewPr>
      <p:guideLst>
        <p:guide orient="horz" pos="2160"/>
        <p:guide pos="257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8936DBB-4743-4C5C-8AAB-7B3C73791AA3}" type="doc">
      <dgm:prSet loTypeId="urn:microsoft.com/office/officeart/2005/8/layout/cycle2" loCatId="cycle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GB"/>
        </a:p>
      </dgm:t>
    </dgm:pt>
    <dgm:pt modelId="{4483298F-67AA-435D-88AA-ED2C15DC2906}">
      <dgm:prSet custT="1"/>
      <dgm:spPr>
        <a:solidFill>
          <a:srgbClr val="A0C50E"/>
        </a:solidFill>
      </dgm:spPr>
      <dgm:t>
        <a:bodyPr/>
        <a:lstStyle/>
        <a:p>
          <a:pPr rtl="0"/>
          <a:r>
            <a:rPr lang="en-GB" sz="2000" b="1" dirty="0" smtClean="0"/>
            <a:t>Observation</a:t>
          </a:r>
          <a:endParaRPr lang="en-GB" sz="2000" b="1" dirty="0"/>
        </a:p>
      </dgm:t>
    </dgm:pt>
    <dgm:pt modelId="{727F15CB-F822-4791-B1E0-6E8CFAE8BB74}" type="parTrans" cxnId="{72F4E000-C486-4AF5-B094-B97C1D30C738}">
      <dgm:prSet/>
      <dgm:spPr/>
      <dgm:t>
        <a:bodyPr/>
        <a:lstStyle/>
        <a:p>
          <a:endParaRPr lang="en-GB"/>
        </a:p>
      </dgm:t>
    </dgm:pt>
    <dgm:pt modelId="{5F1799E5-C1D0-4CE1-9F35-F0D8B0FE343D}" type="sibTrans" cxnId="{72F4E000-C486-4AF5-B094-B97C1D30C738}">
      <dgm:prSet custT="1"/>
      <dgm:spPr>
        <a:solidFill>
          <a:srgbClr val="A0C50E"/>
        </a:solidFill>
      </dgm:spPr>
      <dgm:t>
        <a:bodyPr/>
        <a:lstStyle/>
        <a:p>
          <a:endParaRPr lang="en-GB" sz="2000"/>
        </a:p>
      </dgm:t>
    </dgm:pt>
    <dgm:pt modelId="{B299FFE9-CAA2-45B2-8AAA-D068D0DAD52D}">
      <dgm:prSet custT="1"/>
      <dgm:spPr>
        <a:solidFill>
          <a:srgbClr val="A0C50E"/>
        </a:solidFill>
      </dgm:spPr>
      <dgm:t>
        <a:bodyPr/>
        <a:lstStyle/>
        <a:p>
          <a:pPr rtl="0"/>
          <a:r>
            <a:rPr lang="en-GB" sz="2000" b="1" dirty="0" smtClean="0"/>
            <a:t>Interpretation</a:t>
          </a:r>
          <a:endParaRPr lang="en-GB" sz="2000" b="1" dirty="0"/>
        </a:p>
      </dgm:t>
    </dgm:pt>
    <dgm:pt modelId="{A1A9EA1E-F1F1-41D2-84C7-3EC07B92BEA7}" type="parTrans" cxnId="{FE84F699-BFB1-4D43-AD56-152FFFCB1732}">
      <dgm:prSet/>
      <dgm:spPr/>
      <dgm:t>
        <a:bodyPr/>
        <a:lstStyle/>
        <a:p>
          <a:endParaRPr lang="en-GB"/>
        </a:p>
      </dgm:t>
    </dgm:pt>
    <dgm:pt modelId="{77F434FA-0FD0-403F-B4C9-0E6CA9524B2D}" type="sibTrans" cxnId="{FE84F699-BFB1-4D43-AD56-152FFFCB1732}">
      <dgm:prSet custT="1"/>
      <dgm:spPr>
        <a:solidFill>
          <a:schemeClr val="bg1"/>
        </a:solidFill>
      </dgm:spPr>
      <dgm:t>
        <a:bodyPr/>
        <a:lstStyle/>
        <a:p>
          <a:endParaRPr lang="en-GB" sz="2000"/>
        </a:p>
      </dgm:t>
    </dgm:pt>
    <dgm:pt modelId="{7C84F36C-F132-4691-8D46-9ED6C5F684EA}">
      <dgm:prSet custT="1"/>
      <dgm:spPr>
        <a:solidFill>
          <a:schemeClr val="bg1"/>
        </a:solidFill>
        <a:ln>
          <a:solidFill>
            <a:schemeClr val="bg1"/>
          </a:solidFill>
        </a:ln>
      </dgm:spPr>
      <dgm:t>
        <a:bodyPr/>
        <a:lstStyle/>
        <a:p>
          <a:pPr rtl="0"/>
          <a:r>
            <a:rPr lang="en-GB" sz="2000" b="1" dirty="0" smtClean="0">
              <a:solidFill>
                <a:schemeClr val="bg1"/>
              </a:solidFill>
            </a:rPr>
            <a:t>Adjusting teaching cycle</a:t>
          </a:r>
          <a:endParaRPr lang="en-GB" sz="2000" b="1" dirty="0">
            <a:solidFill>
              <a:schemeClr val="bg1"/>
            </a:solidFill>
          </a:endParaRPr>
        </a:p>
      </dgm:t>
    </dgm:pt>
    <dgm:pt modelId="{22B33272-DE65-4796-80C9-2FC207198DAF}" type="parTrans" cxnId="{FAE9B1E7-8633-4EAF-8220-AB077B7D526F}">
      <dgm:prSet/>
      <dgm:spPr/>
      <dgm:t>
        <a:bodyPr/>
        <a:lstStyle/>
        <a:p>
          <a:endParaRPr lang="en-GB"/>
        </a:p>
      </dgm:t>
    </dgm:pt>
    <dgm:pt modelId="{983BB875-C41C-4E32-B005-048D7A468398}" type="sibTrans" cxnId="{FAE9B1E7-8633-4EAF-8220-AB077B7D526F}">
      <dgm:prSet custT="1"/>
      <dgm:spPr>
        <a:solidFill>
          <a:schemeClr val="bg1"/>
        </a:solidFill>
      </dgm:spPr>
      <dgm:t>
        <a:bodyPr/>
        <a:lstStyle/>
        <a:p>
          <a:endParaRPr lang="en-GB" sz="2000"/>
        </a:p>
      </dgm:t>
    </dgm:pt>
    <dgm:pt modelId="{00BAC9C5-E307-4479-B6E0-22C704B1BDB2}">
      <dgm:prSet custT="1"/>
      <dgm:spPr>
        <a:solidFill>
          <a:srgbClr val="A0C50E"/>
        </a:solidFill>
      </dgm:spPr>
      <dgm:t>
        <a:bodyPr/>
        <a:lstStyle/>
        <a:p>
          <a:pPr rtl="0"/>
          <a:r>
            <a:rPr lang="en-GB" sz="2000" b="1" dirty="0" smtClean="0"/>
            <a:t>Performance</a:t>
          </a:r>
          <a:endParaRPr lang="en-GB" sz="2000" b="1" dirty="0"/>
        </a:p>
      </dgm:t>
    </dgm:pt>
    <dgm:pt modelId="{0E4BE01E-6C58-41D0-8B40-6EB303408E79}" type="parTrans" cxnId="{D19C270E-45A1-4B0A-A19A-624E0E201A91}">
      <dgm:prSet/>
      <dgm:spPr/>
      <dgm:t>
        <a:bodyPr/>
        <a:lstStyle/>
        <a:p>
          <a:endParaRPr lang="en-GB"/>
        </a:p>
      </dgm:t>
    </dgm:pt>
    <dgm:pt modelId="{B6145AF8-3B75-49C1-8592-32A3A9889E5F}" type="sibTrans" cxnId="{D19C270E-45A1-4B0A-A19A-624E0E201A91}">
      <dgm:prSet custT="1"/>
      <dgm:spPr>
        <a:solidFill>
          <a:srgbClr val="A0C50E"/>
        </a:solidFill>
      </dgm:spPr>
      <dgm:t>
        <a:bodyPr/>
        <a:lstStyle/>
        <a:p>
          <a:endParaRPr lang="en-GB" sz="2000"/>
        </a:p>
      </dgm:t>
    </dgm:pt>
    <dgm:pt modelId="{C879D1A2-84E4-4DE9-AAC1-1C106DBA3D3E}">
      <dgm:prSet custT="1"/>
      <dgm:spPr>
        <a:solidFill>
          <a:schemeClr val="bg1"/>
        </a:solidFill>
        <a:ln>
          <a:solidFill>
            <a:schemeClr val="bg1"/>
          </a:solidFill>
        </a:ln>
      </dgm:spPr>
      <dgm:t>
        <a:bodyPr/>
        <a:lstStyle/>
        <a:p>
          <a:pPr rtl="0"/>
          <a:r>
            <a:rPr lang="en-GB" sz="2000" b="1" dirty="0" smtClean="0">
              <a:solidFill>
                <a:schemeClr val="bg1"/>
              </a:solidFill>
            </a:rPr>
            <a:t>Setting clear learner objectives</a:t>
          </a:r>
          <a:endParaRPr lang="en-GB" sz="2000" b="1" dirty="0">
            <a:solidFill>
              <a:schemeClr val="bg1"/>
            </a:solidFill>
          </a:endParaRPr>
        </a:p>
      </dgm:t>
    </dgm:pt>
    <dgm:pt modelId="{03D44870-8926-4C69-8433-139160A4792C}" type="sibTrans" cxnId="{CD67E763-E4A8-42C9-9130-BCC8787814A4}">
      <dgm:prSet custT="1"/>
      <dgm:spPr>
        <a:solidFill>
          <a:schemeClr val="bg1"/>
        </a:solidFill>
      </dgm:spPr>
      <dgm:t>
        <a:bodyPr/>
        <a:lstStyle/>
        <a:p>
          <a:endParaRPr lang="en-GB" sz="2000"/>
        </a:p>
      </dgm:t>
    </dgm:pt>
    <dgm:pt modelId="{1812E8A7-965D-4B9A-84AF-4BFD8FA7ECA2}" type="parTrans" cxnId="{CD67E763-E4A8-42C9-9130-BCC8787814A4}">
      <dgm:prSet/>
      <dgm:spPr/>
      <dgm:t>
        <a:bodyPr/>
        <a:lstStyle/>
        <a:p>
          <a:endParaRPr lang="en-GB"/>
        </a:p>
      </dgm:t>
    </dgm:pt>
    <dgm:pt modelId="{9B703C96-B409-42B7-8DC9-606F216D9CBF}" type="pres">
      <dgm:prSet presAssocID="{68936DBB-4743-4C5C-8AAB-7B3C73791AA3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0BDC0D87-64C1-4B2B-ACB9-ECA1D232FE72}" type="pres">
      <dgm:prSet presAssocID="{C879D1A2-84E4-4DE9-AAC1-1C106DBA3D3E}" presName="node" presStyleLbl="node1" presStyleIdx="0" presStyleCnt="5" custScaleX="136158" custScaleY="12459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532C679-01B1-4CB0-B28E-019954CC7E49}" type="pres">
      <dgm:prSet presAssocID="{03D44870-8926-4C69-8433-139160A4792C}" presName="sibTrans" presStyleLbl="sibTrans2D1" presStyleIdx="0" presStyleCnt="5"/>
      <dgm:spPr/>
      <dgm:t>
        <a:bodyPr/>
        <a:lstStyle/>
        <a:p>
          <a:endParaRPr lang="en-GB"/>
        </a:p>
      </dgm:t>
    </dgm:pt>
    <dgm:pt modelId="{6C27D4BC-E7C2-4EB2-8E51-7DD24A6CF950}" type="pres">
      <dgm:prSet presAssocID="{03D44870-8926-4C69-8433-139160A4792C}" presName="connectorText" presStyleLbl="sibTrans2D1" presStyleIdx="0" presStyleCnt="5"/>
      <dgm:spPr/>
      <dgm:t>
        <a:bodyPr/>
        <a:lstStyle/>
        <a:p>
          <a:endParaRPr lang="en-GB"/>
        </a:p>
      </dgm:t>
    </dgm:pt>
    <dgm:pt modelId="{370E4742-3D98-4568-B049-4E2FDD78942D}" type="pres">
      <dgm:prSet presAssocID="{00BAC9C5-E307-4479-B6E0-22C704B1BDB2}" presName="node" presStyleLbl="node1" presStyleIdx="1" presStyleCnt="5" custScaleX="132244" custScaleY="12646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8AE27EE-95BA-4010-A155-1494F1781EE1}" type="pres">
      <dgm:prSet presAssocID="{B6145AF8-3B75-49C1-8592-32A3A9889E5F}" presName="sibTrans" presStyleLbl="sibTrans2D1" presStyleIdx="1" presStyleCnt="5"/>
      <dgm:spPr/>
      <dgm:t>
        <a:bodyPr/>
        <a:lstStyle/>
        <a:p>
          <a:endParaRPr lang="en-GB"/>
        </a:p>
      </dgm:t>
    </dgm:pt>
    <dgm:pt modelId="{EA0003F9-29A3-4ADE-8D67-2A077E38864D}" type="pres">
      <dgm:prSet presAssocID="{B6145AF8-3B75-49C1-8592-32A3A9889E5F}" presName="connectorText" presStyleLbl="sibTrans2D1" presStyleIdx="1" presStyleCnt="5"/>
      <dgm:spPr/>
      <dgm:t>
        <a:bodyPr/>
        <a:lstStyle/>
        <a:p>
          <a:endParaRPr lang="en-GB"/>
        </a:p>
      </dgm:t>
    </dgm:pt>
    <dgm:pt modelId="{75B85410-32C1-48C2-9A7E-17A61F123A62}" type="pres">
      <dgm:prSet presAssocID="{4483298F-67AA-435D-88AA-ED2C15DC2906}" presName="node" presStyleLbl="node1" presStyleIdx="2" presStyleCnt="5" custScaleX="126323" custScaleY="113376" custRadScaleRad="100396" custRadScaleInc="79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EDA2CD6-8371-412F-8367-4FCD5684D08A}" type="pres">
      <dgm:prSet presAssocID="{5F1799E5-C1D0-4CE1-9F35-F0D8B0FE343D}" presName="sibTrans" presStyleLbl="sibTrans2D1" presStyleIdx="2" presStyleCnt="5"/>
      <dgm:spPr/>
      <dgm:t>
        <a:bodyPr/>
        <a:lstStyle/>
        <a:p>
          <a:endParaRPr lang="en-GB"/>
        </a:p>
      </dgm:t>
    </dgm:pt>
    <dgm:pt modelId="{29252670-5DD2-4E3C-8A52-B3A1C7D1CF07}" type="pres">
      <dgm:prSet presAssocID="{5F1799E5-C1D0-4CE1-9F35-F0D8B0FE343D}" presName="connectorText" presStyleLbl="sibTrans2D1" presStyleIdx="2" presStyleCnt="5"/>
      <dgm:spPr/>
      <dgm:t>
        <a:bodyPr/>
        <a:lstStyle/>
        <a:p>
          <a:endParaRPr lang="en-GB"/>
        </a:p>
      </dgm:t>
    </dgm:pt>
    <dgm:pt modelId="{596E1FDF-BAD6-41D1-B10B-39DE30CED870}" type="pres">
      <dgm:prSet presAssocID="{B299FFE9-CAA2-45B2-8AAA-D068D0DAD52D}" presName="node" presStyleLbl="node1" presStyleIdx="3" presStyleCnt="5" custScaleX="137776" custScaleY="12294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4615DB2-DF2D-4A93-9C9C-8801A8642E30}" type="pres">
      <dgm:prSet presAssocID="{77F434FA-0FD0-403F-B4C9-0E6CA9524B2D}" presName="sibTrans" presStyleLbl="sibTrans2D1" presStyleIdx="3" presStyleCnt="5"/>
      <dgm:spPr/>
      <dgm:t>
        <a:bodyPr/>
        <a:lstStyle/>
        <a:p>
          <a:endParaRPr lang="en-GB"/>
        </a:p>
      </dgm:t>
    </dgm:pt>
    <dgm:pt modelId="{FC2B1455-3C5B-42AE-A972-90E2B3050F3F}" type="pres">
      <dgm:prSet presAssocID="{77F434FA-0FD0-403F-B4C9-0E6CA9524B2D}" presName="connectorText" presStyleLbl="sibTrans2D1" presStyleIdx="3" presStyleCnt="5"/>
      <dgm:spPr/>
      <dgm:t>
        <a:bodyPr/>
        <a:lstStyle/>
        <a:p>
          <a:endParaRPr lang="en-GB"/>
        </a:p>
      </dgm:t>
    </dgm:pt>
    <dgm:pt modelId="{4367503B-0FBF-402F-9D37-36944813EE9F}" type="pres">
      <dgm:prSet presAssocID="{7C84F36C-F132-4691-8D46-9ED6C5F684EA}" presName="node" presStyleLbl="node1" presStyleIdx="4" presStyleCnt="5" custScaleX="129333" custScaleY="12316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245DA78-0C83-4D97-9557-63D80E7FB752}" type="pres">
      <dgm:prSet presAssocID="{983BB875-C41C-4E32-B005-048D7A468398}" presName="sibTrans" presStyleLbl="sibTrans2D1" presStyleIdx="4" presStyleCnt="5"/>
      <dgm:spPr/>
      <dgm:t>
        <a:bodyPr/>
        <a:lstStyle/>
        <a:p>
          <a:endParaRPr lang="en-GB"/>
        </a:p>
      </dgm:t>
    </dgm:pt>
    <dgm:pt modelId="{36691ADC-31E9-4FDA-BE39-05CD1C9EA390}" type="pres">
      <dgm:prSet presAssocID="{983BB875-C41C-4E32-B005-048D7A468398}" presName="connectorText" presStyleLbl="sibTrans2D1" presStyleIdx="4" presStyleCnt="5"/>
      <dgm:spPr/>
      <dgm:t>
        <a:bodyPr/>
        <a:lstStyle/>
        <a:p>
          <a:endParaRPr lang="en-GB"/>
        </a:p>
      </dgm:t>
    </dgm:pt>
  </dgm:ptLst>
  <dgm:cxnLst>
    <dgm:cxn modelId="{CD67E763-E4A8-42C9-9130-BCC8787814A4}" srcId="{68936DBB-4743-4C5C-8AAB-7B3C73791AA3}" destId="{C879D1A2-84E4-4DE9-AAC1-1C106DBA3D3E}" srcOrd="0" destOrd="0" parTransId="{1812E8A7-965D-4B9A-84AF-4BFD8FA7ECA2}" sibTransId="{03D44870-8926-4C69-8433-139160A4792C}"/>
    <dgm:cxn modelId="{72F4E000-C486-4AF5-B094-B97C1D30C738}" srcId="{68936DBB-4743-4C5C-8AAB-7B3C73791AA3}" destId="{4483298F-67AA-435D-88AA-ED2C15DC2906}" srcOrd="2" destOrd="0" parTransId="{727F15CB-F822-4791-B1E0-6E8CFAE8BB74}" sibTransId="{5F1799E5-C1D0-4CE1-9F35-F0D8B0FE343D}"/>
    <dgm:cxn modelId="{DAE87618-1F87-482A-97E3-8A590D77815A}" type="presOf" srcId="{77F434FA-0FD0-403F-B4C9-0E6CA9524B2D}" destId="{54615DB2-DF2D-4A93-9C9C-8801A8642E30}" srcOrd="0" destOrd="0" presId="urn:microsoft.com/office/officeart/2005/8/layout/cycle2"/>
    <dgm:cxn modelId="{865C4EB1-7D65-4157-83AE-CBBAB3855A6B}" type="presOf" srcId="{7C84F36C-F132-4691-8D46-9ED6C5F684EA}" destId="{4367503B-0FBF-402F-9D37-36944813EE9F}" srcOrd="0" destOrd="0" presId="urn:microsoft.com/office/officeart/2005/8/layout/cycle2"/>
    <dgm:cxn modelId="{4D0C0F57-BC43-4F1F-BE9D-FEC1882A3E40}" type="presOf" srcId="{03D44870-8926-4C69-8433-139160A4792C}" destId="{D532C679-01B1-4CB0-B28E-019954CC7E49}" srcOrd="0" destOrd="0" presId="urn:microsoft.com/office/officeart/2005/8/layout/cycle2"/>
    <dgm:cxn modelId="{D19C270E-45A1-4B0A-A19A-624E0E201A91}" srcId="{68936DBB-4743-4C5C-8AAB-7B3C73791AA3}" destId="{00BAC9C5-E307-4479-B6E0-22C704B1BDB2}" srcOrd="1" destOrd="0" parTransId="{0E4BE01E-6C58-41D0-8B40-6EB303408E79}" sibTransId="{B6145AF8-3B75-49C1-8592-32A3A9889E5F}"/>
    <dgm:cxn modelId="{FE84F699-BFB1-4D43-AD56-152FFFCB1732}" srcId="{68936DBB-4743-4C5C-8AAB-7B3C73791AA3}" destId="{B299FFE9-CAA2-45B2-8AAA-D068D0DAD52D}" srcOrd="3" destOrd="0" parTransId="{A1A9EA1E-F1F1-41D2-84C7-3EC07B92BEA7}" sibTransId="{77F434FA-0FD0-403F-B4C9-0E6CA9524B2D}"/>
    <dgm:cxn modelId="{21DFA8BF-F59E-4307-8020-07893E6811A7}" type="presOf" srcId="{00BAC9C5-E307-4479-B6E0-22C704B1BDB2}" destId="{370E4742-3D98-4568-B049-4E2FDD78942D}" srcOrd="0" destOrd="0" presId="urn:microsoft.com/office/officeart/2005/8/layout/cycle2"/>
    <dgm:cxn modelId="{2639AB2A-6BE7-46B7-A5C9-BB8D9D0783D6}" type="presOf" srcId="{983BB875-C41C-4E32-B005-048D7A468398}" destId="{C245DA78-0C83-4D97-9557-63D80E7FB752}" srcOrd="0" destOrd="0" presId="urn:microsoft.com/office/officeart/2005/8/layout/cycle2"/>
    <dgm:cxn modelId="{FAE9B1E7-8633-4EAF-8220-AB077B7D526F}" srcId="{68936DBB-4743-4C5C-8AAB-7B3C73791AA3}" destId="{7C84F36C-F132-4691-8D46-9ED6C5F684EA}" srcOrd="4" destOrd="0" parTransId="{22B33272-DE65-4796-80C9-2FC207198DAF}" sibTransId="{983BB875-C41C-4E32-B005-048D7A468398}"/>
    <dgm:cxn modelId="{2AE46878-DD90-4068-B12F-86D00C328B65}" type="presOf" srcId="{5F1799E5-C1D0-4CE1-9F35-F0D8B0FE343D}" destId="{29252670-5DD2-4E3C-8A52-B3A1C7D1CF07}" srcOrd="1" destOrd="0" presId="urn:microsoft.com/office/officeart/2005/8/layout/cycle2"/>
    <dgm:cxn modelId="{953EA659-18C8-4FC7-AAF1-30040431096F}" type="presOf" srcId="{983BB875-C41C-4E32-B005-048D7A468398}" destId="{36691ADC-31E9-4FDA-BE39-05CD1C9EA390}" srcOrd="1" destOrd="0" presId="urn:microsoft.com/office/officeart/2005/8/layout/cycle2"/>
    <dgm:cxn modelId="{16A3403C-2F54-4837-8470-54E070AAF207}" type="presOf" srcId="{4483298F-67AA-435D-88AA-ED2C15DC2906}" destId="{75B85410-32C1-48C2-9A7E-17A61F123A62}" srcOrd="0" destOrd="0" presId="urn:microsoft.com/office/officeart/2005/8/layout/cycle2"/>
    <dgm:cxn modelId="{5442D700-6CA4-4F4E-A43B-0694D7647ED0}" type="presOf" srcId="{B6145AF8-3B75-49C1-8592-32A3A9889E5F}" destId="{EA0003F9-29A3-4ADE-8D67-2A077E38864D}" srcOrd="1" destOrd="0" presId="urn:microsoft.com/office/officeart/2005/8/layout/cycle2"/>
    <dgm:cxn modelId="{301D4A5F-8F91-4CD0-B9D1-274347138FC8}" type="presOf" srcId="{5F1799E5-C1D0-4CE1-9F35-F0D8B0FE343D}" destId="{DEDA2CD6-8371-412F-8367-4FCD5684D08A}" srcOrd="0" destOrd="0" presId="urn:microsoft.com/office/officeart/2005/8/layout/cycle2"/>
    <dgm:cxn modelId="{5C3C83E0-30A5-498A-9A40-A871140213E7}" type="presOf" srcId="{68936DBB-4743-4C5C-8AAB-7B3C73791AA3}" destId="{9B703C96-B409-42B7-8DC9-606F216D9CBF}" srcOrd="0" destOrd="0" presId="urn:microsoft.com/office/officeart/2005/8/layout/cycle2"/>
    <dgm:cxn modelId="{B8804B3D-F465-491C-A086-4B8E5EEBCAE6}" type="presOf" srcId="{B299FFE9-CAA2-45B2-8AAA-D068D0DAD52D}" destId="{596E1FDF-BAD6-41D1-B10B-39DE30CED870}" srcOrd="0" destOrd="0" presId="urn:microsoft.com/office/officeart/2005/8/layout/cycle2"/>
    <dgm:cxn modelId="{F01D7632-2FDA-4FDD-8A6E-91B197466D08}" type="presOf" srcId="{C879D1A2-84E4-4DE9-AAC1-1C106DBA3D3E}" destId="{0BDC0D87-64C1-4B2B-ACB9-ECA1D232FE72}" srcOrd="0" destOrd="0" presId="urn:microsoft.com/office/officeart/2005/8/layout/cycle2"/>
    <dgm:cxn modelId="{D6012186-33ED-48E7-B185-FC2E4614B587}" type="presOf" srcId="{B6145AF8-3B75-49C1-8592-32A3A9889E5F}" destId="{08AE27EE-95BA-4010-A155-1494F1781EE1}" srcOrd="0" destOrd="0" presId="urn:microsoft.com/office/officeart/2005/8/layout/cycle2"/>
    <dgm:cxn modelId="{01A1C7BE-6876-45A2-A5AA-0F4F64CA3F36}" type="presOf" srcId="{03D44870-8926-4C69-8433-139160A4792C}" destId="{6C27D4BC-E7C2-4EB2-8E51-7DD24A6CF950}" srcOrd="1" destOrd="0" presId="urn:microsoft.com/office/officeart/2005/8/layout/cycle2"/>
    <dgm:cxn modelId="{E8D43E0C-FB5C-42A1-9FF1-6EEA3533983D}" type="presOf" srcId="{77F434FA-0FD0-403F-B4C9-0E6CA9524B2D}" destId="{FC2B1455-3C5B-42AE-A972-90E2B3050F3F}" srcOrd="1" destOrd="0" presId="urn:microsoft.com/office/officeart/2005/8/layout/cycle2"/>
    <dgm:cxn modelId="{5E778D5F-B563-47EE-A341-D7E9E05E1E75}" type="presParOf" srcId="{9B703C96-B409-42B7-8DC9-606F216D9CBF}" destId="{0BDC0D87-64C1-4B2B-ACB9-ECA1D232FE72}" srcOrd="0" destOrd="0" presId="urn:microsoft.com/office/officeart/2005/8/layout/cycle2"/>
    <dgm:cxn modelId="{D8376E8A-A11D-487E-94E9-6C0701E23FAC}" type="presParOf" srcId="{9B703C96-B409-42B7-8DC9-606F216D9CBF}" destId="{D532C679-01B1-4CB0-B28E-019954CC7E49}" srcOrd="1" destOrd="0" presId="urn:microsoft.com/office/officeart/2005/8/layout/cycle2"/>
    <dgm:cxn modelId="{BB312F20-9606-4FED-961A-A285A0467135}" type="presParOf" srcId="{D532C679-01B1-4CB0-B28E-019954CC7E49}" destId="{6C27D4BC-E7C2-4EB2-8E51-7DD24A6CF950}" srcOrd="0" destOrd="0" presId="urn:microsoft.com/office/officeart/2005/8/layout/cycle2"/>
    <dgm:cxn modelId="{EE4DFD15-8000-42AE-805F-4F427C25D586}" type="presParOf" srcId="{9B703C96-B409-42B7-8DC9-606F216D9CBF}" destId="{370E4742-3D98-4568-B049-4E2FDD78942D}" srcOrd="2" destOrd="0" presId="urn:microsoft.com/office/officeart/2005/8/layout/cycle2"/>
    <dgm:cxn modelId="{1EB4515E-0412-412E-A40F-9CF07CC073DB}" type="presParOf" srcId="{9B703C96-B409-42B7-8DC9-606F216D9CBF}" destId="{08AE27EE-95BA-4010-A155-1494F1781EE1}" srcOrd="3" destOrd="0" presId="urn:microsoft.com/office/officeart/2005/8/layout/cycle2"/>
    <dgm:cxn modelId="{114C6203-2102-476B-BFFD-D746EC0AA88F}" type="presParOf" srcId="{08AE27EE-95BA-4010-A155-1494F1781EE1}" destId="{EA0003F9-29A3-4ADE-8D67-2A077E38864D}" srcOrd="0" destOrd="0" presId="urn:microsoft.com/office/officeart/2005/8/layout/cycle2"/>
    <dgm:cxn modelId="{57EA08AF-534F-4FDF-B91C-241AB75EFC4E}" type="presParOf" srcId="{9B703C96-B409-42B7-8DC9-606F216D9CBF}" destId="{75B85410-32C1-48C2-9A7E-17A61F123A62}" srcOrd="4" destOrd="0" presId="urn:microsoft.com/office/officeart/2005/8/layout/cycle2"/>
    <dgm:cxn modelId="{57A0F28F-05AD-40EB-8BA4-279FC45E08FE}" type="presParOf" srcId="{9B703C96-B409-42B7-8DC9-606F216D9CBF}" destId="{DEDA2CD6-8371-412F-8367-4FCD5684D08A}" srcOrd="5" destOrd="0" presId="urn:microsoft.com/office/officeart/2005/8/layout/cycle2"/>
    <dgm:cxn modelId="{D1D82682-FB06-424C-8707-6D835A4D9430}" type="presParOf" srcId="{DEDA2CD6-8371-412F-8367-4FCD5684D08A}" destId="{29252670-5DD2-4E3C-8A52-B3A1C7D1CF07}" srcOrd="0" destOrd="0" presId="urn:microsoft.com/office/officeart/2005/8/layout/cycle2"/>
    <dgm:cxn modelId="{999B4B8E-CE2D-4CEB-9F3E-147A62A87281}" type="presParOf" srcId="{9B703C96-B409-42B7-8DC9-606F216D9CBF}" destId="{596E1FDF-BAD6-41D1-B10B-39DE30CED870}" srcOrd="6" destOrd="0" presId="urn:microsoft.com/office/officeart/2005/8/layout/cycle2"/>
    <dgm:cxn modelId="{23162D38-7F02-484D-BA6E-C7B5F3C6BF04}" type="presParOf" srcId="{9B703C96-B409-42B7-8DC9-606F216D9CBF}" destId="{54615DB2-DF2D-4A93-9C9C-8801A8642E30}" srcOrd="7" destOrd="0" presId="urn:microsoft.com/office/officeart/2005/8/layout/cycle2"/>
    <dgm:cxn modelId="{C549006F-1E59-4FF0-A08C-7A6068E6EE95}" type="presParOf" srcId="{54615DB2-DF2D-4A93-9C9C-8801A8642E30}" destId="{FC2B1455-3C5B-42AE-A972-90E2B3050F3F}" srcOrd="0" destOrd="0" presId="urn:microsoft.com/office/officeart/2005/8/layout/cycle2"/>
    <dgm:cxn modelId="{CDA68843-9C8E-4BE6-912F-68EB4BD3F238}" type="presParOf" srcId="{9B703C96-B409-42B7-8DC9-606F216D9CBF}" destId="{4367503B-0FBF-402F-9D37-36944813EE9F}" srcOrd="8" destOrd="0" presId="urn:microsoft.com/office/officeart/2005/8/layout/cycle2"/>
    <dgm:cxn modelId="{2BE29055-79A0-46D2-BD07-7FE74B906447}" type="presParOf" srcId="{9B703C96-B409-42B7-8DC9-606F216D9CBF}" destId="{C245DA78-0C83-4D97-9557-63D80E7FB752}" srcOrd="9" destOrd="0" presId="urn:microsoft.com/office/officeart/2005/8/layout/cycle2"/>
    <dgm:cxn modelId="{1E3A68A9-6712-4C5D-9FBB-6DFF86D26C6F}" type="presParOf" srcId="{C245DA78-0C83-4D97-9557-63D80E7FB752}" destId="{36691ADC-31E9-4FDA-BE39-05CD1C9EA390}" srcOrd="0" destOrd="0" presId="urn:microsoft.com/office/officeart/2005/8/layout/cycle2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8936DBB-4743-4C5C-8AAB-7B3C73791AA3}" type="doc">
      <dgm:prSet loTypeId="urn:microsoft.com/office/officeart/2005/8/layout/cycle2" loCatId="cycle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GB"/>
        </a:p>
      </dgm:t>
    </dgm:pt>
    <dgm:pt modelId="{C879D1A2-84E4-4DE9-AAC1-1C106DBA3D3E}">
      <dgm:prSet custT="1"/>
      <dgm:spPr>
        <a:solidFill>
          <a:srgbClr val="A0C50E"/>
        </a:solidFill>
      </dgm:spPr>
      <dgm:t>
        <a:bodyPr/>
        <a:lstStyle/>
        <a:p>
          <a:pPr rtl="0"/>
          <a:r>
            <a:rPr lang="en-GB" sz="1800" b="1" dirty="0" smtClean="0">
              <a:solidFill>
                <a:schemeClr val="bg1"/>
              </a:solidFill>
            </a:rPr>
            <a:t>Setting clear learner objectives</a:t>
          </a:r>
          <a:endParaRPr lang="en-GB" sz="1800" b="1" dirty="0">
            <a:solidFill>
              <a:schemeClr val="bg1"/>
            </a:solidFill>
          </a:endParaRPr>
        </a:p>
      </dgm:t>
    </dgm:pt>
    <dgm:pt modelId="{1812E8A7-965D-4B9A-84AF-4BFD8FA7ECA2}" type="parTrans" cxnId="{CD67E763-E4A8-42C9-9130-BCC8787814A4}">
      <dgm:prSet/>
      <dgm:spPr/>
      <dgm:t>
        <a:bodyPr/>
        <a:lstStyle/>
        <a:p>
          <a:endParaRPr lang="en-GB"/>
        </a:p>
      </dgm:t>
    </dgm:pt>
    <dgm:pt modelId="{03D44870-8926-4C69-8433-139160A4792C}" type="sibTrans" cxnId="{CD67E763-E4A8-42C9-9130-BCC8787814A4}">
      <dgm:prSet custT="1"/>
      <dgm:spPr>
        <a:solidFill>
          <a:srgbClr val="A0C50E"/>
        </a:solidFill>
      </dgm:spPr>
      <dgm:t>
        <a:bodyPr/>
        <a:lstStyle/>
        <a:p>
          <a:endParaRPr lang="en-GB" sz="2000"/>
        </a:p>
      </dgm:t>
    </dgm:pt>
    <dgm:pt modelId="{4483298F-67AA-435D-88AA-ED2C15DC2906}">
      <dgm:prSet custT="1"/>
      <dgm:spPr>
        <a:solidFill>
          <a:srgbClr val="A0C50E"/>
        </a:solidFill>
      </dgm:spPr>
      <dgm:t>
        <a:bodyPr/>
        <a:lstStyle/>
        <a:p>
          <a:pPr rtl="0"/>
          <a:r>
            <a:rPr lang="en-GB" sz="1800" b="1" dirty="0" smtClean="0">
              <a:solidFill>
                <a:schemeClr val="bg1"/>
              </a:solidFill>
            </a:rPr>
            <a:t>Observation</a:t>
          </a:r>
          <a:endParaRPr lang="en-GB" sz="1800" b="1" dirty="0">
            <a:solidFill>
              <a:schemeClr val="bg1"/>
            </a:solidFill>
          </a:endParaRPr>
        </a:p>
      </dgm:t>
    </dgm:pt>
    <dgm:pt modelId="{727F15CB-F822-4791-B1E0-6E8CFAE8BB74}" type="parTrans" cxnId="{72F4E000-C486-4AF5-B094-B97C1D30C738}">
      <dgm:prSet/>
      <dgm:spPr/>
      <dgm:t>
        <a:bodyPr/>
        <a:lstStyle/>
        <a:p>
          <a:endParaRPr lang="en-GB"/>
        </a:p>
      </dgm:t>
    </dgm:pt>
    <dgm:pt modelId="{5F1799E5-C1D0-4CE1-9F35-F0D8B0FE343D}" type="sibTrans" cxnId="{72F4E000-C486-4AF5-B094-B97C1D30C738}">
      <dgm:prSet custT="1"/>
      <dgm:spPr>
        <a:solidFill>
          <a:srgbClr val="A0C50E"/>
        </a:solidFill>
      </dgm:spPr>
      <dgm:t>
        <a:bodyPr/>
        <a:lstStyle/>
        <a:p>
          <a:endParaRPr lang="en-GB" sz="2000"/>
        </a:p>
      </dgm:t>
    </dgm:pt>
    <dgm:pt modelId="{B299FFE9-CAA2-45B2-8AAA-D068D0DAD52D}">
      <dgm:prSet custT="1"/>
      <dgm:spPr>
        <a:solidFill>
          <a:srgbClr val="A0C50E"/>
        </a:solidFill>
      </dgm:spPr>
      <dgm:t>
        <a:bodyPr/>
        <a:lstStyle/>
        <a:p>
          <a:pPr rtl="0"/>
          <a:r>
            <a:rPr lang="en-GB" sz="1800" b="1" dirty="0" smtClean="0">
              <a:solidFill>
                <a:schemeClr val="bg1"/>
              </a:solidFill>
            </a:rPr>
            <a:t>Interpretation</a:t>
          </a:r>
          <a:endParaRPr lang="en-GB" sz="1800" b="1" dirty="0">
            <a:solidFill>
              <a:schemeClr val="bg1"/>
            </a:solidFill>
          </a:endParaRPr>
        </a:p>
      </dgm:t>
    </dgm:pt>
    <dgm:pt modelId="{A1A9EA1E-F1F1-41D2-84C7-3EC07B92BEA7}" type="parTrans" cxnId="{FE84F699-BFB1-4D43-AD56-152FFFCB1732}">
      <dgm:prSet/>
      <dgm:spPr/>
      <dgm:t>
        <a:bodyPr/>
        <a:lstStyle/>
        <a:p>
          <a:endParaRPr lang="en-GB"/>
        </a:p>
      </dgm:t>
    </dgm:pt>
    <dgm:pt modelId="{77F434FA-0FD0-403F-B4C9-0E6CA9524B2D}" type="sibTrans" cxnId="{FE84F699-BFB1-4D43-AD56-152FFFCB1732}">
      <dgm:prSet custT="1"/>
      <dgm:spPr>
        <a:solidFill>
          <a:srgbClr val="A0C50E"/>
        </a:solidFill>
      </dgm:spPr>
      <dgm:t>
        <a:bodyPr/>
        <a:lstStyle/>
        <a:p>
          <a:endParaRPr lang="en-GB" sz="2000"/>
        </a:p>
      </dgm:t>
    </dgm:pt>
    <dgm:pt modelId="{7C84F36C-F132-4691-8D46-9ED6C5F684EA}">
      <dgm:prSet custT="1"/>
      <dgm:spPr>
        <a:solidFill>
          <a:srgbClr val="A0C50E"/>
        </a:solidFill>
      </dgm:spPr>
      <dgm:t>
        <a:bodyPr/>
        <a:lstStyle/>
        <a:p>
          <a:pPr rtl="0"/>
          <a:r>
            <a:rPr lang="en-GB" sz="1800" b="1" dirty="0" smtClean="0">
              <a:solidFill>
                <a:schemeClr val="bg1"/>
              </a:solidFill>
            </a:rPr>
            <a:t>Adjusting teaching cycle</a:t>
          </a:r>
          <a:endParaRPr lang="en-GB" sz="1800" b="1" dirty="0">
            <a:solidFill>
              <a:schemeClr val="bg1"/>
            </a:solidFill>
          </a:endParaRPr>
        </a:p>
      </dgm:t>
    </dgm:pt>
    <dgm:pt modelId="{22B33272-DE65-4796-80C9-2FC207198DAF}" type="parTrans" cxnId="{FAE9B1E7-8633-4EAF-8220-AB077B7D526F}">
      <dgm:prSet/>
      <dgm:spPr/>
      <dgm:t>
        <a:bodyPr/>
        <a:lstStyle/>
        <a:p>
          <a:endParaRPr lang="en-GB"/>
        </a:p>
      </dgm:t>
    </dgm:pt>
    <dgm:pt modelId="{983BB875-C41C-4E32-B005-048D7A468398}" type="sibTrans" cxnId="{FAE9B1E7-8633-4EAF-8220-AB077B7D526F}">
      <dgm:prSet custT="1"/>
      <dgm:spPr>
        <a:solidFill>
          <a:srgbClr val="A0C50E"/>
        </a:solidFill>
      </dgm:spPr>
      <dgm:t>
        <a:bodyPr/>
        <a:lstStyle/>
        <a:p>
          <a:endParaRPr lang="en-GB" sz="2000"/>
        </a:p>
      </dgm:t>
    </dgm:pt>
    <dgm:pt modelId="{00BAC9C5-E307-4479-B6E0-22C704B1BDB2}">
      <dgm:prSet custT="1"/>
      <dgm:spPr>
        <a:solidFill>
          <a:srgbClr val="A0C50E"/>
        </a:solidFill>
      </dgm:spPr>
      <dgm:t>
        <a:bodyPr/>
        <a:lstStyle/>
        <a:p>
          <a:pPr rtl="0"/>
          <a:r>
            <a:rPr lang="en-GB" sz="1800" b="1" dirty="0" smtClean="0">
              <a:solidFill>
                <a:schemeClr val="bg1"/>
              </a:solidFill>
            </a:rPr>
            <a:t>Performance</a:t>
          </a:r>
          <a:endParaRPr lang="en-GB" sz="1800" b="1" dirty="0">
            <a:solidFill>
              <a:schemeClr val="bg1"/>
            </a:solidFill>
          </a:endParaRPr>
        </a:p>
      </dgm:t>
    </dgm:pt>
    <dgm:pt modelId="{0E4BE01E-6C58-41D0-8B40-6EB303408E79}" type="parTrans" cxnId="{D19C270E-45A1-4B0A-A19A-624E0E201A91}">
      <dgm:prSet/>
      <dgm:spPr/>
      <dgm:t>
        <a:bodyPr/>
        <a:lstStyle/>
        <a:p>
          <a:endParaRPr lang="en-GB"/>
        </a:p>
      </dgm:t>
    </dgm:pt>
    <dgm:pt modelId="{B6145AF8-3B75-49C1-8592-32A3A9889E5F}" type="sibTrans" cxnId="{D19C270E-45A1-4B0A-A19A-624E0E201A91}">
      <dgm:prSet custT="1"/>
      <dgm:spPr>
        <a:solidFill>
          <a:srgbClr val="A0C50E"/>
        </a:solidFill>
      </dgm:spPr>
      <dgm:t>
        <a:bodyPr/>
        <a:lstStyle/>
        <a:p>
          <a:endParaRPr lang="en-GB" sz="2000"/>
        </a:p>
      </dgm:t>
    </dgm:pt>
    <dgm:pt modelId="{9B703C96-B409-42B7-8DC9-606F216D9CBF}" type="pres">
      <dgm:prSet presAssocID="{68936DBB-4743-4C5C-8AAB-7B3C73791AA3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0BDC0D87-64C1-4B2B-ACB9-ECA1D232FE72}" type="pres">
      <dgm:prSet presAssocID="{C879D1A2-84E4-4DE9-AAC1-1C106DBA3D3E}" presName="node" presStyleLbl="node1" presStyleIdx="0" presStyleCnt="5" custScaleX="136158" custScaleY="12459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532C679-01B1-4CB0-B28E-019954CC7E49}" type="pres">
      <dgm:prSet presAssocID="{03D44870-8926-4C69-8433-139160A4792C}" presName="sibTrans" presStyleLbl="sibTrans2D1" presStyleIdx="0" presStyleCnt="5"/>
      <dgm:spPr/>
      <dgm:t>
        <a:bodyPr/>
        <a:lstStyle/>
        <a:p>
          <a:endParaRPr lang="en-GB"/>
        </a:p>
      </dgm:t>
    </dgm:pt>
    <dgm:pt modelId="{6C27D4BC-E7C2-4EB2-8E51-7DD24A6CF950}" type="pres">
      <dgm:prSet presAssocID="{03D44870-8926-4C69-8433-139160A4792C}" presName="connectorText" presStyleLbl="sibTrans2D1" presStyleIdx="0" presStyleCnt="5"/>
      <dgm:spPr/>
      <dgm:t>
        <a:bodyPr/>
        <a:lstStyle/>
        <a:p>
          <a:endParaRPr lang="en-GB"/>
        </a:p>
      </dgm:t>
    </dgm:pt>
    <dgm:pt modelId="{370E4742-3D98-4568-B049-4E2FDD78942D}" type="pres">
      <dgm:prSet presAssocID="{00BAC9C5-E307-4479-B6E0-22C704B1BDB2}" presName="node" presStyleLbl="node1" presStyleIdx="1" presStyleCnt="5" custScaleX="132244" custScaleY="12646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8AE27EE-95BA-4010-A155-1494F1781EE1}" type="pres">
      <dgm:prSet presAssocID="{B6145AF8-3B75-49C1-8592-32A3A9889E5F}" presName="sibTrans" presStyleLbl="sibTrans2D1" presStyleIdx="1" presStyleCnt="5"/>
      <dgm:spPr/>
      <dgm:t>
        <a:bodyPr/>
        <a:lstStyle/>
        <a:p>
          <a:endParaRPr lang="en-GB"/>
        </a:p>
      </dgm:t>
    </dgm:pt>
    <dgm:pt modelId="{EA0003F9-29A3-4ADE-8D67-2A077E38864D}" type="pres">
      <dgm:prSet presAssocID="{B6145AF8-3B75-49C1-8592-32A3A9889E5F}" presName="connectorText" presStyleLbl="sibTrans2D1" presStyleIdx="1" presStyleCnt="5"/>
      <dgm:spPr/>
      <dgm:t>
        <a:bodyPr/>
        <a:lstStyle/>
        <a:p>
          <a:endParaRPr lang="en-GB"/>
        </a:p>
      </dgm:t>
    </dgm:pt>
    <dgm:pt modelId="{75B85410-32C1-48C2-9A7E-17A61F123A62}" type="pres">
      <dgm:prSet presAssocID="{4483298F-67AA-435D-88AA-ED2C15DC2906}" presName="node" presStyleLbl="node1" presStyleIdx="2" presStyleCnt="5" custScaleX="133097" custScaleY="111646" custRadScaleRad="104282" custRadScaleInc="-711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EDA2CD6-8371-412F-8367-4FCD5684D08A}" type="pres">
      <dgm:prSet presAssocID="{5F1799E5-C1D0-4CE1-9F35-F0D8B0FE343D}" presName="sibTrans" presStyleLbl="sibTrans2D1" presStyleIdx="2" presStyleCnt="5"/>
      <dgm:spPr/>
      <dgm:t>
        <a:bodyPr/>
        <a:lstStyle/>
        <a:p>
          <a:endParaRPr lang="en-GB"/>
        </a:p>
      </dgm:t>
    </dgm:pt>
    <dgm:pt modelId="{29252670-5DD2-4E3C-8A52-B3A1C7D1CF07}" type="pres">
      <dgm:prSet presAssocID="{5F1799E5-C1D0-4CE1-9F35-F0D8B0FE343D}" presName="connectorText" presStyleLbl="sibTrans2D1" presStyleIdx="2" presStyleCnt="5"/>
      <dgm:spPr/>
      <dgm:t>
        <a:bodyPr/>
        <a:lstStyle/>
        <a:p>
          <a:endParaRPr lang="en-GB"/>
        </a:p>
      </dgm:t>
    </dgm:pt>
    <dgm:pt modelId="{596E1FDF-BAD6-41D1-B10B-39DE30CED870}" type="pres">
      <dgm:prSet presAssocID="{B299FFE9-CAA2-45B2-8AAA-D068D0DAD52D}" presName="node" presStyleLbl="node1" presStyleIdx="3" presStyleCnt="5" custScaleX="134647" custScaleY="11412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4615DB2-DF2D-4A93-9C9C-8801A8642E30}" type="pres">
      <dgm:prSet presAssocID="{77F434FA-0FD0-403F-B4C9-0E6CA9524B2D}" presName="sibTrans" presStyleLbl="sibTrans2D1" presStyleIdx="3" presStyleCnt="5"/>
      <dgm:spPr/>
      <dgm:t>
        <a:bodyPr/>
        <a:lstStyle/>
        <a:p>
          <a:endParaRPr lang="en-GB"/>
        </a:p>
      </dgm:t>
    </dgm:pt>
    <dgm:pt modelId="{FC2B1455-3C5B-42AE-A972-90E2B3050F3F}" type="pres">
      <dgm:prSet presAssocID="{77F434FA-0FD0-403F-B4C9-0E6CA9524B2D}" presName="connectorText" presStyleLbl="sibTrans2D1" presStyleIdx="3" presStyleCnt="5"/>
      <dgm:spPr/>
      <dgm:t>
        <a:bodyPr/>
        <a:lstStyle/>
        <a:p>
          <a:endParaRPr lang="en-GB"/>
        </a:p>
      </dgm:t>
    </dgm:pt>
    <dgm:pt modelId="{4367503B-0FBF-402F-9D37-36944813EE9F}" type="pres">
      <dgm:prSet presAssocID="{7C84F36C-F132-4691-8D46-9ED6C5F684EA}" presName="node" presStyleLbl="node1" presStyleIdx="4" presStyleCnt="5" custScaleX="129333" custScaleY="12316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245DA78-0C83-4D97-9557-63D80E7FB752}" type="pres">
      <dgm:prSet presAssocID="{983BB875-C41C-4E32-B005-048D7A468398}" presName="sibTrans" presStyleLbl="sibTrans2D1" presStyleIdx="4" presStyleCnt="5"/>
      <dgm:spPr/>
      <dgm:t>
        <a:bodyPr/>
        <a:lstStyle/>
        <a:p>
          <a:endParaRPr lang="en-GB"/>
        </a:p>
      </dgm:t>
    </dgm:pt>
    <dgm:pt modelId="{36691ADC-31E9-4FDA-BE39-05CD1C9EA390}" type="pres">
      <dgm:prSet presAssocID="{983BB875-C41C-4E32-B005-048D7A468398}" presName="connectorText" presStyleLbl="sibTrans2D1" presStyleIdx="4" presStyleCnt="5"/>
      <dgm:spPr/>
      <dgm:t>
        <a:bodyPr/>
        <a:lstStyle/>
        <a:p>
          <a:endParaRPr lang="en-GB"/>
        </a:p>
      </dgm:t>
    </dgm:pt>
  </dgm:ptLst>
  <dgm:cxnLst>
    <dgm:cxn modelId="{CD67E763-E4A8-42C9-9130-BCC8787814A4}" srcId="{68936DBB-4743-4C5C-8AAB-7B3C73791AA3}" destId="{C879D1A2-84E4-4DE9-AAC1-1C106DBA3D3E}" srcOrd="0" destOrd="0" parTransId="{1812E8A7-965D-4B9A-84AF-4BFD8FA7ECA2}" sibTransId="{03D44870-8926-4C69-8433-139160A4792C}"/>
    <dgm:cxn modelId="{80D21AED-8AA1-45F4-8EC4-895BBC528491}" type="presOf" srcId="{5F1799E5-C1D0-4CE1-9F35-F0D8B0FE343D}" destId="{DEDA2CD6-8371-412F-8367-4FCD5684D08A}" srcOrd="0" destOrd="0" presId="urn:microsoft.com/office/officeart/2005/8/layout/cycle2"/>
    <dgm:cxn modelId="{72F4E000-C486-4AF5-B094-B97C1D30C738}" srcId="{68936DBB-4743-4C5C-8AAB-7B3C73791AA3}" destId="{4483298F-67AA-435D-88AA-ED2C15DC2906}" srcOrd="2" destOrd="0" parTransId="{727F15CB-F822-4791-B1E0-6E8CFAE8BB74}" sibTransId="{5F1799E5-C1D0-4CE1-9F35-F0D8B0FE343D}"/>
    <dgm:cxn modelId="{E9D4AD78-8F65-4D08-A8C2-0C6B29C8038D}" type="presOf" srcId="{5F1799E5-C1D0-4CE1-9F35-F0D8B0FE343D}" destId="{29252670-5DD2-4E3C-8A52-B3A1C7D1CF07}" srcOrd="1" destOrd="0" presId="urn:microsoft.com/office/officeart/2005/8/layout/cycle2"/>
    <dgm:cxn modelId="{78CE2CBB-4AA6-4B5A-8DF7-F8544105F103}" type="presOf" srcId="{983BB875-C41C-4E32-B005-048D7A468398}" destId="{C245DA78-0C83-4D97-9557-63D80E7FB752}" srcOrd="0" destOrd="0" presId="urn:microsoft.com/office/officeart/2005/8/layout/cycle2"/>
    <dgm:cxn modelId="{FE84F699-BFB1-4D43-AD56-152FFFCB1732}" srcId="{68936DBB-4743-4C5C-8AAB-7B3C73791AA3}" destId="{B299FFE9-CAA2-45B2-8AAA-D068D0DAD52D}" srcOrd="3" destOrd="0" parTransId="{A1A9EA1E-F1F1-41D2-84C7-3EC07B92BEA7}" sibTransId="{77F434FA-0FD0-403F-B4C9-0E6CA9524B2D}"/>
    <dgm:cxn modelId="{D19C270E-45A1-4B0A-A19A-624E0E201A91}" srcId="{68936DBB-4743-4C5C-8AAB-7B3C73791AA3}" destId="{00BAC9C5-E307-4479-B6E0-22C704B1BDB2}" srcOrd="1" destOrd="0" parTransId="{0E4BE01E-6C58-41D0-8B40-6EB303408E79}" sibTransId="{B6145AF8-3B75-49C1-8592-32A3A9889E5F}"/>
    <dgm:cxn modelId="{EAA03CF1-78C3-4789-BFCC-2B25CEAA9777}" type="presOf" srcId="{7C84F36C-F132-4691-8D46-9ED6C5F684EA}" destId="{4367503B-0FBF-402F-9D37-36944813EE9F}" srcOrd="0" destOrd="0" presId="urn:microsoft.com/office/officeart/2005/8/layout/cycle2"/>
    <dgm:cxn modelId="{1FB1D2B7-631D-4AB3-8CE1-2A01D6B364EE}" type="presOf" srcId="{77F434FA-0FD0-403F-B4C9-0E6CA9524B2D}" destId="{54615DB2-DF2D-4A93-9C9C-8801A8642E30}" srcOrd="0" destOrd="0" presId="urn:microsoft.com/office/officeart/2005/8/layout/cycle2"/>
    <dgm:cxn modelId="{D0A8D7E6-85DA-4707-8D45-E87F2D07D53D}" type="presOf" srcId="{B6145AF8-3B75-49C1-8592-32A3A9889E5F}" destId="{08AE27EE-95BA-4010-A155-1494F1781EE1}" srcOrd="0" destOrd="0" presId="urn:microsoft.com/office/officeart/2005/8/layout/cycle2"/>
    <dgm:cxn modelId="{DE771392-75DE-4366-BA29-9E10CE7E1A21}" type="presOf" srcId="{4483298F-67AA-435D-88AA-ED2C15DC2906}" destId="{75B85410-32C1-48C2-9A7E-17A61F123A62}" srcOrd="0" destOrd="0" presId="urn:microsoft.com/office/officeart/2005/8/layout/cycle2"/>
    <dgm:cxn modelId="{70580406-9096-4B2E-88E9-0F3B1CE7D206}" type="presOf" srcId="{00BAC9C5-E307-4479-B6E0-22C704B1BDB2}" destId="{370E4742-3D98-4568-B049-4E2FDD78942D}" srcOrd="0" destOrd="0" presId="urn:microsoft.com/office/officeart/2005/8/layout/cycle2"/>
    <dgm:cxn modelId="{FAE9B1E7-8633-4EAF-8220-AB077B7D526F}" srcId="{68936DBB-4743-4C5C-8AAB-7B3C73791AA3}" destId="{7C84F36C-F132-4691-8D46-9ED6C5F684EA}" srcOrd="4" destOrd="0" parTransId="{22B33272-DE65-4796-80C9-2FC207198DAF}" sibTransId="{983BB875-C41C-4E32-B005-048D7A468398}"/>
    <dgm:cxn modelId="{0C736F01-D953-4FBE-BAD2-441181BABD35}" type="presOf" srcId="{983BB875-C41C-4E32-B005-048D7A468398}" destId="{36691ADC-31E9-4FDA-BE39-05CD1C9EA390}" srcOrd="1" destOrd="0" presId="urn:microsoft.com/office/officeart/2005/8/layout/cycle2"/>
    <dgm:cxn modelId="{FA5F25A3-B009-4EFF-83C1-C88935ACD38E}" type="presOf" srcId="{68936DBB-4743-4C5C-8AAB-7B3C73791AA3}" destId="{9B703C96-B409-42B7-8DC9-606F216D9CBF}" srcOrd="0" destOrd="0" presId="urn:microsoft.com/office/officeart/2005/8/layout/cycle2"/>
    <dgm:cxn modelId="{7F4F8F65-EE8E-47CD-8114-965CAA4A5541}" type="presOf" srcId="{B299FFE9-CAA2-45B2-8AAA-D068D0DAD52D}" destId="{596E1FDF-BAD6-41D1-B10B-39DE30CED870}" srcOrd="0" destOrd="0" presId="urn:microsoft.com/office/officeart/2005/8/layout/cycle2"/>
    <dgm:cxn modelId="{5B1DD9A5-C68B-439A-9ADA-BEB11C0721DA}" type="presOf" srcId="{C879D1A2-84E4-4DE9-AAC1-1C106DBA3D3E}" destId="{0BDC0D87-64C1-4B2B-ACB9-ECA1D232FE72}" srcOrd="0" destOrd="0" presId="urn:microsoft.com/office/officeart/2005/8/layout/cycle2"/>
    <dgm:cxn modelId="{8C7ED7A5-8C93-448A-BC2F-C1C3E0F61449}" type="presOf" srcId="{03D44870-8926-4C69-8433-139160A4792C}" destId="{6C27D4BC-E7C2-4EB2-8E51-7DD24A6CF950}" srcOrd="1" destOrd="0" presId="urn:microsoft.com/office/officeart/2005/8/layout/cycle2"/>
    <dgm:cxn modelId="{4F2F7AA7-1A37-407A-9CDC-C4B78DA09829}" type="presOf" srcId="{B6145AF8-3B75-49C1-8592-32A3A9889E5F}" destId="{EA0003F9-29A3-4ADE-8D67-2A077E38864D}" srcOrd="1" destOrd="0" presId="urn:microsoft.com/office/officeart/2005/8/layout/cycle2"/>
    <dgm:cxn modelId="{37294E29-658C-4E71-93AF-08C70FB86827}" type="presOf" srcId="{03D44870-8926-4C69-8433-139160A4792C}" destId="{D532C679-01B1-4CB0-B28E-019954CC7E49}" srcOrd="0" destOrd="0" presId="urn:microsoft.com/office/officeart/2005/8/layout/cycle2"/>
    <dgm:cxn modelId="{54125147-EDBA-48A2-8FAD-BCA8022518B6}" type="presOf" srcId="{77F434FA-0FD0-403F-B4C9-0E6CA9524B2D}" destId="{FC2B1455-3C5B-42AE-A972-90E2B3050F3F}" srcOrd="1" destOrd="0" presId="urn:microsoft.com/office/officeart/2005/8/layout/cycle2"/>
    <dgm:cxn modelId="{42914B7A-C0A5-4187-AB49-40BA3993A89D}" type="presParOf" srcId="{9B703C96-B409-42B7-8DC9-606F216D9CBF}" destId="{0BDC0D87-64C1-4B2B-ACB9-ECA1D232FE72}" srcOrd="0" destOrd="0" presId="urn:microsoft.com/office/officeart/2005/8/layout/cycle2"/>
    <dgm:cxn modelId="{86881E78-6CE0-41DA-ADAB-FC3E5D8CD13C}" type="presParOf" srcId="{9B703C96-B409-42B7-8DC9-606F216D9CBF}" destId="{D532C679-01B1-4CB0-B28E-019954CC7E49}" srcOrd="1" destOrd="0" presId="urn:microsoft.com/office/officeart/2005/8/layout/cycle2"/>
    <dgm:cxn modelId="{C1383D84-663F-4304-B6F5-018CF4D6A3E9}" type="presParOf" srcId="{D532C679-01B1-4CB0-B28E-019954CC7E49}" destId="{6C27D4BC-E7C2-4EB2-8E51-7DD24A6CF950}" srcOrd="0" destOrd="0" presId="urn:microsoft.com/office/officeart/2005/8/layout/cycle2"/>
    <dgm:cxn modelId="{A1D18E99-801A-4D2B-A065-5E48B3D34D51}" type="presParOf" srcId="{9B703C96-B409-42B7-8DC9-606F216D9CBF}" destId="{370E4742-3D98-4568-B049-4E2FDD78942D}" srcOrd="2" destOrd="0" presId="urn:microsoft.com/office/officeart/2005/8/layout/cycle2"/>
    <dgm:cxn modelId="{5CD882CC-6ED9-4A7E-8C82-5C748E3CD010}" type="presParOf" srcId="{9B703C96-B409-42B7-8DC9-606F216D9CBF}" destId="{08AE27EE-95BA-4010-A155-1494F1781EE1}" srcOrd="3" destOrd="0" presId="urn:microsoft.com/office/officeart/2005/8/layout/cycle2"/>
    <dgm:cxn modelId="{C529EC7D-E530-4FDA-849A-1D30518F1ED9}" type="presParOf" srcId="{08AE27EE-95BA-4010-A155-1494F1781EE1}" destId="{EA0003F9-29A3-4ADE-8D67-2A077E38864D}" srcOrd="0" destOrd="0" presId="urn:microsoft.com/office/officeart/2005/8/layout/cycle2"/>
    <dgm:cxn modelId="{50D2C4BF-84A5-4F3D-8E17-6D7CB1FF85E6}" type="presParOf" srcId="{9B703C96-B409-42B7-8DC9-606F216D9CBF}" destId="{75B85410-32C1-48C2-9A7E-17A61F123A62}" srcOrd="4" destOrd="0" presId="urn:microsoft.com/office/officeart/2005/8/layout/cycle2"/>
    <dgm:cxn modelId="{CCD928E5-0335-4C44-813C-422CAC627277}" type="presParOf" srcId="{9B703C96-B409-42B7-8DC9-606F216D9CBF}" destId="{DEDA2CD6-8371-412F-8367-4FCD5684D08A}" srcOrd="5" destOrd="0" presId="urn:microsoft.com/office/officeart/2005/8/layout/cycle2"/>
    <dgm:cxn modelId="{3B67E962-4AF6-489F-84E8-D880B968A4BD}" type="presParOf" srcId="{DEDA2CD6-8371-412F-8367-4FCD5684D08A}" destId="{29252670-5DD2-4E3C-8A52-B3A1C7D1CF07}" srcOrd="0" destOrd="0" presId="urn:microsoft.com/office/officeart/2005/8/layout/cycle2"/>
    <dgm:cxn modelId="{065F5D5B-D7ED-4EBC-98DC-028A210969FA}" type="presParOf" srcId="{9B703C96-B409-42B7-8DC9-606F216D9CBF}" destId="{596E1FDF-BAD6-41D1-B10B-39DE30CED870}" srcOrd="6" destOrd="0" presId="urn:microsoft.com/office/officeart/2005/8/layout/cycle2"/>
    <dgm:cxn modelId="{A4841952-7B23-4E2F-A69A-60B334FD4072}" type="presParOf" srcId="{9B703C96-B409-42B7-8DC9-606F216D9CBF}" destId="{54615DB2-DF2D-4A93-9C9C-8801A8642E30}" srcOrd="7" destOrd="0" presId="urn:microsoft.com/office/officeart/2005/8/layout/cycle2"/>
    <dgm:cxn modelId="{3E5B251E-3C5B-449E-872E-AC16D0925977}" type="presParOf" srcId="{54615DB2-DF2D-4A93-9C9C-8801A8642E30}" destId="{FC2B1455-3C5B-42AE-A972-90E2B3050F3F}" srcOrd="0" destOrd="0" presId="urn:microsoft.com/office/officeart/2005/8/layout/cycle2"/>
    <dgm:cxn modelId="{81EC55D1-2B3E-4E20-BD20-9169D78B1D51}" type="presParOf" srcId="{9B703C96-B409-42B7-8DC9-606F216D9CBF}" destId="{4367503B-0FBF-402F-9D37-36944813EE9F}" srcOrd="8" destOrd="0" presId="urn:microsoft.com/office/officeart/2005/8/layout/cycle2"/>
    <dgm:cxn modelId="{8FC17875-A70B-459B-B777-4C23584D6E77}" type="presParOf" srcId="{9B703C96-B409-42B7-8DC9-606F216D9CBF}" destId="{C245DA78-0C83-4D97-9557-63D80E7FB752}" srcOrd="9" destOrd="0" presId="urn:microsoft.com/office/officeart/2005/8/layout/cycle2"/>
    <dgm:cxn modelId="{E2D08A04-0F1C-4AFA-963B-910F06D51FA8}" type="presParOf" srcId="{C245DA78-0C83-4D97-9557-63D80E7FB752}" destId="{36691ADC-31E9-4FDA-BE39-05CD1C9EA390}" srcOrd="0" destOrd="0" presId="urn:microsoft.com/office/officeart/2005/8/layout/cycle2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8936DBB-4743-4C5C-8AAB-7B3C73791AA3}" type="doc">
      <dgm:prSet loTypeId="urn:microsoft.com/office/officeart/2005/8/layout/cycle2" loCatId="cycle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GB"/>
        </a:p>
      </dgm:t>
    </dgm:pt>
    <dgm:pt modelId="{C879D1A2-84E4-4DE9-AAC1-1C106DBA3D3E}">
      <dgm:prSet custT="1"/>
      <dgm:spPr>
        <a:solidFill>
          <a:srgbClr val="A0C50E"/>
        </a:solidFill>
        <a:ln>
          <a:noFill/>
        </a:ln>
      </dgm:spPr>
      <dgm:t>
        <a:bodyPr/>
        <a:lstStyle/>
        <a:p>
          <a:pPr rtl="0"/>
          <a:r>
            <a:rPr lang="en-GB" sz="1800" b="1" dirty="0" smtClean="0">
              <a:solidFill>
                <a:schemeClr val="bg1"/>
              </a:solidFill>
            </a:rPr>
            <a:t>Setting clear learner objectives</a:t>
          </a:r>
          <a:endParaRPr lang="en-GB" sz="1800" b="1" dirty="0">
            <a:solidFill>
              <a:schemeClr val="bg1"/>
            </a:solidFill>
          </a:endParaRPr>
        </a:p>
      </dgm:t>
    </dgm:pt>
    <dgm:pt modelId="{1812E8A7-965D-4B9A-84AF-4BFD8FA7ECA2}" type="parTrans" cxnId="{CD67E763-E4A8-42C9-9130-BCC8787814A4}">
      <dgm:prSet/>
      <dgm:spPr/>
      <dgm:t>
        <a:bodyPr/>
        <a:lstStyle/>
        <a:p>
          <a:endParaRPr lang="en-GB" sz="1600"/>
        </a:p>
      </dgm:t>
    </dgm:pt>
    <dgm:pt modelId="{03D44870-8926-4C69-8433-139160A4792C}" type="sibTrans" cxnId="{CD67E763-E4A8-42C9-9130-BCC8787814A4}">
      <dgm:prSet custT="1"/>
      <dgm:spPr>
        <a:solidFill>
          <a:srgbClr val="A0C50E"/>
        </a:solidFill>
      </dgm:spPr>
      <dgm:t>
        <a:bodyPr/>
        <a:lstStyle/>
        <a:p>
          <a:endParaRPr lang="en-GB" sz="1800"/>
        </a:p>
      </dgm:t>
    </dgm:pt>
    <dgm:pt modelId="{4483298F-67AA-435D-88AA-ED2C15DC2906}">
      <dgm:prSet custT="1"/>
      <dgm:spPr>
        <a:solidFill>
          <a:srgbClr val="A0C50E"/>
        </a:solidFill>
        <a:ln>
          <a:noFill/>
        </a:ln>
      </dgm:spPr>
      <dgm:t>
        <a:bodyPr/>
        <a:lstStyle/>
        <a:p>
          <a:pPr rtl="0"/>
          <a:r>
            <a:rPr lang="en-GB" sz="1800" b="1" dirty="0" smtClean="0">
              <a:solidFill>
                <a:schemeClr val="bg1"/>
              </a:solidFill>
            </a:rPr>
            <a:t>Observation</a:t>
          </a:r>
          <a:endParaRPr lang="en-GB" sz="1800" b="1" dirty="0">
            <a:solidFill>
              <a:schemeClr val="bg1"/>
            </a:solidFill>
          </a:endParaRPr>
        </a:p>
      </dgm:t>
    </dgm:pt>
    <dgm:pt modelId="{727F15CB-F822-4791-B1E0-6E8CFAE8BB74}" type="parTrans" cxnId="{72F4E000-C486-4AF5-B094-B97C1D30C738}">
      <dgm:prSet/>
      <dgm:spPr/>
      <dgm:t>
        <a:bodyPr/>
        <a:lstStyle/>
        <a:p>
          <a:endParaRPr lang="en-GB" sz="1600"/>
        </a:p>
      </dgm:t>
    </dgm:pt>
    <dgm:pt modelId="{5F1799E5-C1D0-4CE1-9F35-F0D8B0FE343D}" type="sibTrans" cxnId="{72F4E000-C486-4AF5-B094-B97C1D30C738}">
      <dgm:prSet custT="1"/>
      <dgm:spPr>
        <a:solidFill>
          <a:srgbClr val="A0C50E"/>
        </a:solidFill>
      </dgm:spPr>
      <dgm:t>
        <a:bodyPr/>
        <a:lstStyle/>
        <a:p>
          <a:endParaRPr lang="en-GB" sz="1800"/>
        </a:p>
      </dgm:t>
    </dgm:pt>
    <dgm:pt modelId="{B299FFE9-CAA2-45B2-8AAA-D068D0DAD52D}">
      <dgm:prSet custT="1"/>
      <dgm:spPr>
        <a:solidFill>
          <a:srgbClr val="A0C50E"/>
        </a:solidFill>
        <a:ln>
          <a:noFill/>
        </a:ln>
      </dgm:spPr>
      <dgm:t>
        <a:bodyPr/>
        <a:lstStyle/>
        <a:p>
          <a:pPr rtl="0"/>
          <a:r>
            <a:rPr lang="en-GB" sz="1800" b="1" dirty="0" smtClean="0">
              <a:solidFill>
                <a:schemeClr val="bg1"/>
              </a:solidFill>
            </a:rPr>
            <a:t>Interpretation</a:t>
          </a:r>
          <a:endParaRPr lang="en-GB" sz="1800" b="1" dirty="0">
            <a:solidFill>
              <a:schemeClr val="bg1"/>
            </a:solidFill>
          </a:endParaRPr>
        </a:p>
      </dgm:t>
    </dgm:pt>
    <dgm:pt modelId="{A1A9EA1E-F1F1-41D2-84C7-3EC07B92BEA7}" type="parTrans" cxnId="{FE84F699-BFB1-4D43-AD56-152FFFCB1732}">
      <dgm:prSet/>
      <dgm:spPr/>
      <dgm:t>
        <a:bodyPr/>
        <a:lstStyle/>
        <a:p>
          <a:endParaRPr lang="en-GB" sz="1600"/>
        </a:p>
      </dgm:t>
    </dgm:pt>
    <dgm:pt modelId="{77F434FA-0FD0-403F-B4C9-0E6CA9524B2D}" type="sibTrans" cxnId="{FE84F699-BFB1-4D43-AD56-152FFFCB1732}">
      <dgm:prSet custT="1"/>
      <dgm:spPr>
        <a:solidFill>
          <a:srgbClr val="A0C50E"/>
        </a:solidFill>
      </dgm:spPr>
      <dgm:t>
        <a:bodyPr/>
        <a:lstStyle/>
        <a:p>
          <a:endParaRPr lang="en-GB" sz="1800"/>
        </a:p>
      </dgm:t>
    </dgm:pt>
    <dgm:pt modelId="{7C84F36C-F132-4691-8D46-9ED6C5F684EA}">
      <dgm:prSet custT="1"/>
      <dgm:spPr>
        <a:solidFill>
          <a:srgbClr val="A0C50E"/>
        </a:solidFill>
        <a:ln>
          <a:noFill/>
        </a:ln>
      </dgm:spPr>
      <dgm:t>
        <a:bodyPr/>
        <a:lstStyle/>
        <a:p>
          <a:pPr rtl="0"/>
          <a:r>
            <a:rPr lang="en-GB" sz="1800" b="1" dirty="0" smtClean="0">
              <a:solidFill>
                <a:schemeClr val="bg1"/>
              </a:solidFill>
            </a:rPr>
            <a:t>Adjusting teaching cycle</a:t>
          </a:r>
          <a:endParaRPr lang="en-GB" sz="1800" b="1" dirty="0">
            <a:solidFill>
              <a:schemeClr val="bg1"/>
            </a:solidFill>
          </a:endParaRPr>
        </a:p>
      </dgm:t>
    </dgm:pt>
    <dgm:pt modelId="{22B33272-DE65-4796-80C9-2FC207198DAF}" type="parTrans" cxnId="{FAE9B1E7-8633-4EAF-8220-AB077B7D526F}">
      <dgm:prSet/>
      <dgm:spPr/>
      <dgm:t>
        <a:bodyPr/>
        <a:lstStyle/>
        <a:p>
          <a:endParaRPr lang="en-GB" sz="1600"/>
        </a:p>
      </dgm:t>
    </dgm:pt>
    <dgm:pt modelId="{983BB875-C41C-4E32-B005-048D7A468398}" type="sibTrans" cxnId="{FAE9B1E7-8633-4EAF-8220-AB077B7D526F}">
      <dgm:prSet custT="1"/>
      <dgm:spPr>
        <a:solidFill>
          <a:srgbClr val="A0C50E"/>
        </a:solidFill>
      </dgm:spPr>
      <dgm:t>
        <a:bodyPr/>
        <a:lstStyle/>
        <a:p>
          <a:endParaRPr lang="en-GB" sz="1800"/>
        </a:p>
      </dgm:t>
    </dgm:pt>
    <dgm:pt modelId="{00BAC9C5-E307-4479-B6E0-22C704B1BDB2}">
      <dgm:prSet custT="1"/>
      <dgm:spPr>
        <a:solidFill>
          <a:srgbClr val="A0C50E"/>
        </a:solidFill>
        <a:ln>
          <a:noFill/>
        </a:ln>
      </dgm:spPr>
      <dgm:t>
        <a:bodyPr/>
        <a:lstStyle/>
        <a:p>
          <a:pPr rtl="0"/>
          <a:r>
            <a:rPr lang="en-GB" sz="1800" b="1" dirty="0" smtClean="0">
              <a:solidFill>
                <a:schemeClr val="bg1"/>
              </a:solidFill>
            </a:rPr>
            <a:t>Performance</a:t>
          </a:r>
          <a:endParaRPr lang="en-GB" sz="1800" b="1" dirty="0">
            <a:solidFill>
              <a:schemeClr val="bg1"/>
            </a:solidFill>
          </a:endParaRPr>
        </a:p>
      </dgm:t>
    </dgm:pt>
    <dgm:pt modelId="{0E4BE01E-6C58-41D0-8B40-6EB303408E79}" type="parTrans" cxnId="{D19C270E-45A1-4B0A-A19A-624E0E201A91}">
      <dgm:prSet/>
      <dgm:spPr/>
      <dgm:t>
        <a:bodyPr/>
        <a:lstStyle/>
        <a:p>
          <a:endParaRPr lang="en-GB" sz="1600"/>
        </a:p>
      </dgm:t>
    </dgm:pt>
    <dgm:pt modelId="{B6145AF8-3B75-49C1-8592-32A3A9889E5F}" type="sibTrans" cxnId="{D19C270E-45A1-4B0A-A19A-624E0E201A91}">
      <dgm:prSet custT="1"/>
      <dgm:spPr>
        <a:solidFill>
          <a:srgbClr val="A0C50E"/>
        </a:solidFill>
      </dgm:spPr>
      <dgm:t>
        <a:bodyPr/>
        <a:lstStyle/>
        <a:p>
          <a:endParaRPr lang="en-GB" sz="1800"/>
        </a:p>
      </dgm:t>
    </dgm:pt>
    <dgm:pt modelId="{9B703C96-B409-42B7-8DC9-606F216D9CBF}" type="pres">
      <dgm:prSet presAssocID="{68936DBB-4743-4C5C-8AAB-7B3C73791AA3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0BDC0D87-64C1-4B2B-ACB9-ECA1D232FE72}" type="pres">
      <dgm:prSet presAssocID="{C879D1A2-84E4-4DE9-AAC1-1C106DBA3D3E}" presName="node" presStyleLbl="node1" presStyleIdx="0" presStyleCnt="5" custScaleX="136158" custScaleY="12459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532C679-01B1-4CB0-B28E-019954CC7E49}" type="pres">
      <dgm:prSet presAssocID="{03D44870-8926-4C69-8433-139160A4792C}" presName="sibTrans" presStyleLbl="sibTrans2D1" presStyleIdx="0" presStyleCnt="5"/>
      <dgm:spPr/>
      <dgm:t>
        <a:bodyPr/>
        <a:lstStyle/>
        <a:p>
          <a:endParaRPr lang="en-GB"/>
        </a:p>
      </dgm:t>
    </dgm:pt>
    <dgm:pt modelId="{6C27D4BC-E7C2-4EB2-8E51-7DD24A6CF950}" type="pres">
      <dgm:prSet presAssocID="{03D44870-8926-4C69-8433-139160A4792C}" presName="connectorText" presStyleLbl="sibTrans2D1" presStyleIdx="0" presStyleCnt="5"/>
      <dgm:spPr/>
      <dgm:t>
        <a:bodyPr/>
        <a:lstStyle/>
        <a:p>
          <a:endParaRPr lang="en-GB"/>
        </a:p>
      </dgm:t>
    </dgm:pt>
    <dgm:pt modelId="{370E4742-3D98-4568-B049-4E2FDD78942D}" type="pres">
      <dgm:prSet presAssocID="{00BAC9C5-E307-4479-B6E0-22C704B1BDB2}" presName="node" presStyleLbl="node1" presStyleIdx="1" presStyleCnt="5" custScaleX="132244" custScaleY="12646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8AE27EE-95BA-4010-A155-1494F1781EE1}" type="pres">
      <dgm:prSet presAssocID="{B6145AF8-3B75-49C1-8592-32A3A9889E5F}" presName="sibTrans" presStyleLbl="sibTrans2D1" presStyleIdx="1" presStyleCnt="5"/>
      <dgm:spPr/>
      <dgm:t>
        <a:bodyPr/>
        <a:lstStyle/>
        <a:p>
          <a:endParaRPr lang="en-GB"/>
        </a:p>
      </dgm:t>
    </dgm:pt>
    <dgm:pt modelId="{EA0003F9-29A3-4ADE-8D67-2A077E38864D}" type="pres">
      <dgm:prSet presAssocID="{B6145AF8-3B75-49C1-8592-32A3A9889E5F}" presName="connectorText" presStyleLbl="sibTrans2D1" presStyleIdx="1" presStyleCnt="5"/>
      <dgm:spPr/>
      <dgm:t>
        <a:bodyPr/>
        <a:lstStyle/>
        <a:p>
          <a:endParaRPr lang="en-GB"/>
        </a:p>
      </dgm:t>
    </dgm:pt>
    <dgm:pt modelId="{75B85410-32C1-48C2-9A7E-17A61F123A62}" type="pres">
      <dgm:prSet presAssocID="{4483298F-67AA-435D-88AA-ED2C15DC2906}" presName="node" presStyleLbl="node1" presStyleIdx="2" presStyleCnt="5" custScaleX="126323" custScaleY="113376" custRadScaleRad="100396" custRadScaleInc="79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EDA2CD6-8371-412F-8367-4FCD5684D08A}" type="pres">
      <dgm:prSet presAssocID="{5F1799E5-C1D0-4CE1-9F35-F0D8B0FE343D}" presName="sibTrans" presStyleLbl="sibTrans2D1" presStyleIdx="2" presStyleCnt="5"/>
      <dgm:spPr/>
      <dgm:t>
        <a:bodyPr/>
        <a:lstStyle/>
        <a:p>
          <a:endParaRPr lang="en-GB"/>
        </a:p>
      </dgm:t>
    </dgm:pt>
    <dgm:pt modelId="{29252670-5DD2-4E3C-8A52-B3A1C7D1CF07}" type="pres">
      <dgm:prSet presAssocID="{5F1799E5-C1D0-4CE1-9F35-F0D8B0FE343D}" presName="connectorText" presStyleLbl="sibTrans2D1" presStyleIdx="2" presStyleCnt="5"/>
      <dgm:spPr/>
      <dgm:t>
        <a:bodyPr/>
        <a:lstStyle/>
        <a:p>
          <a:endParaRPr lang="en-GB"/>
        </a:p>
      </dgm:t>
    </dgm:pt>
    <dgm:pt modelId="{596E1FDF-BAD6-41D1-B10B-39DE30CED870}" type="pres">
      <dgm:prSet presAssocID="{B299FFE9-CAA2-45B2-8AAA-D068D0DAD52D}" presName="node" presStyleLbl="node1" presStyleIdx="3" presStyleCnt="5" custScaleX="137776" custScaleY="12294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4615DB2-DF2D-4A93-9C9C-8801A8642E30}" type="pres">
      <dgm:prSet presAssocID="{77F434FA-0FD0-403F-B4C9-0E6CA9524B2D}" presName="sibTrans" presStyleLbl="sibTrans2D1" presStyleIdx="3" presStyleCnt="5"/>
      <dgm:spPr/>
      <dgm:t>
        <a:bodyPr/>
        <a:lstStyle/>
        <a:p>
          <a:endParaRPr lang="en-GB"/>
        </a:p>
      </dgm:t>
    </dgm:pt>
    <dgm:pt modelId="{FC2B1455-3C5B-42AE-A972-90E2B3050F3F}" type="pres">
      <dgm:prSet presAssocID="{77F434FA-0FD0-403F-B4C9-0E6CA9524B2D}" presName="connectorText" presStyleLbl="sibTrans2D1" presStyleIdx="3" presStyleCnt="5"/>
      <dgm:spPr/>
      <dgm:t>
        <a:bodyPr/>
        <a:lstStyle/>
        <a:p>
          <a:endParaRPr lang="en-GB"/>
        </a:p>
      </dgm:t>
    </dgm:pt>
    <dgm:pt modelId="{4367503B-0FBF-402F-9D37-36944813EE9F}" type="pres">
      <dgm:prSet presAssocID="{7C84F36C-F132-4691-8D46-9ED6C5F684EA}" presName="node" presStyleLbl="node1" presStyleIdx="4" presStyleCnt="5" custScaleX="129333" custScaleY="12316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245DA78-0C83-4D97-9557-63D80E7FB752}" type="pres">
      <dgm:prSet presAssocID="{983BB875-C41C-4E32-B005-048D7A468398}" presName="sibTrans" presStyleLbl="sibTrans2D1" presStyleIdx="4" presStyleCnt="5"/>
      <dgm:spPr/>
      <dgm:t>
        <a:bodyPr/>
        <a:lstStyle/>
        <a:p>
          <a:endParaRPr lang="en-GB"/>
        </a:p>
      </dgm:t>
    </dgm:pt>
    <dgm:pt modelId="{36691ADC-31E9-4FDA-BE39-05CD1C9EA390}" type="pres">
      <dgm:prSet presAssocID="{983BB875-C41C-4E32-B005-048D7A468398}" presName="connectorText" presStyleLbl="sibTrans2D1" presStyleIdx="4" presStyleCnt="5"/>
      <dgm:spPr/>
      <dgm:t>
        <a:bodyPr/>
        <a:lstStyle/>
        <a:p>
          <a:endParaRPr lang="en-GB"/>
        </a:p>
      </dgm:t>
    </dgm:pt>
  </dgm:ptLst>
  <dgm:cxnLst>
    <dgm:cxn modelId="{CD67E763-E4A8-42C9-9130-BCC8787814A4}" srcId="{68936DBB-4743-4C5C-8AAB-7B3C73791AA3}" destId="{C879D1A2-84E4-4DE9-AAC1-1C106DBA3D3E}" srcOrd="0" destOrd="0" parTransId="{1812E8A7-965D-4B9A-84AF-4BFD8FA7ECA2}" sibTransId="{03D44870-8926-4C69-8433-139160A4792C}"/>
    <dgm:cxn modelId="{1904764E-3F58-4243-8D89-D140CE40B3F4}" type="presOf" srcId="{C879D1A2-84E4-4DE9-AAC1-1C106DBA3D3E}" destId="{0BDC0D87-64C1-4B2B-ACB9-ECA1D232FE72}" srcOrd="0" destOrd="0" presId="urn:microsoft.com/office/officeart/2005/8/layout/cycle2"/>
    <dgm:cxn modelId="{72F4E000-C486-4AF5-B094-B97C1D30C738}" srcId="{68936DBB-4743-4C5C-8AAB-7B3C73791AA3}" destId="{4483298F-67AA-435D-88AA-ED2C15DC2906}" srcOrd="2" destOrd="0" parTransId="{727F15CB-F822-4791-B1E0-6E8CFAE8BB74}" sibTransId="{5F1799E5-C1D0-4CE1-9F35-F0D8B0FE343D}"/>
    <dgm:cxn modelId="{5752F7DD-3C21-4F96-B141-024811DBC025}" type="presOf" srcId="{983BB875-C41C-4E32-B005-048D7A468398}" destId="{36691ADC-31E9-4FDA-BE39-05CD1C9EA390}" srcOrd="1" destOrd="0" presId="urn:microsoft.com/office/officeart/2005/8/layout/cycle2"/>
    <dgm:cxn modelId="{D19C270E-45A1-4B0A-A19A-624E0E201A91}" srcId="{68936DBB-4743-4C5C-8AAB-7B3C73791AA3}" destId="{00BAC9C5-E307-4479-B6E0-22C704B1BDB2}" srcOrd="1" destOrd="0" parTransId="{0E4BE01E-6C58-41D0-8B40-6EB303408E79}" sibTransId="{B6145AF8-3B75-49C1-8592-32A3A9889E5F}"/>
    <dgm:cxn modelId="{FE84F699-BFB1-4D43-AD56-152FFFCB1732}" srcId="{68936DBB-4743-4C5C-8AAB-7B3C73791AA3}" destId="{B299FFE9-CAA2-45B2-8AAA-D068D0DAD52D}" srcOrd="3" destOrd="0" parTransId="{A1A9EA1E-F1F1-41D2-84C7-3EC07B92BEA7}" sibTransId="{77F434FA-0FD0-403F-B4C9-0E6CA9524B2D}"/>
    <dgm:cxn modelId="{9B8AA19F-91A8-4458-B637-5CD8BF56EC2A}" type="presOf" srcId="{7C84F36C-F132-4691-8D46-9ED6C5F684EA}" destId="{4367503B-0FBF-402F-9D37-36944813EE9F}" srcOrd="0" destOrd="0" presId="urn:microsoft.com/office/officeart/2005/8/layout/cycle2"/>
    <dgm:cxn modelId="{FAE9B1E7-8633-4EAF-8220-AB077B7D526F}" srcId="{68936DBB-4743-4C5C-8AAB-7B3C73791AA3}" destId="{7C84F36C-F132-4691-8D46-9ED6C5F684EA}" srcOrd="4" destOrd="0" parTransId="{22B33272-DE65-4796-80C9-2FC207198DAF}" sibTransId="{983BB875-C41C-4E32-B005-048D7A468398}"/>
    <dgm:cxn modelId="{EA1BCAF7-485A-41BF-8DBB-457CB6F51478}" type="presOf" srcId="{68936DBB-4743-4C5C-8AAB-7B3C73791AA3}" destId="{9B703C96-B409-42B7-8DC9-606F216D9CBF}" srcOrd="0" destOrd="0" presId="urn:microsoft.com/office/officeart/2005/8/layout/cycle2"/>
    <dgm:cxn modelId="{75E3EF32-D60B-4E68-8402-283E0F80FF3D}" type="presOf" srcId="{B6145AF8-3B75-49C1-8592-32A3A9889E5F}" destId="{EA0003F9-29A3-4ADE-8D67-2A077E38864D}" srcOrd="1" destOrd="0" presId="urn:microsoft.com/office/officeart/2005/8/layout/cycle2"/>
    <dgm:cxn modelId="{464B5741-9AC0-44AD-A72E-00D9E7D0A4C7}" type="presOf" srcId="{B6145AF8-3B75-49C1-8592-32A3A9889E5F}" destId="{08AE27EE-95BA-4010-A155-1494F1781EE1}" srcOrd="0" destOrd="0" presId="urn:microsoft.com/office/officeart/2005/8/layout/cycle2"/>
    <dgm:cxn modelId="{21176BBD-F030-4D45-A84A-07721B1A56BE}" type="presOf" srcId="{B299FFE9-CAA2-45B2-8AAA-D068D0DAD52D}" destId="{596E1FDF-BAD6-41D1-B10B-39DE30CED870}" srcOrd="0" destOrd="0" presId="urn:microsoft.com/office/officeart/2005/8/layout/cycle2"/>
    <dgm:cxn modelId="{3EA18F46-08FA-45AD-97A1-F39938F7BA72}" type="presOf" srcId="{03D44870-8926-4C69-8433-139160A4792C}" destId="{6C27D4BC-E7C2-4EB2-8E51-7DD24A6CF950}" srcOrd="1" destOrd="0" presId="urn:microsoft.com/office/officeart/2005/8/layout/cycle2"/>
    <dgm:cxn modelId="{4929E452-AEC0-4A68-9EAF-DC105F7AFC97}" type="presOf" srcId="{4483298F-67AA-435D-88AA-ED2C15DC2906}" destId="{75B85410-32C1-48C2-9A7E-17A61F123A62}" srcOrd="0" destOrd="0" presId="urn:microsoft.com/office/officeart/2005/8/layout/cycle2"/>
    <dgm:cxn modelId="{BFF618C0-AAEE-4577-A39D-61096007B007}" type="presOf" srcId="{5F1799E5-C1D0-4CE1-9F35-F0D8B0FE343D}" destId="{DEDA2CD6-8371-412F-8367-4FCD5684D08A}" srcOrd="0" destOrd="0" presId="urn:microsoft.com/office/officeart/2005/8/layout/cycle2"/>
    <dgm:cxn modelId="{ACF78D93-2079-43AA-A26D-926F59FDFDEE}" type="presOf" srcId="{00BAC9C5-E307-4479-B6E0-22C704B1BDB2}" destId="{370E4742-3D98-4568-B049-4E2FDD78942D}" srcOrd="0" destOrd="0" presId="urn:microsoft.com/office/officeart/2005/8/layout/cycle2"/>
    <dgm:cxn modelId="{29FFB430-2DBE-463B-96EB-F3F1B5543FC0}" type="presOf" srcId="{03D44870-8926-4C69-8433-139160A4792C}" destId="{D532C679-01B1-4CB0-B28E-019954CC7E49}" srcOrd="0" destOrd="0" presId="urn:microsoft.com/office/officeart/2005/8/layout/cycle2"/>
    <dgm:cxn modelId="{D39EEE95-431F-4E56-89C9-9D7029DF3A23}" type="presOf" srcId="{77F434FA-0FD0-403F-B4C9-0E6CA9524B2D}" destId="{FC2B1455-3C5B-42AE-A972-90E2B3050F3F}" srcOrd="1" destOrd="0" presId="urn:microsoft.com/office/officeart/2005/8/layout/cycle2"/>
    <dgm:cxn modelId="{C025C6E6-3499-4C5A-BDAF-DAD8C02CD554}" type="presOf" srcId="{77F434FA-0FD0-403F-B4C9-0E6CA9524B2D}" destId="{54615DB2-DF2D-4A93-9C9C-8801A8642E30}" srcOrd="0" destOrd="0" presId="urn:microsoft.com/office/officeart/2005/8/layout/cycle2"/>
    <dgm:cxn modelId="{16F7EFDE-89F9-4E80-AB21-6B6E6BF73CC7}" type="presOf" srcId="{5F1799E5-C1D0-4CE1-9F35-F0D8B0FE343D}" destId="{29252670-5DD2-4E3C-8A52-B3A1C7D1CF07}" srcOrd="1" destOrd="0" presId="urn:microsoft.com/office/officeart/2005/8/layout/cycle2"/>
    <dgm:cxn modelId="{D1E2BFCA-8D32-4F46-9B6C-A8701645185D}" type="presOf" srcId="{983BB875-C41C-4E32-B005-048D7A468398}" destId="{C245DA78-0C83-4D97-9557-63D80E7FB752}" srcOrd="0" destOrd="0" presId="urn:microsoft.com/office/officeart/2005/8/layout/cycle2"/>
    <dgm:cxn modelId="{2CD59E65-E061-42F8-B18A-C4769F8A3AEC}" type="presParOf" srcId="{9B703C96-B409-42B7-8DC9-606F216D9CBF}" destId="{0BDC0D87-64C1-4B2B-ACB9-ECA1D232FE72}" srcOrd="0" destOrd="0" presId="urn:microsoft.com/office/officeart/2005/8/layout/cycle2"/>
    <dgm:cxn modelId="{B9BA14EE-CDEF-4299-B0DA-EF67192BD250}" type="presParOf" srcId="{9B703C96-B409-42B7-8DC9-606F216D9CBF}" destId="{D532C679-01B1-4CB0-B28E-019954CC7E49}" srcOrd="1" destOrd="0" presId="urn:microsoft.com/office/officeart/2005/8/layout/cycle2"/>
    <dgm:cxn modelId="{FCCEFE0B-D0F0-4300-85C2-10FFB7FAD8C7}" type="presParOf" srcId="{D532C679-01B1-4CB0-B28E-019954CC7E49}" destId="{6C27D4BC-E7C2-4EB2-8E51-7DD24A6CF950}" srcOrd="0" destOrd="0" presId="urn:microsoft.com/office/officeart/2005/8/layout/cycle2"/>
    <dgm:cxn modelId="{0BCA40B2-27EA-48C3-AF02-8FBA465BB566}" type="presParOf" srcId="{9B703C96-B409-42B7-8DC9-606F216D9CBF}" destId="{370E4742-3D98-4568-B049-4E2FDD78942D}" srcOrd="2" destOrd="0" presId="urn:microsoft.com/office/officeart/2005/8/layout/cycle2"/>
    <dgm:cxn modelId="{532AB959-8B15-4FAA-8BBF-0ABABAC9117C}" type="presParOf" srcId="{9B703C96-B409-42B7-8DC9-606F216D9CBF}" destId="{08AE27EE-95BA-4010-A155-1494F1781EE1}" srcOrd="3" destOrd="0" presId="urn:microsoft.com/office/officeart/2005/8/layout/cycle2"/>
    <dgm:cxn modelId="{32DFDCA3-C21B-46F2-81C5-52EDEFFDCF86}" type="presParOf" srcId="{08AE27EE-95BA-4010-A155-1494F1781EE1}" destId="{EA0003F9-29A3-4ADE-8D67-2A077E38864D}" srcOrd="0" destOrd="0" presId="urn:microsoft.com/office/officeart/2005/8/layout/cycle2"/>
    <dgm:cxn modelId="{B5D82F8A-E490-46A0-8B1C-6E183DAF519C}" type="presParOf" srcId="{9B703C96-B409-42B7-8DC9-606F216D9CBF}" destId="{75B85410-32C1-48C2-9A7E-17A61F123A62}" srcOrd="4" destOrd="0" presId="urn:microsoft.com/office/officeart/2005/8/layout/cycle2"/>
    <dgm:cxn modelId="{48016B46-2F92-41C3-A394-B468726A76FE}" type="presParOf" srcId="{9B703C96-B409-42B7-8DC9-606F216D9CBF}" destId="{DEDA2CD6-8371-412F-8367-4FCD5684D08A}" srcOrd="5" destOrd="0" presId="urn:microsoft.com/office/officeart/2005/8/layout/cycle2"/>
    <dgm:cxn modelId="{FB81479F-005C-4034-B4BB-2A1DEFA5235C}" type="presParOf" srcId="{DEDA2CD6-8371-412F-8367-4FCD5684D08A}" destId="{29252670-5DD2-4E3C-8A52-B3A1C7D1CF07}" srcOrd="0" destOrd="0" presId="urn:microsoft.com/office/officeart/2005/8/layout/cycle2"/>
    <dgm:cxn modelId="{56BA0786-2EAE-4376-BD55-DD22BEFBCE0D}" type="presParOf" srcId="{9B703C96-B409-42B7-8DC9-606F216D9CBF}" destId="{596E1FDF-BAD6-41D1-B10B-39DE30CED870}" srcOrd="6" destOrd="0" presId="urn:microsoft.com/office/officeart/2005/8/layout/cycle2"/>
    <dgm:cxn modelId="{9A26AE96-7564-4F87-991E-F1C15D4F8A50}" type="presParOf" srcId="{9B703C96-B409-42B7-8DC9-606F216D9CBF}" destId="{54615DB2-DF2D-4A93-9C9C-8801A8642E30}" srcOrd="7" destOrd="0" presId="urn:microsoft.com/office/officeart/2005/8/layout/cycle2"/>
    <dgm:cxn modelId="{895885DC-A8CE-4936-AF4B-9DB9B262E589}" type="presParOf" srcId="{54615DB2-DF2D-4A93-9C9C-8801A8642E30}" destId="{FC2B1455-3C5B-42AE-A972-90E2B3050F3F}" srcOrd="0" destOrd="0" presId="urn:microsoft.com/office/officeart/2005/8/layout/cycle2"/>
    <dgm:cxn modelId="{2C9BB0CA-5CBF-4BB7-8004-B5065A418E48}" type="presParOf" srcId="{9B703C96-B409-42B7-8DC9-606F216D9CBF}" destId="{4367503B-0FBF-402F-9D37-36944813EE9F}" srcOrd="8" destOrd="0" presId="urn:microsoft.com/office/officeart/2005/8/layout/cycle2"/>
    <dgm:cxn modelId="{B700746C-59AA-4B4C-BD0A-E0EE81E3B628}" type="presParOf" srcId="{9B703C96-B409-42B7-8DC9-606F216D9CBF}" destId="{C245DA78-0C83-4D97-9557-63D80E7FB752}" srcOrd="9" destOrd="0" presId="urn:microsoft.com/office/officeart/2005/8/layout/cycle2"/>
    <dgm:cxn modelId="{E7EA2F5B-6DD5-4B30-8148-F7A623799565}" type="presParOf" srcId="{C245DA78-0C83-4D97-9557-63D80E7FB752}" destId="{36691ADC-31E9-4FDA-BE39-05CD1C9EA390}" srcOrd="0" destOrd="0" presId="urn:microsoft.com/office/officeart/2005/8/layout/cycle2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DC0D87-64C1-4B2B-ACB9-ECA1D232FE72}">
      <dsp:nvSpPr>
        <dsp:cNvPr id="0" name=""/>
        <dsp:cNvSpPr/>
      </dsp:nvSpPr>
      <dsp:spPr>
        <a:xfrm>
          <a:off x="2615090" y="-196140"/>
          <a:ext cx="2250101" cy="2059014"/>
        </a:xfrm>
        <a:prstGeom prst="ellipse">
          <a:avLst/>
        </a:prstGeom>
        <a:solidFill>
          <a:schemeClr val="bg1"/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b="1" kern="1200" dirty="0" smtClean="0">
              <a:solidFill>
                <a:schemeClr val="bg1"/>
              </a:solidFill>
            </a:rPr>
            <a:t>Setting clear learner objectives</a:t>
          </a:r>
          <a:endParaRPr lang="en-GB" sz="2000" b="1" kern="1200" dirty="0">
            <a:solidFill>
              <a:schemeClr val="bg1"/>
            </a:solidFill>
          </a:endParaRPr>
        </a:p>
      </dsp:txBody>
      <dsp:txXfrm>
        <a:off x="2944610" y="105396"/>
        <a:ext cx="1591061" cy="1455942"/>
      </dsp:txXfrm>
    </dsp:sp>
    <dsp:sp modelId="{D532C679-01B1-4CB0-B28E-019954CC7E49}">
      <dsp:nvSpPr>
        <dsp:cNvPr id="0" name=""/>
        <dsp:cNvSpPr/>
      </dsp:nvSpPr>
      <dsp:spPr>
        <a:xfrm rot="2160000">
          <a:off x="4661684" y="1285164"/>
          <a:ext cx="168271" cy="557741"/>
        </a:xfrm>
        <a:prstGeom prst="rightArrow">
          <a:avLst>
            <a:gd name="adj1" fmla="val 60000"/>
            <a:gd name="adj2" fmla="val 50000"/>
          </a:avLst>
        </a:prstGeom>
        <a:solidFill>
          <a:schemeClr val="bg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2000" kern="1200"/>
        </a:p>
      </dsp:txBody>
      <dsp:txXfrm>
        <a:off x="4666505" y="1381876"/>
        <a:ext cx="117790" cy="334645"/>
      </dsp:txXfrm>
    </dsp:sp>
    <dsp:sp modelId="{370E4742-3D98-4568-B049-4E2FDD78942D}">
      <dsp:nvSpPr>
        <dsp:cNvPr id="0" name=""/>
        <dsp:cNvSpPr/>
      </dsp:nvSpPr>
      <dsp:spPr>
        <a:xfrm>
          <a:off x="4655461" y="1247368"/>
          <a:ext cx="2185419" cy="2089835"/>
        </a:xfrm>
        <a:prstGeom prst="ellipse">
          <a:avLst/>
        </a:prstGeom>
        <a:solidFill>
          <a:srgbClr val="A0C50E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b="1" kern="1200" dirty="0" smtClean="0"/>
            <a:t>Performance</a:t>
          </a:r>
          <a:endParaRPr lang="en-GB" sz="2000" b="1" kern="1200" dirty="0"/>
        </a:p>
      </dsp:txBody>
      <dsp:txXfrm>
        <a:off x="4975508" y="1553417"/>
        <a:ext cx="1545325" cy="1477737"/>
      </dsp:txXfrm>
    </dsp:sp>
    <dsp:sp modelId="{08AE27EE-95BA-4010-A155-1494F1781EE1}">
      <dsp:nvSpPr>
        <dsp:cNvPr id="0" name=""/>
        <dsp:cNvSpPr/>
      </dsp:nvSpPr>
      <dsp:spPr>
        <a:xfrm rot="6484871">
          <a:off x="5219640" y="3235958"/>
          <a:ext cx="258772" cy="557741"/>
        </a:xfrm>
        <a:prstGeom prst="rightArrow">
          <a:avLst>
            <a:gd name="adj1" fmla="val 60000"/>
            <a:gd name="adj2" fmla="val 50000"/>
          </a:avLst>
        </a:prstGeom>
        <a:solidFill>
          <a:srgbClr val="A0C50E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2000" kern="1200"/>
        </a:p>
      </dsp:txBody>
      <dsp:txXfrm rot="10800000">
        <a:off x="5270503" y="3310607"/>
        <a:ext cx="181140" cy="334645"/>
      </dsp:txXfrm>
    </dsp:sp>
    <dsp:sp modelId="{75B85410-32C1-48C2-9A7E-17A61F123A62}">
      <dsp:nvSpPr>
        <dsp:cNvPr id="0" name=""/>
        <dsp:cNvSpPr/>
      </dsp:nvSpPr>
      <dsp:spPr>
        <a:xfrm>
          <a:off x="3933687" y="3716060"/>
          <a:ext cx="2087571" cy="1873613"/>
        </a:xfrm>
        <a:prstGeom prst="ellipse">
          <a:avLst/>
        </a:prstGeom>
        <a:solidFill>
          <a:srgbClr val="A0C50E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b="1" kern="1200" dirty="0" smtClean="0"/>
            <a:t>Observation</a:t>
          </a:r>
          <a:endParaRPr lang="en-GB" sz="2000" b="1" kern="1200" dirty="0"/>
        </a:p>
      </dsp:txBody>
      <dsp:txXfrm>
        <a:off x="4239405" y="3990444"/>
        <a:ext cx="1476135" cy="1324845"/>
      </dsp:txXfrm>
    </dsp:sp>
    <dsp:sp modelId="{DEDA2CD6-8371-412F-8367-4FCD5684D08A}">
      <dsp:nvSpPr>
        <dsp:cNvPr id="0" name=""/>
        <dsp:cNvSpPr/>
      </dsp:nvSpPr>
      <dsp:spPr>
        <a:xfrm rot="10800000">
          <a:off x="3711569" y="4373996"/>
          <a:ext cx="156963" cy="557741"/>
        </a:xfrm>
        <a:prstGeom prst="rightArrow">
          <a:avLst>
            <a:gd name="adj1" fmla="val 60000"/>
            <a:gd name="adj2" fmla="val 50000"/>
          </a:avLst>
        </a:prstGeom>
        <a:solidFill>
          <a:srgbClr val="A0C50E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2000" kern="1200"/>
        </a:p>
      </dsp:txBody>
      <dsp:txXfrm rot="10800000">
        <a:off x="3758658" y="4485544"/>
        <a:ext cx="109874" cy="334645"/>
      </dsp:txXfrm>
    </dsp:sp>
    <dsp:sp modelId="{596E1FDF-BAD6-41D1-B10B-39DE30CED870}">
      <dsp:nvSpPr>
        <dsp:cNvPr id="0" name=""/>
        <dsp:cNvSpPr/>
      </dsp:nvSpPr>
      <dsp:spPr>
        <a:xfrm>
          <a:off x="1360690" y="3636984"/>
          <a:ext cx="2276839" cy="2031764"/>
        </a:xfrm>
        <a:prstGeom prst="ellipse">
          <a:avLst/>
        </a:prstGeom>
        <a:solidFill>
          <a:srgbClr val="A0C50E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b="1" kern="1200" dirty="0" smtClean="0"/>
            <a:t>Interpretation</a:t>
          </a:r>
          <a:endParaRPr lang="en-GB" sz="2000" b="1" kern="1200" dirty="0"/>
        </a:p>
      </dsp:txBody>
      <dsp:txXfrm>
        <a:off x="1694125" y="3934529"/>
        <a:ext cx="1609969" cy="1436674"/>
      </dsp:txXfrm>
    </dsp:sp>
    <dsp:sp modelId="{54615DB2-DF2D-4A93-9C9C-8801A8642E30}">
      <dsp:nvSpPr>
        <dsp:cNvPr id="0" name=""/>
        <dsp:cNvSpPr/>
      </dsp:nvSpPr>
      <dsp:spPr>
        <a:xfrm rot="15120000">
          <a:off x="2002083" y="3198168"/>
          <a:ext cx="229954" cy="557741"/>
        </a:xfrm>
        <a:prstGeom prst="rightArrow">
          <a:avLst>
            <a:gd name="adj1" fmla="val 60000"/>
            <a:gd name="adj2" fmla="val 50000"/>
          </a:avLst>
        </a:prstGeom>
        <a:solidFill>
          <a:schemeClr val="bg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2000" kern="1200"/>
        </a:p>
      </dsp:txBody>
      <dsp:txXfrm rot="10800000">
        <a:off x="2047235" y="3342521"/>
        <a:ext cx="160968" cy="334645"/>
      </dsp:txXfrm>
    </dsp:sp>
    <dsp:sp modelId="{4367503B-0FBF-402F-9D37-36944813EE9F}">
      <dsp:nvSpPr>
        <dsp:cNvPr id="0" name=""/>
        <dsp:cNvSpPr/>
      </dsp:nvSpPr>
      <dsp:spPr>
        <a:xfrm>
          <a:off x="663454" y="1274561"/>
          <a:ext cx="2137313" cy="2035449"/>
        </a:xfrm>
        <a:prstGeom prst="ellipse">
          <a:avLst/>
        </a:prstGeom>
        <a:solidFill>
          <a:schemeClr val="bg1"/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b="1" kern="1200" dirty="0" smtClean="0">
              <a:solidFill>
                <a:schemeClr val="bg1"/>
              </a:solidFill>
            </a:rPr>
            <a:t>Adjusting teaching cycle</a:t>
          </a:r>
          <a:endParaRPr lang="en-GB" sz="2000" b="1" kern="1200" dirty="0">
            <a:solidFill>
              <a:schemeClr val="bg1"/>
            </a:solidFill>
          </a:endParaRPr>
        </a:p>
      </dsp:txBody>
      <dsp:txXfrm>
        <a:off x="976456" y="1572646"/>
        <a:ext cx="1511309" cy="1439279"/>
      </dsp:txXfrm>
    </dsp:sp>
    <dsp:sp modelId="{C245DA78-0C83-4D97-9557-63D80E7FB752}">
      <dsp:nvSpPr>
        <dsp:cNvPr id="0" name=""/>
        <dsp:cNvSpPr/>
      </dsp:nvSpPr>
      <dsp:spPr>
        <a:xfrm rot="19440000">
          <a:off x="2625403" y="1298409"/>
          <a:ext cx="181658" cy="557741"/>
        </a:xfrm>
        <a:prstGeom prst="rightArrow">
          <a:avLst>
            <a:gd name="adj1" fmla="val 60000"/>
            <a:gd name="adj2" fmla="val 50000"/>
          </a:avLst>
        </a:prstGeom>
        <a:solidFill>
          <a:schemeClr val="bg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2000" kern="1200"/>
        </a:p>
      </dsp:txBody>
      <dsp:txXfrm>
        <a:off x="2630607" y="1425973"/>
        <a:ext cx="127161" cy="33464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DC0D87-64C1-4B2B-ACB9-ECA1D232FE72}">
      <dsp:nvSpPr>
        <dsp:cNvPr id="0" name=""/>
        <dsp:cNvSpPr/>
      </dsp:nvSpPr>
      <dsp:spPr>
        <a:xfrm>
          <a:off x="2380819" y="-143159"/>
          <a:ext cx="2029031" cy="1856719"/>
        </a:xfrm>
        <a:prstGeom prst="ellipse">
          <a:avLst/>
        </a:prstGeom>
        <a:solidFill>
          <a:srgbClr val="A0C50E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1" kern="1200" dirty="0" smtClean="0">
              <a:solidFill>
                <a:schemeClr val="bg1"/>
              </a:solidFill>
            </a:rPr>
            <a:t>Setting clear learner objectives</a:t>
          </a:r>
          <a:endParaRPr lang="en-GB" sz="1800" b="1" kern="1200" dirty="0">
            <a:solidFill>
              <a:schemeClr val="bg1"/>
            </a:solidFill>
          </a:endParaRPr>
        </a:p>
      </dsp:txBody>
      <dsp:txXfrm>
        <a:off x="2677964" y="128751"/>
        <a:ext cx="1434741" cy="1312899"/>
      </dsp:txXfrm>
    </dsp:sp>
    <dsp:sp modelId="{D532C679-01B1-4CB0-B28E-019954CC7E49}">
      <dsp:nvSpPr>
        <dsp:cNvPr id="0" name=""/>
        <dsp:cNvSpPr/>
      </dsp:nvSpPr>
      <dsp:spPr>
        <a:xfrm rot="2160000">
          <a:off x="4226437" y="1192832"/>
          <a:ext cx="152154" cy="502943"/>
        </a:xfrm>
        <a:prstGeom prst="rightArrow">
          <a:avLst>
            <a:gd name="adj1" fmla="val 60000"/>
            <a:gd name="adj2" fmla="val 50000"/>
          </a:avLst>
        </a:prstGeom>
        <a:solidFill>
          <a:srgbClr val="A0C50E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2000" kern="1200"/>
        </a:p>
      </dsp:txBody>
      <dsp:txXfrm>
        <a:off x="4230796" y="1280006"/>
        <a:ext cx="106508" cy="301765"/>
      </dsp:txXfrm>
    </dsp:sp>
    <dsp:sp modelId="{370E4742-3D98-4568-B049-4E2FDD78942D}">
      <dsp:nvSpPr>
        <dsp:cNvPr id="0" name=""/>
        <dsp:cNvSpPr/>
      </dsp:nvSpPr>
      <dsp:spPr>
        <a:xfrm>
          <a:off x="4221360" y="1158987"/>
          <a:ext cx="1970705" cy="1884511"/>
        </a:xfrm>
        <a:prstGeom prst="ellipse">
          <a:avLst/>
        </a:prstGeom>
        <a:solidFill>
          <a:srgbClr val="A0C50E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1" kern="1200" dirty="0" smtClean="0">
              <a:solidFill>
                <a:schemeClr val="bg1"/>
              </a:solidFill>
            </a:rPr>
            <a:t>Performance</a:t>
          </a:r>
          <a:endParaRPr lang="en-GB" sz="1800" b="1" kern="1200" dirty="0">
            <a:solidFill>
              <a:schemeClr val="bg1"/>
            </a:solidFill>
          </a:endParaRPr>
        </a:p>
      </dsp:txBody>
      <dsp:txXfrm>
        <a:off x="4509963" y="1434967"/>
        <a:ext cx="1393499" cy="1332551"/>
      </dsp:txXfrm>
    </dsp:sp>
    <dsp:sp modelId="{08AE27EE-95BA-4010-A155-1494F1781EE1}">
      <dsp:nvSpPr>
        <dsp:cNvPr id="0" name=""/>
        <dsp:cNvSpPr/>
      </dsp:nvSpPr>
      <dsp:spPr>
        <a:xfrm rot="6304102">
          <a:off x="4796825" y="2958920"/>
          <a:ext cx="222546" cy="502943"/>
        </a:xfrm>
        <a:prstGeom prst="rightArrow">
          <a:avLst>
            <a:gd name="adj1" fmla="val 60000"/>
            <a:gd name="adj2" fmla="val 50000"/>
          </a:avLst>
        </a:prstGeom>
        <a:solidFill>
          <a:srgbClr val="A0C50E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2000" kern="1200"/>
        </a:p>
      </dsp:txBody>
      <dsp:txXfrm rot="10800000">
        <a:off x="4838885" y="3027275"/>
        <a:ext cx="155782" cy="301765"/>
      </dsp:txXfrm>
    </dsp:sp>
    <dsp:sp modelId="{75B85410-32C1-48C2-9A7E-17A61F123A62}">
      <dsp:nvSpPr>
        <dsp:cNvPr id="0" name=""/>
        <dsp:cNvSpPr/>
      </dsp:nvSpPr>
      <dsp:spPr>
        <a:xfrm>
          <a:off x="3641709" y="3398769"/>
          <a:ext cx="1983416" cy="1663752"/>
        </a:xfrm>
        <a:prstGeom prst="ellipse">
          <a:avLst/>
        </a:prstGeom>
        <a:solidFill>
          <a:srgbClr val="A0C50E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1" kern="1200" dirty="0" smtClean="0">
              <a:solidFill>
                <a:schemeClr val="bg1"/>
              </a:solidFill>
            </a:rPr>
            <a:t>Observation</a:t>
          </a:r>
          <a:endParaRPr lang="en-GB" sz="1800" b="1" kern="1200" dirty="0">
            <a:solidFill>
              <a:schemeClr val="bg1"/>
            </a:solidFill>
          </a:endParaRPr>
        </a:p>
      </dsp:txBody>
      <dsp:txXfrm>
        <a:off x="3932174" y="3642420"/>
        <a:ext cx="1402486" cy="1176450"/>
      </dsp:txXfrm>
    </dsp:sp>
    <dsp:sp modelId="{DEDA2CD6-8371-412F-8367-4FCD5684D08A}">
      <dsp:nvSpPr>
        <dsp:cNvPr id="0" name=""/>
        <dsp:cNvSpPr/>
      </dsp:nvSpPr>
      <dsp:spPr>
        <a:xfrm rot="10800000">
          <a:off x="3369751" y="3979173"/>
          <a:ext cx="192183" cy="502943"/>
        </a:xfrm>
        <a:prstGeom prst="rightArrow">
          <a:avLst>
            <a:gd name="adj1" fmla="val 60000"/>
            <a:gd name="adj2" fmla="val 50000"/>
          </a:avLst>
        </a:prstGeom>
        <a:solidFill>
          <a:srgbClr val="A0C50E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2000" kern="1200"/>
        </a:p>
      </dsp:txBody>
      <dsp:txXfrm rot="10800000">
        <a:off x="3427406" y="4079762"/>
        <a:ext cx="134528" cy="301765"/>
      </dsp:txXfrm>
    </dsp:sp>
    <dsp:sp modelId="{596E1FDF-BAD6-41D1-B10B-39DE30CED870}">
      <dsp:nvSpPr>
        <dsp:cNvPr id="0" name=""/>
        <dsp:cNvSpPr/>
      </dsp:nvSpPr>
      <dsp:spPr>
        <a:xfrm>
          <a:off x="1272584" y="3380290"/>
          <a:ext cx="2006514" cy="1700709"/>
        </a:xfrm>
        <a:prstGeom prst="ellipse">
          <a:avLst/>
        </a:prstGeom>
        <a:solidFill>
          <a:srgbClr val="A0C50E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1" kern="1200" dirty="0" smtClean="0">
              <a:solidFill>
                <a:schemeClr val="bg1"/>
              </a:solidFill>
            </a:rPr>
            <a:t>Interpretation</a:t>
          </a:r>
          <a:endParaRPr lang="en-GB" sz="1800" b="1" kern="1200" dirty="0">
            <a:solidFill>
              <a:schemeClr val="bg1"/>
            </a:solidFill>
          </a:endParaRPr>
        </a:p>
      </dsp:txBody>
      <dsp:txXfrm>
        <a:off x="1566431" y="3629353"/>
        <a:ext cx="1418820" cy="1202583"/>
      </dsp:txXfrm>
    </dsp:sp>
    <dsp:sp modelId="{54615DB2-DF2D-4A93-9C9C-8801A8642E30}">
      <dsp:nvSpPr>
        <dsp:cNvPr id="0" name=""/>
        <dsp:cNvSpPr/>
      </dsp:nvSpPr>
      <dsp:spPr>
        <a:xfrm rot="15120000">
          <a:off x="1820643" y="2949409"/>
          <a:ext cx="241215" cy="502943"/>
        </a:xfrm>
        <a:prstGeom prst="rightArrow">
          <a:avLst>
            <a:gd name="adj1" fmla="val 60000"/>
            <a:gd name="adj2" fmla="val 50000"/>
          </a:avLst>
        </a:prstGeom>
        <a:solidFill>
          <a:srgbClr val="A0C50E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2000" kern="1200"/>
        </a:p>
      </dsp:txBody>
      <dsp:txXfrm rot="10800000">
        <a:off x="1868006" y="3084409"/>
        <a:ext cx="168851" cy="301765"/>
      </dsp:txXfrm>
    </dsp:sp>
    <dsp:sp modelId="{4367503B-0FBF-402F-9D37-36944813EE9F}">
      <dsp:nvSpPr>
        <dsp:cNvPr id="0" name=""/>
        <dsp:cNvSpPr/>
      </dsp:nvSpPr>
      <dsp:spPr>
        <a:xfrm>
          <a:off x="620294" y="1183508"/>
          <a:ext cx="1927325" cy="1835469"/>
        </a:xfrm>
        <a:prstGeom prst="ellipse">
          <a:avLst/>
        </a:prstGeom>
        <a:solidFill>
          <a:srgbClr val="A0C50E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1" kern="1200" dirty="0" smtClean="0">
              <a:solidFill>
                <a:schemeClr val="bg1"/>
              </a:solidFill>
            </a:rPr>
            <a:t>Adjusting teaching cycle</a:t>
          </a:r>
          <a:endParaRPr lang="en-GB" sz="1800" b="1" kern="1200" dirty="0">
            <a:solidFill>
              <a:schemeClr val="bg1"/>
            </a:solidFill>
          </a:endParaRPr>
        </a:p>
      </dsp:txBody>
      <dsp:txXfrm>
        <a:off x="902544" y="1452306"/>
        <a:ext cx="1362825" cy="1297873"/>
      </dsp:txXfrm>
    </dsp:sp>
    <dsp:sp modelId="{C245DA78-0C83-4D97-9557-63D80E7FB752}">
      <dsp:nvSpPr>
        <dsp:cNvPr id="0" name=""/>
        <dsp:cNvSpPr/>
      </dsp:nvSpPr>
      <dsp:spPr>
        <a:xfrm rot="19440000">
          <a:off x="2389584" y="1204790"/>
          <a:ext cx="164226" cy="502943"/>
        </a:xfrm>
        <a:prstGeom prst="rightArrow">
          <a:avLst>
            <a:gd name="adj1" fmla="val 60000"/>
            <a:gd name="adj2" fmla="val 50000"/>
          </a:avLst>
        </a:prstGeom>
        <a:solidFill>
          <a:srgbClr val="A0C50E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2000" kern="1200"/>
        </a:p>
      </dsp:txBody>
      <dsp:txXfrm>
        <a:off x="2394289" y="1319859"/>
        <a:ext cx="114958" cy="30176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DC0D87-64C1-4B2B-ACB9-ECA1D232FE72}">
      <dsp:nvSpPr>
        <dsp:cNvPr id="0" name=""/>
        <dsp:cNvSpPr/>
      </dsp:nvSpPr>
      <dsp:spPr>
        <a:xfrm>
          <a:off x="2488992" y="-176385"/>
          <a:ext cx="2044171" cy="1870573"/>
        </a:xfrm>
        <a:prstGeom prst="ellipse">
          <a:avLst/>
        </a:prstGeom>
        <a:solidFill>
          <a:srgbClr val="A0C50E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1" kern="1200" dirty="0" smtClean="0">
              <a:solidFill>
                <a:schemeClr val="bg1"/>
              </a:solidFill>
            </a:rPr>
            <a:t>Setting clear learner objectives</a:t>
          </a:r>
          <a:endParaRPr lang="en-GB" sz="1800" b="1" kern="1200" dirty="0">
            <a:solidFill>
              <a:schemeClr val="bg1"/>
            </a:solidFill>
          </a:endParaRPr>
        </a:p>
      </dsp:txBody>
      <dsp:txXfrm>
        <a:off x="2788354" y="97554"/>
        <a:ext cx="1445447" cy="1322695"/>
      </dsp:txXfrm>
    </dsp:sp>
    <dsp:sp modelId="{D532C679-01B1-4CB0-B28E-019954CC7E49}">
      <dsp:nvSpPr>
        <dsp:cNvPr id="0" name=""/>
        <dsp:cNvSpPr/>
      </dsp:nvSpPr>
      <dsp:spPr>
        <a:xfrm rot="2160000">
          <a:off x="4348057" y="1168849"/>
          <a:ext cx="151938" cy="506696"/>
        </a:xfrm>
        <a:prstGeom prst="rightArrow">
          <a:avLst>
            <a:gd name="adj1" fmla="val 60000"/>
            <a:gd name="adj2" fmla="val 50000"/>
          </a:avLst>
        </a:prstGeom>
        <a:solidFill>
          <a:srgbClr val="A0C50E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800" kern="1200"/>
        </a:p>
      </dsp:txBody>
      <dsp:txXfrm>
        <a:off x="4352410" y="1256792"/>
        <a:ext cx="106357" cy="304018"/>
      </dsp:txXfrm>
    </dsp:sp>
    <dsp:sp modelId="{370E4742-3D98-4568-B049-4E2FDD78942D}">
      <dsp:nvSpPr>
        <dsp:cNvPr id="0" name=""/>
        <dsp:cNvSpPr/>
      </dsp:nvSpPr>
      <dsp:spPr>
        <a:xfrm>
          <a:off x="4341204" y="1133979"/>
          <a:ext cx="1985409" cy="1898573"/>
        </a:xfrm>
        <a:prstGeom prst="ellipse">
          <a:avLst/>
        </a:prstGeom>
        <a:solidFill>
          <a:srgbClr val="A0C50E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1" kern="1200" dirty="0" smtClean="0">
              <a:solidFill>
                <a:schemeClr val="bg1"/>
              </a:solidFill>
            </a:rPr>
            <a:t>Performance</a:t>
          </a:r>
          <a:endParaRPr lang="en-GB" sz="1800" b="1" kern="1200" dirty="0">
            <a:solidFill>
              <a:schemeClr val="bg1"/>
            </a:solidFill>
          </a:endParaRPr>
        </a:p>
      </dsp:txBody>
      <dsp:txXfrm>
        <a:off x="4631960" y="1412019"/>
        <a:ext cx="1403897" cy="1342493"/>
      </dsp:txXfrm>
    </dsp:sp>
    <dsp:sp modelId="{08AE27EE-95BA-4010-A155-1494F1781EE1}">
      <dsp:nvSpPr>
        <dsp:cNvPr id="0" name=""/>
        <dsp:cNvSpPr/>
      </dsp:nvSpPr>
      <dsp:spPr>
        <a:xfrm rot="6484871">
          <a:off x="4854481" y="2939761"/>
          <a:ext cx="234156" cy="506696"/>
        </a:xfrm>
        <a:prstGeom prst="rightArrow">
          <a:avLst>
            <a:gd name="adj1" fmla="val 60000"/>
            <a:gd name="adj2" fmla="val 50000"/>
          </a:avLst>
        </a:prstGeom>
        <a:solidFill>
          <a:srgbClr val="A0C50E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800" kern="1200"/>
        </a:p>
      </dsp:txBody>
      <dsp:txXfrm rot="10800000">
        <a:off x="4900506" y="3007711"/>
        <a:ext cx="163909" cy="304018"/>
      </dsp:txXfrm>
    </dsp:sp>
    <dsp:sp modelId="{75B85410-32C1-48C2-9A7E-17A61F123A62}">
      <dsp:nvSpPr>
        <dsp:cNvPr id="0" name=""/>
        <dsp:cNvSpPr/>
      </dsp:nvSpPr>
      <dsp:spPr>
        <a:xfrm>
          <a:off x="3686033" y="3375061"/>
          <a:ext cx="1896516" cy="1702139"/>
        </a:xfrm>
        <a:prstGeom prst="ellipse">
          <a:avLst/>
        </a:prstGeom>
        <a:solidFill>
          <a:srgbClr val="A0C50E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1" kern="1200" dirty="0" smtClean="0">
              <a:solidFill>
                <a:schemeClr val="bg1"/>
              </a:solidFill>
            </a:rPr>
            <a:t>Observation</a:t>
          </a:r>
          <a:endParaRPr lang="en-GB" sz="1800" b="1" kern="1200" dirty="0">
            <a:solidFill>
              <a:schemeClr val="bg1"/>
            </a:solidFill>
          </a:endParaRPr>
        </a:p>
      </dsp:txBody>
      <dsp:txXfrm>
        <a:off x="3963771" y="3624333"/>
        <a:ext cx="1341040" cy="1203595"/>
      </dsp:txXfrm>
    </dsp:sp>
    <dsp:sp modelId="{DEDA2CD6-8371-412F-8367-4FCD5684D08A}">
      <dsp:nvSpPr>
        <dsp:cNvPr id="0" name=""/>
        <dsp:cNvSpPr/>
      </dsp:nvSpPr>
      <dsp:spPr>
        <a:xfrm rot="10800000">
          <a:off x="3485561" y="3972783"/>
          <a:ext cx="141666" cy="506696"/>
        </a:xfrm>
        <a:prstGeom prst="rightArrow">
          <a:avLst>
            <a:gd name="adj1" fmla="val 60000"/>
            <a:gd name="adj2" fmla="val 50000"/>
          </a:avLst>
        </a:prstGeom>
        <a:solidFill>
          <a:srgbClr val="A0C50E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800" kern="1200"/>
        </a:p>
      </dsp:txBody>
      <dsp:txXfrm rot="10800000">
        <a:off x="3528061" y="4074122"/>
        <a:ext cx="99166" cy="304018"/>
      </dsp:txXfrm>
    </dsp:sp>
    <dsp:sp modelId="{596E1FDF-BAD6-41D1-B10B-39DE30CED870}">
      <dsp:nvSpPr>
        <dsp:cNvPr id="0" name=""/>
        <dsp:cNvSpPr/>
      </dsp:nvSpPr>
      <dsp:spPr>
        <a:xfrm>
          <a:off x="1350275" y="3303223"/>
          <a:ext cx="2068462" cy="1845816"/>
        </a:xfrm>
        <a:prstGeom prst="ellipse">
          <a:avLst/>
        </a:prstGeom>
        <a:solidFill>
          <a:srgbClr val="A0C50E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1" kern="1200" dirty="0" smtClean="0">
              <a:solidFill>
                <a:schemeClr val="bg1"/>
              </a:solidFill>
            </a:rPr>
            <a:t>Interpretation</a:t>
          </a:r>
          <a:endParaRPr lang="en-GB" sz="1800" b="1" kern="1200" dirty="0">
            <a:solidFill>
              <a:schemeClr val="bg1"/>
            </a:solidFill>
          </a:endParaRPr>
        </a:p>
      </dsp:txBody>
      <dsp:txXfrm>
        <a:off x="1653194" y="3573536"/>
        <a:ext cx="1462624" cy="1305190"/>
      </dsp:txXfrm>
    </dsp:sp>
    <dsp:sp modelId="{54615DB2-DF2D-4A93-9C9C-8801A8642E30}">
      <dsp:nvSpPr>
        <dsp:cNvPr id="0" name=""/>
        <dsp:cNvSpPr/>
      </dsp:nvSpPr>
      <dsp:spPr>
        <a:xfrm rot="15120000">
          <a:off x="1933697" y="2905379"/>
          <a:ext cx="207976" cy="506696"/>
        </a:xfrm>
        <a:prstGeom prst="rightArrow">
          <a:avLst>
            <a:gd name="adj1" fmla="val 60000"/>
            <a:gd name="adj2" fmla="val 50000"/>
          </a:avLst>
        </a:prstGeom>
        <a:solidFill>
          <a:srgbClr val="A0C50E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800" kern="1200"/>
        </a:p>
      </dsp:txBody>
      <dsp:txXfrm rot="10800000">
        <a:off x="1974534" y="3036388"/>
        <a:ext cx="145583" cy="304018"/>
      </dsp:txXfrm>
    </dsp:sp>
    <dsp:sp modelId="{4367503B-0FBF-402F-9D37-36944813EE9F}">
      <dsp:nvSpPr>
        <dsp:cNvPr id="0" name=""/>
        <dsp:cNvSpPr/>
      </dsp:nvSpPr>
      <dsp:spPr>
        <a:xfrm>
          <a:off x="717394" y="1158683"/>
          <a:ext cx="1941706" cy="1849164"/>
        </a:xfrm>
        <a:prstGeom prst="ellipse">
          <a:avLst/>
        </a:prstGeom>
        <a:solidFill>
          <a:srgbClr val="A0C50E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1" kern="1200" dirty="0" smtClean="0">
              <a:solidFill>
                <a:schemeClr val="bg1"/>
              </a:solidFill>
            </a:rPr>
            <a:t>Adjusting teaching cycle</a:t>
          </a:r>
          <a:endParaRPr lang="en-GB" sz="1800" b="1" kern="1200" dirty="0">
            <a:solidFill>
              <a:schemeClr val="bg1"/>
            </a:solidFill>
          </a:endParaRPr>
        </a:p>
      </dsp:txBody>
      <dsp:txXfrm>
        <a:off x="1001750" y="1429487"/>
        <a:ext cx="1372994" cy="1307556"/>
      </dsp:txXfrm>
    </dsp:sp>
    <dsp:sp modelId="{C245DA78-0C83-4D97-9557-63D80E7FB752}">
      <dsp:nvSpPr>
        <dsp:cNvPr id="0" name=""/>
        <dsp:cNvSpPr/>
      </dsp:nvSpPr>
      <dsp:spPr>
        <a:xfrm rot="19440000">
          <a:off x="2499560" y="1180850"/>
          <a:ext cx="164100" cy="506696"/>
        </a:xfrm>
        <a:prstGeom prst="rightArrow">
          <a:avLst>
            <a:gd name="adj1" fmla="val 60000"/>
            <a:gd name="adj2" fmla="val 50000"/>
          </a:avLst>
        </a:prstGeom>
        <a:solidFill>
          <a:srgbClr val="A0C50E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800" kern="1200"/>
        </a:p>
      </dsp:txBody>
      <dsp:txXfrm>
        <a:off x="2504261" y="1296657"/>
        <a:ext cx="114870" cy="30401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384A33-733B-4C4A-B410-12AA5A79DE40}" type="datetimeFigureOut">
              <a:rPr lang="en-GB" smtClean="0"/>
              <a:t>02/02/2017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BA1182-545A-47A3-A454-ACCA52862A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77991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49621" indent="-249621">
              <a:lnSpc>
                <a:spcPct val="90000"/>
              </a:lnSpc>
              <a:spcBef>
                <a:spcPct val="0"/>
              </a:spcBef>
            </a:pPr>
            <a:r>
              <a:rPr lang="en-GB" dirty="0" smtClean="0">
                <a:latin typeface="Arial" charset="0"/>
              </a:rPr>
              <a:t>When we first started to explore the concepts underpinning LOA, the comment that kept coming back to us from colleagues was </a:t>
            </a:r>
          </a:p>
          <a:p>
            <a:pPr marL="249621" indent="-249621">
              <a:lnSpc>
                <a:spcPct val="90000"/>
              </a:lnSpc>
              <a:spcBef>
                <a:spcPct val="0"/>
              </a:spcBef>
            </a:pPr>
            <a:endParaRPr lang="en-GB" altLang="ja-JP" dirty="0" smtClean="0">
              <a:latin typeface="Arial" charset="0"/>
            </a:endParaRPr>
          </a:p>
          <a:p>
            <a:pPr marL="249621" indent="-249621">
              <a:lnSpc>
                <a:spcPct val="90000"/>
              </a:lnSpc>
              <a:spcBef>
                <a:spcPct val="0"/>
              </a:spcBef>
            </a:pPr>
            <a:r>
              <a:rPr lang="ja-JP" altLang="en-GB" dirty="0" smtClean="0">
                <a:latin typeface="Arial" charset="0"/>
              </a:rPr>
              <a:t>“</a:t>
            </a:r>
            <a:r>
              <a:rPr lang="en-GB" dirty="0" smtClean="0">
                <a:latin typeface="Arial" charset="0"/>
              </a:rPr>
              <a:t>So … LOA, that</a:t>
            </a:r>
            <a:r>
              <a:rPr lang="ja-JP" altLang="en-GB" dirty="0" smtClean="0">
                <a:latin typeface="Arial" charset="0"/>
              </a:rPr>
              <a:t>’</a:t>
            </a:r>
            <a:r>
              <a:rPr lang="en-GB" dirty="0" smtClean="0">
                <a:latin typeface="Arial" charset="0"/>
              </a:rPr>
              <a:t>s a kind of formative assessment isn’t it?</a:t>
            </a:r>
            <a:r>
              <a:rPr lang="ja-JP" altLang="en-GB" dirty="0" smtClean="0">
                <a:latin typeface="Arial" charset="0"/>
              </a:rPr>
              <a:t>”</a:t>
            </a:r>
            <a:endParaRPr lang="en-GB" altLang="ja-JP" dirty="0" smtClean="0">
              <a:latin typeface="Arial" charset="0"/>
            </a:endParaRPr>
          </a:p>
          <a:p>
            <a:pPr marL="249621" indent="-249621">
              <a:lnSpc>
                <a:spcPct val="90000"/>
              </a:lnSpc>
              <a:spcBef>
                <a:spcPct val="0"/>
              </a:spcBef>
            </a:pPr>
            <a:endParaRPr lang="en-GB" dirty="0" smtClean="0">
              <a:latin typeface="Arial" charset="0"/>
            </a:endParaRPr>
          </a:p>
          <a:p>
            <a:pPr marL="249621" indent="-249621">
              <a:lnSpc>
                <a:spcPct val="90000"/>
              </a:lnSpc>
              <a:spcBef>
                <a:spcPct val="0"/>
              </a:spcBef>
            </a:pPr>
            <a:r>
              <a:rPr lang="en-GB" dirty="0" smtClean="0">
                <a:latin typeface="Arial" charset="0"/>
              </a:rPr>
              <a:t>This is a really interesting proposition for two reasons, colleagues were:</a:t>
            </a:r>
          </a:p>
          <a:p>
            <a:pPr marL="249621" indent="-249621">
              <a:lnSpc>
                <a:spcPct val="90000"/>
              </a:lnSpc>
              <a:spcBef>
                <a:spcPct val="0"/>
              </a:spcBef>
            </a:pPr>
            <a:endParaRPr lang="en-GB" dirty="0" smtClean="0">
              <a:latin typeface="Arial" charset="0"/>
            </a:endParaRPr>
          </a:p>
          <a:p>
            <a:pPr marL="249621" indent="-249621">
              <a:lnSpc>
                <a:spcPct val="90000"/>
              </a:lnSpc>
              <a:spcBef>
                <a:spcPct val="0"/>
              </a:spcBef>
              <a:buFontTx/>
              <a:buAutoNum type="arabicPeriod"/>
            </a:pPr>
            <a:r>
              <a:rPr lang="en-GB" dirty="0" smtClean="0">
                <a:latin typeface="Arial" charset="0"/>
              </a:rPr>
              <a:t>Building meaning from the term LOA but also …</a:t>
            </a:r>
          </a:p>
          <a:p>
            <a:pPr marL="249621" indent="-249621">
              <a:lnSpc>
                <a:spcPct val="90000"/>
              </a:lnSpc>
              <a:spcBef>
                <a:spcPct val="0"/>
              </a:spcBef>
              <a:buFontTx/>
              <a:buAutoNum type="arabicPeriod"/>
            </a:pPr>
            <a:r>
              <a:rPr lang="en-GB" dirty="0" smtClean="0">
                <a:latin typeface="Arial" charset="0"/>
              </a:rPr>
              <a:t>Attempting to locate LOA alongside  two popular concepts in assessment</a:t>
            </a:r>
          </a:p>
          <a:p>
            <a:pPr marL="1172272" lvl="2" indent="-249621">
              <a:lnSpc>
                <a:spcPct val="90000"/>
              </a:lnSpc>
              <a:spcBef>
                <a:spcPct val="0"/>
              </a:spcBef>
            </a:pPr>
            <a:r>
              <a:rPr lang="en-GB" dirty="0" smtClean="0">
                <a:latin typeface="Arial" charset="0"/>
              </a:rPr>
              <a:t>Summative assessment</a:t>
            </a:r>
          </a:p>
          <a:p>
            <a:pPr marL="1172272" lvl="2" indent="-249621">
              <a:lnSpc>
                <a:spcPct val="90000"/>
              </a:lnSpc>
              <a:spcBef>
                <a:spcPct val="0"/>
              </a:spcBef>
            </a:pPr>
            <a:r>
              <a:rPr lang="en-GB" dirty="0" smtClean="0">
                <a:latin typeface="Arial" charset="0"/>
              </a:rPr>
              <a:t>Formative assessment</a:t>
            </a:r>
          </a:p>
          <a:p>
            <a:pPr marL="249621" indent="-249621">
              <a:lnSpc>
                <a:spcPct val="90000"/>
              </a:lnSpc>
              <a:spcBef>
                <a:spcPct val="0"/>
              </a:spcBef>
            </a:pPr>
            <a:endParaRPr lang="en-GB" dirty="0" smtClean="0">
              <a:latin typeface="Arial" charset="0"/>
            </a:endParaRPr>
          </a:p>
          <a:p>
            <a:pPr marL="249621" indent="-249621">
              <a:lnSpc>
                <a:spcPct val="90000"/>
              </a:lnSpc>
              <a:spcBef>
                <a:spcPct val="0"/>
              </a:spcBef>
            </a:pPr>
            <a:r>
              <a:rPr lang="en-GB" dirty="0" smtClean="0">
                <a:latin typeface="Arial" charset="0"/>
              </a:rPr>
              <a:t>The discourse of assessment it seems is conceptually grounded within these two notions. So it seems that a good place to start is with:</a:t>
            </a:r>
          </a:p>
          <a:p>
            <a:pPr marL="249621" indent="-249621">
              <a:lnSpc>
                <a:spcPct val="90000"/>
              </a:lnSpc>
              <a:spcBef>
                <a:spcPct val="0"/>
              </a:spcBef>
            </a:pPr>
            <a:endParaRPr lang="en-GB" dirty="0" smtClean="0">
              <a:latin typeface="Arial" charset="0"/>
            </a:endParaRPr>
          </a:p>
          <a:p>
            <a:pPr marL="249621" indent="-249621">
              <a:lnSpc>
                <a:spcPct val="90000"/>
              </a:lnSpc>
              <a:spcBef>
                <a:spcPct val="0"/>
              </a:spcBef>
              <a:buFontTx/>
              <a:buAutoNum type="arabicPeriod"/>
            </a:pPr>
            <a:r>
              <a:rPr lang="en-GB" dirty="0" smtClean="0">
                <a:latin typeface="Arial" charset="0"/>
              </a:rPr>
              <a:t>A baseline review of formative and summative assessment because these are the terms that serve as our </a:t>
            </a:r>
            <a:r>
              <a:rPr lang="ja-JP" altLang="en-GB" dirty="0" smtClean="0">
                <a:latin typeface="Arial" charset="0"/>
              </a:rPr>
              <a:t>‘</a:t>
            </a:r>
            <a:r>
              <a:rPr lang="en-GB" dirty="0" smtClean="0">
                <a:latin typeface="Arial" charset="0"/>
              </a:rPr>
              <a:t>conceptual touchstone</a:t>
            </a:r>
            <a:r>
              <a:rPr lang="ja-JP" altLang="en-GB" dirty="0" smtClean="0">
                <a:latin typeface="Arial" charset="0"/>
              </a:rPr>
              <a:t>’</a:t>
            </a:r>
            <a:r>
              <a:rPr lang="en-GB" dirty="0" smtClean="0">
                <a:latin typeface="Arial" charset="0"/>
              </a:rPr>
              <a:t> about assessment </a:t>
            </a:r>
          </a:p>
          <a:p>
            <a:pPr marL="249621" indent="-249621">
              <a:lnSpc>
                <a:spcPct val="90000"/>
              </a:lnSpc>
              <a:spcBef>
                <a:spcPct val="0"/>
              </a:spcBef>
            </a:pPr>
            <a:endParaRPr lang="en-GB" dirty="0" smtClean="0">
              <a:latin typeface="Arial" charset="0"/>
            </a:endParaRPr>
          </a:p>
          <a:p>
            <a:pPr marL="249621" indent="-249621">
              <a:lnSpc>
                <a:spcPct val="90000"/>
              </a:lnSpc>
              <a:spcBef>
                <a:spcPct val="0"/>
              </a:spcBef>
            </a:pPr>
            <a:r>
              <a:rPr lang="en-GB" dirty="0" smtClean="0">
                <a:latin typeface="Arial" charset="0"/>
              </a:rPr>
              <a:t>…. and to </a:t>
            </a:r>
            <a:r>
              <a:rPr lang="en-GB" i="1" dirty="0" smtClean="0">
                <a:latin typeface="Arial" charset="0"/>
              </a:rPr>
              <a:t>propose the possibility that  this distinction is a </a:t>
            </a:r>
            <a:r>
              <a:rPr lang="en-GB" dirty="0" smtClean="0">
                <a:latin typeface="Arial" charset="0"/>
              </a:rPr>
              <a:t>false dichotomy in fact …</a:t>
            </a:r>
          </a:p>
          <a:p>
            <a:pPr marL="249621" indent="-249621">
              <a:lnSpc>
                <a:spcPct val="90000"/>
              </a:lnSpc>
              <a:spcBef>
                <a:spcPct val="0"/>
              </a:spcBef>
            </a:pPr>
            <a:endParaRPr lang="en-GB" dirty="0" smtClean="0">
              <a:latin typeface="Arial" charset="0"/>
            </a:endParaRPr>
          </a:p>
          <a:p>
            <a:pPr marL="249621" indent="-249621">
              <a:lnSpc>
                <a:spcPct val="90000"/>
              </a:lnSpc>
              <a:spcBef>
                <a:spcPct val="0"/>
              </a:spcBef>
            </a:pPr>
            <a:r>
              <a:rPr lang="en-GB" i="1" dirty="0" smtClean="0">
                <a:latin typeface="Arial" charset="0"/>
              </a:rPr>
              <a:t>2.  </a:t>
            </a:r>
            <a:r>
              <a:rPr lang="en-GB" dirty="0" smtClean="0">
                <a:latin typeface="Arial" charset="0"/>
              </a:rPr>
              <a:t>We may be restricting our thinking by locating concepts of assessment into </a:t>
            </a:r>
            <a:r>
              <a:rPr lang="en-GB" i="1" dirty="0" smtClean="0">
                <a:latin typeface="Arial" charset="0"/>
              </a:rPr>
              <a:t>either</a:t>
            </a:r>
            <a:r>
              <a:rPr lang="en-GB" dirty="0" smtClean="0">
                <a:latin typeface="Arial" charset="0"/>
              </a:rPr>
              <a:t> the formative or summative camp </a:t>
            </a:r>
          </a:p>
          <a:p>
            <a:pPr marL="249621" indent="-249621">
              <a:lnSpc>
                <a:spcPct val="90000"/>
              </a:lnSpc>
            </a:pPr>
            <a:r>
              <a:rPr lang="en-GB" dirty="0" smtClean="0">
                <a:latin typeface="Arial" charset="0"/>
              </a:rPr>
              <a:t> </a:t>
            </a:r>
          </a:p>
          <a:p>
            <a:pPr marL="249621" indent="-249621">
              <a:lnSpc>
                <a:spcPct val="80000"/>
              </a:lnSpc>
              <a:spcBef>
                <a:spcPct val="0"/>
              </a:spcBef>
            </a:pPr>
            <a:r>
              <a:rPr lang="en-GB" dirty="0" smtClean="0">
                <a:latin typeface="Arial" charset="0"/>
              </a:rPr>
              <a:t>So let</a:t>
            </a:r>
            <a:r>
              <a:rPr lang="ja-JP" altLang="en-GB" dirty="0" smtClean="0">
                <a:latin typeface="Arial" charset="0"/>
              </a:rPr>
              <a:t>’</a:t>
            </a:r>
            <a:r>
              <a:rPr lang="en-GB" dirty="0" smtClean="0">
                <a:latin typeface="Arial" charset="0"/>
              </a:rPr>
              <a:t>s orientate ourselves with general interpretations of SA and FA</a:t>
            </a:r>
            <a:endParaRPr lang="en-US" dirty="0" smtClean="0">
              <a:latin typeface="Calibri" charset="0"/>
            </a:endParaRPr>
          </a:p>
          <a:p>
            <a:pPr eaLnBrk="1" hangingPunct="1">
              <a:spcBef>
                <a:spcPct val="0"/>
              </a:spcBef>
            </a:pPr>
            <a:endParaRPr lang="en-GB" sz="1600" dirty="0" smtClean="0">
              <a:latin typeface="Arial" charset="0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BA1182-545A-47A3-A454-ACCA52862AA3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18414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Be honest,</a:t>
            </a:r>
            <a:r>
              <a:rPr lang="en-GB" baseline="0" dirty="0" smtClean="0"/>
              <a:t> ask yourself this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BA1182-545A-47A3-A454-ACCA52862AA3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99426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Not even thought about learners!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BA1182-545A-47A3-A454-ACCA52862AA3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58421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On the other</a:t>
            </a:r>
            <a:r>
              <a:rPr lang="en-GB" baseline="0" dirty="0" smtClean="0"/>
              <a:t> hand, a different model could be – what my student learnt. And this would be understood by observing and interpreting student performance.</a:t>
            </a:r>
          </a:p>
          <a:p>
            <a:endParaRPr lang="en-GB" baseline="0" dirty="0" smtClean="0"/>
          </a:p>
          <a:p>
            <a:r>
              <a:rPr lang="en-GB" dirty="0" smtClean="0"/>
              <a:t>The question</a:t>
            </a:r>
            <a:r>
              <a:rPr lang="en-GB" baseline="0" dirty="0" smtClean="0"/>
              <a:t> is:</a:t>
            </a:r>
            <a:endParaRPr lang="en-GB" dirty="0" smtClean="0"/>
          </a:p>
          <a:p>
            <a:r>
              <a:rPr lang="en-GB" dirty="0" smtClean="0"/>
              <a:t>How can we interpret what we observe?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BA1182-545A-47A3-A454-ACCA52862AA3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75026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To reflect on student performance, we need a</a:t>
            </a:r>
            <a:r>
              <a:rPr lang="en-GB" baseline="0" dirty="0" smtClean="0"/>
              <a:t> framework of reference. This could involve these things….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BA1182-545A-47A3-A454-ACCA52862AA3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973170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Using a framework of reference</a:t>
            </a:r>
            <a:r>
              <a:rPr lang="en-GB" baseline="0" dirty="0" smtClean="0"/>
              <a:t> brings about a full reflective learning oriented assessment cycle</a:t>
            </a:r>
          </a:p>
          <a:p>
            <a:endParaRPr lang="en-GB" baseline="0" dirty="0" smtClean="0"/>
          </a:p>
          <a:p>
            <a:r>
              <a:rPr lang="en-GB" baseline="0" dirty="0" smtClean="0"/>
              <a:t>Harder but more rewarding!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BA1182-545A-47A3-A454-ACCA52862AA3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131532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GB" dirty="0" smtClean="0">
                <a:latin typeface="Calibri (body)"/>
              </a:rPr>
              <a:t>By necessity, as Jim </a:t>
            </a:r>
            <a:r>
              <a:rPr lang="en-GB" dirty="0" err="1" smtClean="0">
                <a:latin typeface="Calibri (body)"/>
              </a:rPr>
              <a:t>Purpura</a:t>
            </a:r>
            <a:r>
              <a:rPr lang="en-GB" dirty="0" smtClean="0">
                <a:latin typeface="Calibri (body)"/>
              </a:rPr>
              <a:t> says …</a:t>
            </a:r>
          </a:p>
          <a:p>
            <a:pPr eaLnBrk="1" hangingPunct="1">
              <a:spcBef>
                <a:spcPct val="0"/>
              </a:spcBef>
            </a:pPr>
            <a:endParaRPr lang="en-GB" dirty="0" smtClean="0">
              <a:latin typeface="Calibri (body)"/>
            </a:endParaRPr>
          </a:p>
          <a:p>
            <a:pPr eaLnBrk="1" hangingPunct="1">
              <a:spcBef>
                <a:spcPct val="0"/>
              </a:spcBef>
            </a:pPr>
            <a:r>
              <a:rPr lang="en-GB" dirty="0" smtClean="0">
                <a:latin typeface="Calibri (body)"/>
              </a:rPr>
              <a:t> Learning-oriented assessment </a:t>
            </a:r>
          </a:p>
          <a:p>
            <a:pPr eaLnBrk="1" hangingPunct="1">
              <a:spcBef>
                <a:spcPct val="0"/>
              </a:spcBef>
            </a:pPr>
            <a:endParaRPr lang="en-GB" altLang="ja-JP" dirty="0" smtClean="0">
              <a:latin typeface="Calibri (body)"/>
            </a:endParaRPr>
          </a:p>
          <a:p>
            <a:pPr eaLnBrk="1" hangingPunct="1">
              <a:spcBef>
                <a:spcPct val="0"/>
              </a:spcBef>
            </a:pPr>
            <a:r>
              <a:rPr lang="ja-JP" altLang="en-GB" dirty="0" smtClean="0">
                <a:latin typeface="Calibri (body)"/>
              </a:rPr>
              <a:t>“</a:t>
            </a:r>
            <a:r>
              <a:rPr lang="en-GB" dirty="0" smtClean="0">
                <a:latin typeface="Calibri (body)"/>
              </a:rPr>
              <a:t>involves the </a:t>
            </a:r>
            <a:r>
              <a:rPr lang="en-GB" i="1" dirty="0" smtClean="0">
                <a:solidFill>
                  <a:srgbClr val="801431"/>
                </a:solidFill>
                <a:latin typeface="Calibri (body)"/>
              </a:rPr>
              <a:t>collection</a:t>
            </a:r>
            <a:r>
              <a:rPr lang="en-GB" dirty="0" smtClean="0">
                <a:latin typeface="Calibri (body)"/>
              </a:rPr>
              <a:t> and </a:t>
            </a:r>
            <a:r>
              <a:rPr lang="en-GB" i="1" dirty="0" smtClean="0">
                <a:solidFill>
                  <a:srgbClr val="801431"/>
                </a:solidFill>
                <a:latin typeface="Calibri (body)"/>
              </a:rPr>
              <a:t>interpretation</a:t>
            </a:r>
            <a:r>
              <a:rPr lang="en-GB" dirty="0" smtClean="0">
                <a:latin typeface="Calibri (body)"/>
              </a:rPr>
              <a:t> of </a:t>
            </a:r>
            <a:r>
              <a:rPr lang="en-GB" i="1" dirty="0" smtClean="0">
                <a:solidFill>
                  <a:srgbClr val="801431"/>
                </a:solidFill>
                <a:latin typeface="Calibri (body)"/>
              </a:rPr>
              <a:t>evidence</a:t>
            </a:r>
            <a:r>
              <a:rPr lang="en-GB" i="1" dirty="0" smtClean="0">
                <a:latin typeface="Calibri (body)"/>
              </a:rPr>
              <a:t> </a:t>
            </a:r>
            <a:r>
              <a:rPr lang="en-GB" dirty="0" smtClean="0">
                <a:latin typeface="Calibri (body)"/>
              </a:rPr>
              <a:t>about performance so that </a:t>
            </a:r>
            <a:r>
              <a:rPr lang="en-GB" i="1" dirty="0" smtClean="0">
                <a:solidFill>
                  <a:srgbClr val="801431"/>
                </a:solidFill>
                <a:latin typeface="Calibri (body)"/>
              </a:rPr>
              <a:t>judgements</a:t>
            </a:r>
            <a:r>
              <a:rPr lang="en-GB" dirty="0" smtClean="0">
                <a:solidFill>
                  <a:srgbClr val="801431"/>
                </a:solidFill>
                <a:latin typeface="Calibri (body)"/>
              </a:rPr>
              <a:t> </a:t>
            </a:r>
          </a:p>
          <a:p>
            <a:pPr eaLnBrk="1" hangingPunct="1">
              <a:spcBef>
                <a:spcPct val="0"/>
              </a:spcBef>
            </a:pPr>
            <a:r>
              <a:rPr lang="en-GB" dirty="0" smtClean="0">
                <a:latin typeface="Calibri (body)"/>
              </a:rPr>
              <a:t>can be made about </a:t>
            </a:r>
            <a:r>
              <a:rPr lang="en-GB" i="1" dirty="0" smtClean="0">
                <a:solidFill>
                  <a:srgbClr val="801431"/>
                </a:solidFill>
                <a:latin typeface="Calibri (body)"/>
              </a:rPr>
              <a:t>further language development</a:t>
            </a:r>
            <a:r>
              <a:rPr lang="ja-JP" altLang="en-GB" dirty="0" smtClean="0">
                <a:latin typeface="Calibri (body)"/>
              </a:rPr>
              <a:t>”</a:t>
            </a:r>
            <a:r>
              <a:rPr lang="en-GB" dirty="0" smtClean="0">
                <a:latin typeface="Calibri (body)"/>
              </a:rPr>
              <a:t> </a:t>
            </a:r>
          </a:p>
          <a:p>
            <a:pPr eaLnBrk="1" hangingPunct="1">
              <a:spcBef>
                <a:spcPct val="0"/>
              </a:spcBef>
            </a:pPr>
            <a:endParaRPr lang="en-GB" dirty="0" smtClean="0">
              <a:latin typeface="Calibri (body)"/>
            </a:endParaRPr>
          </a:p>
          <a:p>
            <a:pPr eaLnBrk="1" hangingPunct="1">
              <a:spcBef>
                <a:spcPct val="0"/>
              </a:spcBef>
            </a:pPr>
            <a:endParaRPr lang="en-GB" dirty="0" smtClean="0">
              <a:latin typeface="Calibri (body)"/>
            </a:endParaRPr>
          </a:p>
          <a:p>
            <a:pPr eaLnBrk="1" hangingPunct="1">
              <a:spcBef>
                <a:spcPct val="0"/>
              </a:spcBef>
            </a:pPr>
            <a:r>
              <a:rPr lang="en-GB" dirty="0" smtClean="0">
                <a:latin typeface="Calibri (body)"/>
              </a:rPr>
              <a:t>To promote learning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BA1182-545A-47A3-A454-ACCA52862AA3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905207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  <a:p>
            <a:r>
              <a:rPr lang="en-GB" dirty="0" smtClean="0"/>
              <a:t>These can do statements don’t have anything to do with each</a:t>
            </a:r>
            <a:r>
              <a:rPr lang="en-GB" baseline="0" dirty="0" smtClean="0"/>
              <a:t> other – what’s needed can dos which have a good theory of ability</a:t>
            </a:r>
            <a:endParaRPr lang="en-GB" dirty="0" smtClean="0"/>
          </a:p>
          <a:p>
            <a:endParaRPr lang="en-GB" dirty="0" smtClean="0"/>
          </a:p>
          <a:p>
            <a:pPr defTabSz="914126">
              <a:defRPr/>
            </a:pPr>
            <a:r>
              <a:rPr lang="en-GB" dirty="0" smtClean="0"/>
              <a:t>Quantitative (measurement) dimension</a:t>
            </a:r>
          </a:p>
          <a:p>
            <a:r>
              <a:rPr lang="en-GB" dirty="0" smtClean="0"/>
              <a:t>Qualitative (individual)</a:t>
            </a:r>
            <a:r>
              <a:rPr lang="en-GB" baseline="0" dirty="0" smtClean="0"/>
              <a:t> dimension: individualisation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BA1182-545A-47A3-A454-ACCA52862AA3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458671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In this example, this relates</a:t>
            </a:r>
            <a:r>
              <a:rPr lang="en-GB" baseline="0" dirty="0" smtClean="0"/>
              <a:t> to a theory of mathematical theory</a:t>
            </a:r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Quantitative (measurement) dimension</a:t>
            </a:r>
          </a:p>
          <a:p>
            <a:endParaRPr lang="en-GB" dirty="0" smtClean="0"/>
          </a:p>
          <a:p>
            <a:r>
              <a:rPr lang="en-GB" dirty="0" smtClean="0"/>
              <a:t>Qualitative (individual)</a:t>
            </a:r>
            <a:r>
              <a:rPr lang="en-GB" baseline="0" dirty="0" smtClean="0"/>
              <a:t> dimension: individualisation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BA1182-545A-47A3-A454-ACCA52862AA3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32172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Can do statements in CEFR </a:t>
            </a:r>
          </a:p>
          <a:p>
            <a:endParaRPr lang="en-GB" dirty="0" smtClean="0"/>
          </a:p>
          <a:p>
            <a:r>
              <a:rPr lang="en-GB" dirty="0" smtClean="0"/>
              <a:t>Gathered these statements, expert judgement,</a:t>
            </a:r>
            <a:r>
              <a:rPr lang="en-GB" baseline="0" dirty="0" smtClean="0"/>
              <a:t> easy to hard.</a:t>
            </a:r>
          </a:p>
          <a:p>
            <a:r>
              <a:rPr lang="en-GB" baseline="0" dirty="0" smtClean="0"/>
              <a:t>In and of themselves do not have a theory but they do relate to a theory of language ability</a:t>
            </a:r>
          </a:p>
          <a:p>
            <a:endParaRPr lang="en-GB" baseline="0" dirty="0" smtClean="0"/>
          </a:p>
          <a:p>
            <a:r>
              <a:rPr lang="en-GB" baseline="0" dirty="0" smtClean="0"/>
              <a:t>Cambridge English’s approach is the socio cognitive approach </a:t>
            </a:r>
            <a:r>
              <a:rPr lang="en-US" baseline="0" dirty="0" smtClean="0"/>
              <a:t>– theory of what actually might be happening in each skill</a:t>
            </a:r>
          </a:p>
          <a:p>
            <a:endParaRPr lang="en-US" baseline="0" dirty="0" smtClean="0"/>
          </a:p>
          <a:p>
            <a:r>
              <a:rPr lang="en-US" baseline="0" dirty="0" smtClean="0"/>
              <a:t>See the four SILT volumes – one about Listening, Reading, Writing and Speaking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BA1182-545A-47A3-A454-ACCA52862AA3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016535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This</a:t>
            </a:r>
            <a:r>
              <a:rPr lang="en-GB" baseline="0" dirty="0" smtClean="0"/>
              <a:t> slide shows the theory of reading which underpins the Cambridge reading tests</a:t>
            </a:r>
            <a:endParaRPr lang="en-GB" dirty="0" smtClean="0"/>
          </a:p>
          <a:p>
            <a:r>
              <a:rPr lang="en-GB" dirty="0" smtClean="0"/>
              <a:t>Grey</a:t>
            </a:r>
            <a:r>
              <a:rPr lang="en-GB" baseline="0" dirty="0" smtClean="0"/>
              <a:t> bit – what goes on in your head in the process of reading</a:t>
            </a:r>
          </a:p>
          <a:p>
            <a:r>
              <a:rPr lang="en-GB" baseline="0" dirty="0" smtClean="0"/>
              <a:t>On right, what knowledge you need</a:t>
            </a:r>
          </a:p>
          <a:p>
            <a:r>
              <a:rPr lang="en-GB" baseline="0" dirty="0" smtClean="0"/>
              <a:t>On left what happens just before and as you start to read –  Goal setter - what kind of reading? Contract? Specific reading?</a:t>
            </a:r>
          </a:p>
          <a:p>
            <a:endParaRPr lang="en-GB" baseline="0" dirty="0" smtClean="0"/>
          </a:p>
          <a:p>
            <a:r>
              <a:rPr lang="en-GB" baseline="0" dirty="0" smtClean="0"/>
              <a:t>This provides a testable theory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BA1182-545A-47A3-A454-ACCA52862AA3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02548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49621" indent="-249621">
              <a:lnSpc>
                <a:spcPct val="90000"/>
              </a:lnSpc>
              <a:spcBef>
                <a:spcPct val="0"/>
              </a:spcBef>
            </a:pPr>
            <a:r>
              <a:rPr lang="en-GB" dirty="0" smtClean="0">
                <a:latin typeface="Arial" charset="0"/>
              </a:rPr>
              <a:t>When we first started to explore the concepts underpinning LOA, the comment that kept coming back to us from colleagues was </a:t>
            </a:r>
          </a:p>
          <a:p>
            <a:pPr marL="249621" indent="-249621">
              <a:lnSpc>
                <a:spcPct val="90000"/>
              </a:lnSpc>
              <a:spcBef>
                <a:spcPct val="0"/>
              </a:spcBef>
            </a:pPr>
            <a:endParaRPr lang="en-GB" altLang="ja-JP" dirty="0" smtClean="0">
              <a:latin typeface="Arial" charset="0"/>
            </a:endParaRPr>
          </a:p>
          <a:p>
            <a:pPr marL="249621" indent="-249621">
              <a:lnSpc>
                <a:spcPct val="90000"/>
              </a:lnSpc>
              <a:spcBef>
                <a:spcPct val="0"/>
              </a:spcBef>
            </a:pPr>
            <a:r>
              <a:rPr lang="ja-JP" altLang="en-GB" dirty="0" smtClean="0">
                <a:latin typeface="Arial" charset="0"/>
              </a:rPr>
              <a:t>“</a:t>
            </a:r>
            <a:r>
              <a:rPr lang="en-GB" dirty="0" smtClean="0">
                <a:latin typeface="Arial" charset="0"/>
              </a:rPr>
              <a:t>So … LOA, that</a:t>
            </a:r>
            <a:r>
              <a:rPr lang="ja-JP" altLang="en-GB" dirty="0" smtClean="0">
                <a:latin typeface="Arial" charset="0"/>
              </a:rPr>
              <a:t>’</a:t>
            </a:r>
            <a:r>
              <a:rPr lang="en-GB" dirty="0" smtClean="0">
                <a:latin typeface="Arial" charset="0"/>
              </a:rPr>
              <a:t>s a kind of formative assessment isn’t it?</a:t>
            </a:r>
            <a:r>
              <a:rPr lang="ja-JP" altLang="en-GB" dirty="0" smtClean="0">
                <a:latin typeface="Arial" charset="0"/>
              </a:rPr>
              <a:t>”</a:t>
            </a:r>
            <a:endParaRPr lang="en-GB" altLang="ja-JP" dirty="0" smtClean="0">
              <a:latin typeface="Arial" charset="0"/>
            </a:endParaRPr>
          </a:p>
          <a:p>
            <a:pPr marL="249621" indent="-249621">
              <a:lnSpc>
                <a:spcPct val="90000"/>
              </a:lnSpc>
              <a:spcBef>
                <a:spcPct val="0"/>
              </a:spcBef>
            </a:pPr>
            <a:endParaRPr lang="en-GB" dirty="0" smtClean="0">
              <a:latin typeface="Arial" charset="0"/>
            </a:endParaRPr>
          </a:p>
          <a:p>
            <a:pPr marL="249621" indent="-249621">
              <a:lnSpc>
                <a:spcPct val="90000"/>
              </a:lnSpc>
              <a:spcBef>
                <a:spcPct val="0"/>
              </a:spcBef>
            </a:pPr>
            <a:r>
              <a:rPr lang="en-GB" dirty="0" smtClean="0">
                <a:latin typeface="Arial" charset="0"/>
              </a:rPr>
              <a:t>This is a really interesting proposition for two reasons, colleagues were:</a:t>
            </a:r>
          </a:p>
          <a:p>
            <a:pPr marL="249621" indent="-249621">
              <a:lnSpc>
                <a:spcPct val="90000"/>
              </a:lnSpc>
              <a:spcBef>
                <a:spcPct val="0"/>
              </a:spcBef>
            </a:pPr>
            <a:endParaRPr lang="en-GB" dirty="0" smtClean="0">
              <a:latin typeface="Arial" charset="0"/>
            </a:endParaRPr>
          </a:p>
          <a:p>
            <a:pPr marL="249621" indent="-249621">
              <a:lnSpc>
                <a:spcPct val="90000"/>
              </a:lnSpc>
              <a:spcBef>
                <a:spcPct val="0"/>
              </a:spcBef>
              <a:buFontTx/>
              <a:buAutoNum type="arabicPeriod"/>
            </a:pPr>
            <a:r>
              <a:rPr lang="en-GB" dirty="0" smtClean="0">
                <a:latin typeface="Arial" charset="0"/>
              </a:rPr>
              <a:t>Building meaning from the term LOA but also …</a:t>
            </a:r>
          </a:p>
          <a:p>
            <a:pPr marL="249621" indent="-249621">
              <a:lnSpc>
                <a:spcPct val="90000"/>
              </a:lnSpc>
              <a:spcBef>
                <a:spcPct val="0"/>
              </a:spcBef>
              <a:buFontTx/>
              <a:buAutoNum type="arabicPeriod"/>
            </a:pPr>
            <a:r>
              <a:rPr lang="en-GB" dirty="0" smtClean="0">
                <a:latin typeface="Arial" charset="0"/>
              </a:rPr>
              <a:t>Attempting to locate LOA alongside  two popular concepts in assessment</a:t>
            </a:r>
          </a:p>
          <a:p>
            <a:pPr marL="1172272" lvl="2" indent="-249621">
              <a:lnSpc>
                <a:spcPct val="90000"/>
              </a:lnSpc>
              <a:spcBef>
                <a:spcPct val="0"/>
              </a:spcBef>
            </a:pPr>
            <a:r>
              <a:rPr lang="en-GB" dirty="0" smtClean="0">
                <a:latin typeface="Arial" charset="0"/>
              </a:rPr>
              <a:t>Summative assessment</a:t>
            </a:r>
          </a:p>
          <a:p>
            <a:pPr marL="1172272" lvl="2" indent="-249621">
              <a:lnSpc>
                <a:spcPct val="90000"/>
              </a:lnSpc>
              <a:spcBef>
                <a:spcPct val="0"/>
              </a:spcBef>
            </a:pPr>
            <a:r>
              <a:rPr lang="en-GB" dirty="0" smtClean="0">
                <a:latin typeface="Arial" charset="0"/>
              </a:rPr>
              <a:t>Formative assessment</a:t>
            </a:r>
          </a:p>
          <a:p>
            <a:pPr marL="249621" indent="-249621">
              <a:lnSpc>
                <a:spcPct val="90000"/>
              </a:lnSpc>
              <a:spcBef>
                <a:spcPct val="0"/>
              </a:spcBef>
            </a:pPr>
            <a:endParaRPr lang="en-GB" dirty="0" smtClean="0">
              <a:latin typeface="Arial" charset="0"/>
            </a:endParaRPr>
          </a:p>
          <a:p>
            <a:pPr marL="249621" indent="-249621">
              <a:lnSpc>
                <a:spcPct val="90000"/>
              </a:lnSpc>
              <a:spcBef>
                <a:spcPct val="0"/>
              </a:spcBef>
            </a:pPr>
            <a:r>
              <a:rPr lang="en-GB" dirty="0" smtClean="0">
                <a:latin typeface="Arial" charset="0"/>
              </a:rPr>
              <a:t>The discourse of assessment it seems is conceptually grounded within these two notions. So it seems that a good place to start is with:</a:t>
            </a:r>
          </a:p>
          <a:p>
            <a:pPr marL="249621" indent="-249621">
              <a:lnSpc>
                <a:spcPct val="90000"/>
              </a:lnSpc>
              <a:spcBef>
                <a:spcPct val="0"/>
              </a:spcBef>
            </a:pPr>
            <a:endParaRPr lang="en-GB" dirty="0" smtClean="0">
              <a:latin typeface="Arial" charset="0"/>
            </a:endParaRPr>
          </a:p>
          <a:p>
            <a:pPr marL="249621" indent="-249621">
              <a:lnSpc>
                <a:spcPct val="90000"/>
              </a:lnSpc>
              <a:spcBef>
                <a:spcPct val="0"/>
              </a:spcBef>
              <a:buFontTx/>
              <a:buAutoNum type="arabicPeriod"/>
            </a:pPr>
            <a:r>
              <a:rPr lang="en-GB" dirty="0" smtClean="0">
                <a:latin typeface="Arial" charset="0"/>
              </a:rPr>
              <a:t>A baseline review of formative and summative assessment because these are the terms that serve as our </a:t>
            </a:r>
            <a:r>
              <a:rPr lang="ja-JP" altLang="en-GB" dirty="0" smtClean="0">
                <a:latin typeface="Arial" charset="0"/>
              </a:rPr>
              <a:t>‘</a:t>
            </a:r>
            <a:r>
              <a:rPr lang="en-GB" dirty="0" smtClean="0">
                <a:latin typeface="Arial" charset="0"/>
              </a:rPr>
              <a:t>conceptual touchstone</a:t>
            </a:r>
            <a:r>
              <a:rPr lang="ja-JP" altLang="en-GB" dirty="0" smtClean="0">
                <a:latin typeface="Arial" charset="0"/>
              </a:rPr>
              <a:t>’</a:t>
            </a:r>
            <a:r>
              <a:rPr lang="en-GB" dirty="0" smtClean="0">
                <a:latin typeface="Arial" charset="0"/>
              </a:rPr>
              <a:t> about assessment </a:t>
            </a:r>
          </a:p>
          <a:p>
            <a:pPr marL="249621" indent="-249621">
              <a:lnSpc>
                <a:spcPct val="90000"/>
              </a:lnSpc>
              <a:spcBef>
                <a:spcPct val="0"/>
              </a:spcBef>
            </a:pPr>
            <a:endParaRPr lang="en-GB" dirty="0" smtClean="0">
              <a:latin typeface="Arial" charset="0"/>
            </a:endParaRPr>
          </a:p>
          <a:p>
            <a:pPr marL="249621" indent="-249621">
              <a:lnSpc>
                <a:spcPct val="90000"/>
              </a:lnSpc>
              <a:spcBef>
                <a:spcPct val="0"/>
              </a:spcBef>
            </a:pPr>
            <a:r>
              <a:rPr lang="en-GB" dirty="0" smtClean="0">
                <a:latin typeface="Arial" charset="0"/>
              </a:rPr>
              <a:t>…. and to </a:t>
            </a:r>
            <a:r>
              <a:rPr lang="en-GB" i="1" dirty="0" smtClean="0">
                <a:latin typeface="Arial" charset="0"/>
              </a:rPr>
              <a:t>propose the possibility that  this distinction is a </a:t>
            </a:r>
            <a:r>
              <a:rPr lang="en-GB" dirty="0" smtClean="0">
                <a:latin typeface="Arial" charset="0"/>
              </a:rPr>
              <a:t>false dichotomy in fact …</a:t>
            </a:r>
          </a:p>
          <a:p>
            <a:pPr marL="249621" indent="-249621">
              <a:lnSpc>
                <a:spcPct val="90000"/>
              </a:lnSpc>
              <a:spcBef>
                <a:spcPct val="0"/>
              </a:spcBef>
            </a:pPr>
            <a:endParaRPr lang="en-GB" dirty="0" smtClean="0">
              <a:latin typeface="Arial" charset="0"/>
            </a:endParaRPr>
          </a:p>
          <a:p>
            <a:pPr marL="249621" indent="-249621">
              <a:lnSpc>
                <a:spcPct val="90000"/>
              </a:lnSpc>
              <a:spcBef>
                <a:spcPct val="0"/>
              </a:spcBef>
            </a:pPr>
            <a:r>
              <a:rPr lang="en-GB" i="1" dirty="0" smtClean="0">
                <a:latin typeface="Arial" charset="0"/>
              </a:rPr>
              <a:t>2.  </a:t>
            </a:r>
            <a:r>
              <a:rPr lang="en-GB" dirty="0" smtClean="0">
                <a:latin typeface="Arial" charset="0"/>
              </a:rPr>
              <a:t>We may be restricting our thinking by locating concepts of assessment into </a:t>
            </a:r>
            <a:r>
              <a:rPr lang="en-GB" i="1" dirty="0" smtClean="0">
                <a:latin typeface="Arial" charset="0"/>
              </a:rPr>
              <a:t>either</a:t>
            </a:r>
            <a:r>
              <a:rPr lang="en-GB" dirty="0" smtClean="0">
                <a:latin typeface="Arial" charset="0"/>
              </a:rPr>
              <a:t> the formative or summative camp </a:t>
            </a:r>
          </a:p>
          <a:p>
            <a:pPr marL="249621" indent="-249621">
              <a:lnSpc>
                <a:spcPct val="90000"/>
              </a:lnSpc>
            </a:pPr>
            <a:r>
              <a:rPr lang="en-GB" dirty="0" smtClean="0">
                <a:latin typeface="Arial" charset="0"/>
              </a:rPr>
              <a:t> </a:t>
            </a:r>
          </a:p>
          <a:p>
            <a:pPr marL="249621" indent="-249621">
              <a:lnSpc>
                <a:spcPct val="80000"/>
              </a:lnSpc>
              <a:spcBef>
                <a:spcPct val="0"/>
              </a:spcBef>
            </a:pPr>
            <a:r>
              <a:rPr lang="en-GB" dirty="0" smtClean="0">
                <a:latin typeface="Arial" charset="0"/>
              </a:rPr>
              <a:t>So let</a:t>
            </a:r>
            <a:r>
              <a:rPr lang="ja-JP" altLang="en-GB" dirty="0" smtClean="0">
                <a:latin typeface="Arial" charset="0"/>
              </a:rPr>
              <a:t>’</a:t>
            </a:r>
            <a:r>
              <a:rPr lang="en-GB" dirty="0" smtClean="0">
                <a:latin typeface="Arial" charset="0"/>
              </a:rPr>
              <a:t>s orientate ourselves with general interpretations of SA and FA</a:t>
            </a:r>
            <a:endParaRPr lang="en-US" dirty="0" smtClean="0">
              <a:latin typeface="Calibri" charset="0"/>
            </a:endParaRPr>
          </a:p>
          <a:p>
            <a:pPr eaLnBrk="1" hangingPunct="1">
              <a:spcBef>
                <a:spcPct val="0"/>
              </a:spcBef>
            </a:pPr>
            <a:endParaRPr lang="en-GB" sz="1600" dirty="0" smtClean="0">
              <a:latin typeface="Arial" charset="0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BA1182-545A-47A3-A454-ACCA52862AA3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012528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Several texts</a:t>
            </a:r>
            <a:r>
              <a:rPr lang="en-GB" baseline="0" dirty="0" smtClean="0"/>
              <a:t> – forces reader to figure out relationship ideas</a:t>
            </a:r>
          </a:p>
          <a:p>
            <a:endParaRPr lang="en-GB" baseline="0" dirty="0" smtClean="0"/>
          </a:p>
          <a:p>
            <a:r>
              <a:rPr lang="en-GB" baseline="0" dirty="0" smtClean="0"/>
              <a:t>Good theory = good rationale for level based test design</a:t>
            </a:r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If you have a well-developed test, then</a:t>
            </a:r>
            <a:r>
              <a:rPr lang="en-GB" baseline="0" dirty="0" smtClean="0"/>
              <a:t> teaching to the test is not a bad thing!</a:t>
            </a:r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Language</a:t>
            </a:r>
            <a:r>
              <a:rPr lang="en-GB" baseline="0" dirty="0" smtClean="0"/>
              <a:t> t</a:t>
            </a:r>
            <a:r>
              <a:rPr lang="en-GB" dirty="0" smtClean="0"/>
              <a:t>ests can be developed that are aligned with</a:t>
            </a:r>
            <a:r>
              <a:rPr lang="en-GB" baseline="0" dirty="0" smtClean="0"/>
              <a:t> </a:t>
            </a:r>
            <a:r>
              <a:rPr lang="en-GB" dirty="0" smtClean="0"/>
              <a:t>public scales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BA1182-545A-47A3-A454-ACCA52862AA3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554753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Vertical dimension Quantitative (measurement) dimension</a:t>
            </a:r>
          </a:p>
          <a:p>
            <a:endParaRPr lang="en-GB" dirty="0" smtClean="0"/>
          </a:p>
          <a:p>
            <a:r>
              <a:rPr lang="en-GB" dirty="0" smtClean="0"/>
              <a:t>Qualitative (individual)</a:t>
            </a:r>
            <a:r>
              <a:rPr lang="en-GB" baseline="0" dirty="0" smtClean="0"/>
              <a:t> dimension: individualisation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BA1182-545A-47A3-A454-ACCA52862AA3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776838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Cambridge</a:t>
            </a:r>
            <a:r>
              <a:rPr lang="en-GB" baseline="0" dirty="0" smtClean="0"/>
              <a:t> English Scale makes the relationship between levels more transparent.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BA1182-545A-47A3-A454-ACCA52862AA3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354365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We’ve looked so far</a:t>
            </a:r>
            <a:r>
              <a:rPr lang="en-GB" baseline="0" dirty="0" smtClean="0"/>
              <a:t> at how classroom assessment can be learning oriented and whether large scale assessment can be learning oriented. Now we are going to see if we can put these two concepts together.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BA1182-545A-47A3-A454-ACCA52862AA3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803512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531" indent="-228531">
              <a:buAutoNum type="arabicPeriod"/>
            </a:pPr>
            <a:r>
              <a:rPr lang="en-GB" dirty="0" smtClean="0"/>
              <a:t>No! </a:t>
            </a:r>
            <a:r>
              <a:rPr lang="en-GB" baseline="0" dirty="0" smtClean="0"/>
              <a:t>Shifts focus from learning to teaching. Shifting focus to themselves! Will either give the students the answers or not put students into the exam.</a:t>
            </a:r>
          </a:p>
          <a:p>
            <a:pPr marL="228531" indent="-228531">
              <a:buAutoNum type="arabicPeriod"/>
            </a:pPr>
            <a:r>
              <a:rPr lang="en-GB" baseline="0" dirty="0" smtClean="0"/>
              <a:t>Pitches students against each other – not saying what an individual student has learned. You could knee cap another student and you come out top!</a:t>
            </a:r>
          </a:p>
          <a:p>
            <a:pPr marL="228531" indent="-228531">
              <a:buAutoNum type="arabicPeriod"/>
            </a:pPr>
            <a:r>
              <a:rPr lang="en-GB" baseline="0" dirty="0" smtClean="0"/>
              <a:t>It can have an impact on learning –… can affect motivation but  in and of itself a number or a letter can’t really give helpful feedback – you need  some sort of descriptor about what someone knows ‘can do….’</a:t>
            </a:r>
          </a:p>
          <a:p>
            <a:pPr marL="228531" indent="-228531">
              <a:buAutoNum type="arabicPeriod"/>
            </a:pPr>
            <a:r>
              <a:rPr lang="en-GB" baseline="0" dirty="0" smtClean="0"/>
              <a:t>Not just grammatical structures!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BA1182-545A-47A3-A454-ACCA52862AA3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525955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Remembe</a:t>
            </a:r>
            <a:r>
              <a:rPr lang="en-GB" baseline="0" dirty="0" smtClean="0"/>
              <a:t>r that we need the q</a:t>
            </a:r>
            <a:r>
              <a:rPr lang="en-GB" dirty="0" smtClean="0"/>
              <a:t>uantitative (measurement) dimension – and also the</a:t>
            </a:r>
            <a:r>
              <a:rPr lang="en-GB" baseline="0" dirty="0" smtClean="0"/>
              <a:t> q</a:t>
            </a:r>
            <a:r>
              <a:rPr lang="en-GB" dirty="0" smtClean="0"/>
              <a:t>ualitative (individual)</a:t>
            </a:r>
            <a:r>
              <a:rPr lang="en-GB" baseline="0" dirty="0" smtClean="0"/>
              <a:t> dimension: individualisation</a:t>
            </a:r>
          </a:p>
          <a:p>
            <a:r>
              <a:rPr lang="en-GB" baseline="0" dirty="0" smtClean="0"/>
              <a:t>At the heart of LOA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BA1182-545A-47A3-A454-ACCA52862AA3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28963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Learning oriented assessment as reflective teaching practice: external and internal assessment integrated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BA1182-545A-47A3-A454-ACCA52862AA3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270910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126">
              <a:defRPr/>
            </a:pPr>
            <a:r>
              <a:rPr lang="en-GB" dirty="0" smtClean="0"/>
              <a:t>Hattie, J. 2009. </a:t>
            </a:r>
            <a:r>
              <a:rPr lang="en-GB" i="1" dirty="0" smtClean="0"/>
              <a:t>Visible Learning: A Synthesis of Over 800 Meta-Analyses Relating to Achievement. </a:t>
            </a:r>
            <a:r>
              <a:rPr lang="en-GB" dirty="0" smtClean="0"/>
              <a:t>London: Routledge.</a:t>
            </a:r>
          </a:p>
          <a:p>
            <a:r>
              <a:rPr lang="en-GB" dirty="0" smtClean="0"/>
              <a:t> </a:t>
            </a:r>
          </a:p>
          <a:p>
            <a:r>
              <a:rPr lang="en-GB" dirty="0" smtClean="0"/>
              <a:t>Rate the</a:t>
            </a:r>
            <a:r>
              <a:rPr lang="en-GB" baseline="0" dirty="0" smtClean="0"/>
              <a:t> impact  0 = nothing , 5 -= very positive impact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BA1182-545A-47A3-A454-ACCA52862AA3}" type="slidenum">
              <a:rPr lang="en-GB" smtClean="0"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822495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Hattie, J. 2009. </a:t>
            </a:r>
            <a:r>
              <a:rPr lang="en-GB" i="1" dirty="0" smtClean="0"/>
              <a:t>Visible Learning: A Synthesis of Over 800 Meta-Analyses Relating to Achievement. </a:t>
            </a:r>
            <a:r>
              <a:rPr lang="en-GB" dirty="0" smtClean="0"/>
              <a:t>London: Routledge.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BA1182-545A-47A3-A454-ACCA52862AA3}" type="slidenum">
              <a:rPr lang="en-GB" smtClean="0"/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389289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Using a framework of reference</a:t>
            </a:r>
            <a:r>
              <a:rPr lang="en-GB" baseline="0" dirty="0" smtClean="0"/>
              <a:t> brings about a full reflective learning oriented assessment cycle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BA1182-545A-47A3-A454-ACCA52862AA3}" type="slidenum">
              <a:rPr lang="en-GB" smtClean="0"/>
              <a:t>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29867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GB" dirty="0" smtClean="0">
                <a:latin typeface="Arial" charset="0"/>
              </a:rPr>
              <a:t>Paul Newton, educational researcher,  in 2007, questions whether the formative/summative distinction is meaningful at all? He argues that the distinction is </a:t>
            </a:r>
            <a:r>
              <a:rPr lang="ja-JP" altLang="en-GB" dirty="0" smtClean="0">
                <a:latin typeface="Arial" charset="0"/>
              </a:rPr>
              <a:t>“</a:t>
            </a:r>
            <a:r>
              <a:rPr lang="en-GB" b="1" dirty="0" smtClean="0">
                <a:latin typeface="Arial" charset="0"/>
              </a:rPr>
              <a:t>spurious</a:t>
            </a:r>
            <a:r>
              <a:rPr lang="ja-JP" altLang="en-GB" dirty="0" smtClean="0">
                <a:latin typeface="Arial" charset="0"/>
              </a:rPr>
              <a:t>”</a:t>
            </a:r>
            <a:r>
              <a:rPr lang="en-GB" dirty="0" smtClean="0">
                <a:latin typeface="Arial" charset="0"/>
              </a:rPr>
              <a:t> and that there is a need for greater clarity …</a:t>
            </a:r>
          </a:p>
          <a:p>
            <a:pPr eaLnBrk="1" hangingPunct="1">
              <a:spcBef>
                <a:spcPct val="0"/>
              </a:spcBef>
            </a:pPr>
            <a:endParaRPr lang="en-GB" dirty="0" smtClean="0">
              <a:latin typeface="Arial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GB" dirty="0" smtClean="0">
                <a:latin typeface="Arial" charset="0"/>
              </a:rPr>
              <a:t>… and that instead of focussing on </a:t>
            </a:r>
            <a:r>
              <a:rPr lang="en-US" dirty="0" smtClean="0">
                <a:latin typeface="Arial" charset="0"/>
              </a:rPr>
              <a:t>the </a:t>
            </a:r>
            <a:r>
              <a:rPr lang="en-US" b="1" u="sng" dirty="0" smtClean="0">
                <a:latin typeface="Arial" charset="0"/>
              </a:rPr>
              <a:t>nature </a:t>
            </a:r>
            <a:r>
              <a:rPr lang="en-US" dirty="0" smtClean="0">
                <a:latin typeface="Arial" charset="0"/>
              </a:rPr>
              <a:t>of the assessment, we need to be thinking about the </a:t>
            </a:r>
            <a:r>
              <a:rPr lang="en-US" b="1" u="sng" dirty="0" smtClean="0">
                <a:latin typeface="Arial" charset="0"/>
              </a:rPr>
              <a:t>purpose</a:t>
            </a:r>
            <a:r>
              <a:rPr lang="en-US" dirty="0" smtClean="0">
                <a:latin typeface="Arial" charset="0"/>
              </a:rPr>
              <a:t> and the </a:t>
            </a:r>
            <a:r>
              <a:rPr lang="en-US" b="1" u="sng" dirty="0" smtClean="0">
                <a:latin typeface="Arial" charset="0"/>
              </a:rPr>
              <a:t>use</a:t>
            </a:r>
            <a:r>
              <a:rPr lang="en-US" dirty="0" smtClean="0">
                <a:latin typeface="Arial" charset="0"/>
              </a:rPr>
              <a:t> to which the assessment is put. </a:t>
            </a:r>
            <a:endParaRPr lang="en-GB" dirty="0" smtClean="0">
              <a:latin typeface="Arial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GB" dirty="0" smtClean="0">
                <a:latin typeface="Arial" charset="0"/>
              </a:rPr>
              <a:t>In which case it can be argued that:</a:t>
            </a:r>
          </a:p>
          <a:p>
            <a:pPr eaLnBrk="1" hangingPunct="1">
              <a:spcBef>
                <a:spcPct val="0"/>
              </a:spcBef>
            </a:pPr>
            <a:endParaRPr lang="en-GB" dirty="0" smtClean="0">
              <a:latin typeface="Arial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GB" dirty="0" smtClean="0">
                <a:latin typeface="Arial" charset="0"/>
              </a:rPr>
              <a:t>Formative assessment is a </a:t>
            </a:r>
            <a:r>
              <a:rPr lang="en-GB" b="1" dirty="0" smtClean="0">
                <a:latin typeface="Arial" charset="0"/>
              </a:rPr>
              <a:t>kind of purpose </a:t>
            </a:r>
            <a:r>
              <a:rPr lang="en-GB" dirty="0" smtClean="0">
                <a:latin typeface="Arial" charset="0"/>
              </a:rPr>
              <a:t> guiding what happens next in the classroom</a:t>
            </a:r>
            <a:endParaRPr lang="en-GB" b="1" dirty="0" smtClean="0">
              <a:latin typeface="Arial" charset="0"/>
            </a:endParaRPr>
          </a:p>
          <a:p>
            <a:pPr eaLnBrk="1" hangingPunct="1">
              <a:spcBef>
                <a:spcPct val="0"/>
              </a:spcBef>
            </a:pPr>
            <a:endParaRPr lang="en-GB" b="1" dirty="0" smtClean="0">
              <a:latin typeface="Arial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GB" dirty="0" smtClean="0">
                <a:latin typeface="Arial" charset="0"/>
              </a:rPr>
              <a:t>Summative assessment is a </a:t>
            </a:r>
            <a:r>
              <a:rPr lang="en-GB" b="1" dirty="0" smtClean="0">
                <a:latin typeface="Arial" charset="0"/>
              </a:rPr>
              <a:t>kind of judgement, a score</a:t>
            </a:r>
            <a:endParaRPr lang="en-GB" dirty="0" smtClean="0">
              <a:latin typeface="Arial" charset="0"/>
            </a:endParaRPr>
          </a:p>
          <a:p>
            <a:pPr eaLnBrk="1" hangingPunct="1">
              <a:spcBef>
                <a:spcPct val="0"/>
              </a:spcBef>
            </a:pPr>
            <a:endParaRPr lang="en-GB" dirty="0" smtClean="0">
              <a:latin typeface="Arial" charset="0"/>
            </a:endParaRPr>
          </a:p>
          <a:p>
            <a:pPr eaLnBrk="1" hangingPunct="1">
              <a:spcBef>
                <a:spcPct val="0"/>
              </a:spcBef>
            </a:pPr>
            <a:endParaRPr lang="en-GB" dirty="0" smtClean="0">
              <a:latin typeface="Arial" charset="0"/>
            </a:endParaRPr>
          </a:p>
          <a:p>
            <a:pPr eaLnBrk="1" hangingPunct="1">
              <a:spcBef>
                <a:spcPct val="0"/>
              </a:spcBef>
            </a:pPr>
            <a:endParaRPr lang="en-GB" dirty="0" smtClean="0">
              <a:latin typeface="Arial" charset="0"/>
            </a:endParaRPr>
          </a:p>
          <a:p>
            <a:pPr eaLnBrk="1" hangingPunct="1">
              <a:spcBef>
                <a:spcPct val="0"/>
              </a:spcBef>
            </a:pPr>
            <a:endParaRPr lang="en-GB" dirty="0" smtClean="0">
              <a:latin typeface="Calibri" charset="0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BA1182-545A-47A3-A454-ACCA52862AA3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125930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In the survey, 80 of you</a:t>
            </a:r>
            <a:r>
              <a:rPr lang="en-GB" baseline="0" dirty="0" smtClean="0"/>
              <a:t> answered the question about what you do with the evidence obtained from assessments – you already have lots of ideas!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BA1182-545A-47A3-A454-ACCA52862AA3}" type="slidenum">
              <a:rPr lang="en-GB" smtClean="0"/>
              <a:t>35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49754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GB" dirty="0" smtClean="0">
                <a:latin typeface="Calibri (body)"/>
              </a:rPr>
              <a:t> By necessity, as Jim </a:t>
            </a:r>
            <a:r>
              <a:rPr lang="en-GB" dirty="0" err="1" smtClean="0">
                <a:latin typeface="Calibri (body)"/>
              </a:rPr>
              <a:t>Purpura</a:t>
            </a:r>
            <a:r>
              <a:rPr lang="en-GB" dirty="0" smtClean="0">
                <a:latin typeface="Calibri (body)"/>
              </a:rPr>
              <a:t> says …</a:t>
            </a:r>
          </a:p>
          <a:p>
            <a:pPr eaLnBrk="1" hangingPunct="1">
              <a:spcBef>
                <a:spcPct val="0"/>
              </a:spcBef>
            </a:pPr>
            <a:endParaRPr lang="en-GB" dirty="0" smtClean="0">
              <a:latin typeface="Calibri (body)"/>
            </a:endParaRPr>
          </a:p>
          <a:p>
            <a:pPr eaLnBrk="1" hangingPunct="1">
              <a:spcBef>
                <a:spcPct val="0"/>
              </a:spcBef>
            </a:pPr>
            <a:r>
              <a:rPr lang="en-GB" dirty="0" smtClean="0">
                <a:latin typeface="Calibri (body)"/>
              </a:rPr>
              <a:t> Learning-oriented assessment </a:t>
            </a:r>
          </a:p>
          <a:p>
            <a:pPr eaLnBrk="1" hangingPunct="1">
              <a:spcBef>
                <a:spcPct val="0"/>
              </a:spcBef>
            </a:pPr>
            <a:endParaRPr lang="en-GB" altLang="ja-JP" dirty="0" smtClean="0">
              <a:latin typeface="Calibri (body)"/>
            </a:endParaRPr>
          </a:p>
          <a:p>
            <a:pPr eaLnBrk="1" hangingPunct="1">
              <a:spcBef>
                <a:spcPct val="0"/>
              </a:spcBef>
            </a:pPr>
            <a:r>
              <a:rPr lang="ja-JP" altLang="en-GB" dirty="0" smtClean="0">
                <a:latin typeface="Calibri (body)"/>
              </a:rPr>
              <a:t>“</a:t>
            </a:r>
            <a:r>
              <a:rPr lang="en-GB" dirty="0" smtClean="0">
                <a:latin typeface="Calibri (body)"/>
              </a:rPr>
              <a:t>involves the </a:t>
            </a:r>
            <a:r>
              <a:rPr lang="en-GB" i="1" dirty="0" smtClean="0">
                <a:solidFill>
                  <a:srgbClr val="801431"/>
                </a:solidFill>
                <a:latin typeface="Calibri (body)"/>
              </a:rPr>
              <a:t>collection</a:t>
            </a:r>
            <a:r>
              <a:rPr lang="en-GB" dirty="0" smtClean="0">
                <a:latin typeface="Calibri (body)"/>
              </a:rPr>
              <a:t> and </a:t>
            </a:r>
            <a:r>
              <a:rPr lang="en-GB" i="1" dirty="0" smtClean="0">
                <a:solidFill>
                  <a:srgbClr val="801431"/>
                </a:solidFill>
                <a:latin typeface="Calibri (body)"/>
              </a:rPr>
              <a:t>interpretation</a:t>
            </a:r>
            <a:r>
              <a:rPr lang="en-GB" dirty="0" smtClean="0">
                <a:latin typeface="Calibri (body)"/>
              </a:rPr>
              <a:t> of </a:t>
            </a:r>
            <a:r>
              <a:rPr lang="en-GB" i="1" dirty="0" smtClean="0">
                <a:solidFill>
                  <a:srgbClr val="801431"/>
                </a:solidFill>
                <a:latin typeface="Calibri (body)"/>
              </a:rPr>
              <a:t>evidence</a:t>
            </a:r>
            <a:r>
              <a:rPr lang="en-GB" i="1" dirty="0" smtClean="0">
                <a:latin typeface="Calibri (body)"/>
              </a:rPr>
              <a:t> </a:t>
            </a:r>
            <a:r>
              <a:rPr lang="en-GB" dirty="0" smtClean="0">
                <a:latin typeface="Calibri (body)"/>
              </a:rPr>
              <a:t>about performance so that </a:t>
            </a:r>
            <a:r>
              <a:rPr lang="en-GB" i="1" dirty="0" smtClean="0">
                <a:solidFill>
                  <a:srgbClr val="801431"/>
                </a:solidFill>
                <a:latin typeface="Calibri (body)"/>
              </a:rPr>
              <a:t>judgements</a:t>
            </a:r>
            <a:r>
              <a:rPr lang="en-GB" dirty="0" smtClean="0">
                <a:solidFill>
                  <a:srgbClr val="801431"/>
                </a:solidFill>
                <a:latin typeface="Calibri (body)"/>
              </a:rPr>
              <a:t> </a:t>
            </a:r>
          </a:p>
          <a:p>
            <a:pPr eaLnBrk="1" hangingPunct="1">
              <a:spcBef>
                <a:spcPct val="0"/>
              </a:spcBef>
            </a:pPr>
            <a:r>
              <a:rPr lang="en-GB" dirty="0" smtClean="0">
                <a:latin typeface="Calibri (body)"/>
              </a:rPr>
              <a:t>can be made about </a:t>
            </a:r>
            <a:r>
              <a:rPr lang="en-GB" i="1" dirty="0" smtClean="0">
                <a:solidFill>
                  <a:srgbClr val="801431"/>
                </a:solidFill>
                <a:latin typeface="Calibri (body)"/>
              </a:rPr>
              <a:t>further language development</a:t>
            </a:r>
            <a:r>
              <a:rPr lang="ja-JP" altLang="en-GB" dirty="0" smtClean="0">
                <a:latin typeface="Calibri (body)"/>
              </a:rPr>
              <a:t>”</a:t>
            </a:r>
            <a:r>
              <a:rPr lang="en-GB" dirty="0" smtClean="0">
                <a:latin typeface="Calibri (body)"/>
              </a:rPr>
              <a:t> </a:t>
            </a:r>
          </a:p>
          <a:p>
            <a:pPr eaLnBrk="1" hangingPunct="1">
              <a:spcBef>
                <a:spcPct val="0"/>
              </a:spcBef>
            </a:pPr>
            <a:endParaRPr lang="en-GB" dirty="0" smtClean="0">
              <a:latin typeface="Calibri (body)"/>
            </a:endParaRPr>
          </a:p>
          <a:p>
            <a:pPr eaLnBrk="1" hangingPunct="1">
              <a:spcBef>
                <a:spcPct val="0"/>
              </a:spcBef>
            </a:pPr>
            <a:r>
              <a:rPr lang="en-GB" dirty="0" smtClean="0">
                <a:latin typeface="Calibri (body)"/>
              </a:rPr>
              <a:t>This is teaching and learning, as two sides of the same coin. </a:t>
            </a:r>
          </a:p>
          <a:p>
            <a:pPr eaLnBrk="1" hangingPunct="1">
              <a:spcBef>
                <a:spcPct val="0"/>
              </a:spcBef>
            </a:pPr>
            <a:endParaRPr lang="en-GB" dirty="0" smtClean="0">
              <a:latin typeface="Calibri (body)"/>
            </a:endParaRPr>
          </a:p>
          <a:p>
            <a:pPr eaLnBrk="1" hangingPunct="1">
              <a:spcBef>
                <a:spcPct val="0"/>
              </a:spcBef>
            </a:pPr>
            <a:r>
              <a:rPr lang="en-GB" dirty="0" smtClean="0">
                <a:latin typeface="Calibri (body)"/>
              </a:rPr>
              <a:t>To promote learning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BA1182-545A-47A3-A454-ACCA52862AA3}" type="slidenum">
              <a:rPr lang="en-GB" smtClean="0"/>
              <a:t>37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281278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4E1CB9-A063-4ECB-8C93-DD40A0594BB1}" type="slidenum">
              <a:rPr lang="en-GB" smtClean="0"/>
              <a:t>38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72908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But</a:t>
            </a:r>
            <a:r>
              <a:rPr lang="en-GB" baseline="0" dirty="0" smtClean="0"/>
              <a:t> to find out whether there is really a difference between them – let’s ask the question..</a:t>
            </a:r>
          </a:p>
          <a:p>
            <a:endParaRPr lang="en-GB" baseline="0" dirty="0" smtClean="0"/>
          </a:p>
          <a:p>
            <a:r>
              <a:rPr lang="en-GB" baseline="0" dirty="0" smtClean="0"/>
              <a:t>Yes, it can. </a:t>
            </a:r>
          </a:p>
          <a:p>
            <a:endParaRPr lang="en-GB" baseline="0" dirty="0" smtClean="0"/>
          </a:p>
          <a:p>
            <a:r>
              <a:rPr lang="en-GB" baseline="0" dirty="0" smtClean="0"/>
              <a:t>How? We can use those test scores to inform what we do next in the lesson, curriculum</a:t>
            </a:r>
          </a:p>
          <a:p>
            <a:endParaRPr lang="en-GB" baseline="0" dirty="0" smtClean="0"/>
          </a:p>
          <a:p>
            <a:r>
              <a:rPr lang="en-GB" baseline="0" dirty="0" smtClean="0"/>
              <a:t>So this dichotomy is not a good one, not mutually exclusive categories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BA1182-545A-47A3-A454-ACCA52862AA3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17790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sz="1200" dirty="0" smtClean="0">
                <a:latin typeface="Calibri" charset="0"/>
              </a:rPr>
              <a:t>It’s like building a wall – good guys and bad guys</a:t>
            </a:r>
          </a:p>
          <a:p>
            <a:pPr eaLnBrk="1" hangingPunct="1">
              <a:spcBef>
                <a:spcPct val="0"/>
              </a:spcBef>
            </a:pPr>
            <a:endParaRPr lang="en-US" sz="1200" dirty="0" smtClean="0">
              <a:latin typeface="Calibri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sz="1200" dirty="0" smtClean="0">
                <a:latin typeface="Calibri" charset="0"/>
              </a:rPr>
              <a:t>Not helpful distinction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BA1182-545A-47A3-A454-ACCA52862AA3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11306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sz="1200" dirty="0" smtClean="0">
                <a:latin typeface="Calibri" charset="0"/>
              </a:rPr>
              <a:t>Whatever we are dealing with, perhaps a more enlightened way of dealing with it is to say  they are actually both about learning</a:t>
            </a:r>
          </a:p>
          <a:p>
            <a:pPr eaLnBrk="1" hangingPunct="1">
              <a:spcBef>
                <a:spcPct val="0"/>
              </a:spcBef>
            </a:pPr>
            <a:endParaRPr lang="en-US" sz="1200" dirty="0" smtClean="0">
              <a:latin typeface="Calibri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sz="1200" dirty="0" smtClean="0">
                <a:latin typeface="Calibri" charset="0"/>
              </a:rPr>
              <a:t>All assessments should have as a key aim to help learning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BA1182-545A-47A3-A454-ACCA52862AA3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51402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But</a:t>
            </a:r>
            <a:r>
              <a:rPr lang="en-GB" baseline="0" dirty="0" smtClean="0"/>
              <a:t> to find out whether there is a difference between them – let’s ask the question..</a:t>
            </a:r>
          </a:p>
          <a:p>
            <a:endParaRPr lang="en-GB" baseline="0" dirty="0" smtClean="0"/>
          </a:p>
          <a:p>
            <a:r>
              <a:rPr lang="en-GB" baseline="0" dirty="0" smtClean="0"/>
              <a:t>Yes, it can. So this dichotomy is not a good one, not mutually exclusive categories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BA1182-545A-47A3-A454-ACCA52862AA3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63705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Perhaps this is</a:t>
            </a:r>
            <a:r>
              <a:rPr lang="en-GB" baseline="0" dirty="0" smtClean="0"/>
              <a:t> a more helpful term…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BA1182-545A-47A3-A454-ACCA52862AA3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22376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GB" dirty="0" smtClean="0">
                <a:latin typeface="Calibri (body)"/>
              </a:rPr>
              <a:t>By necessity, as Jim </a:t>
            </a:r>
            <a:r>
              <a:rPr lang="en-GB" dirty="0" err="1" smtClean="0">
                <a:latin typeface="Calibri (body)"/>
              </a:rPr>
              <a:t>Purpura</a:t>
            </a:r>
            <a:r>
              <a:rPr lang="en-GB" dirty="0" smtClean="0">
                <a:latin typeface="Calibri (body)"/>
              </a:rPr>
              <a:t> says …</a:t>
            </a:r>
          </a:p>
          <a:p>
            <a:pPr eaLnBrk="1" hangingPunct="1">
              <a:spcBef>
                <a:spcPct val="0"/>
              </a:spcBef>
            </a:pPr>
            <a:endParaRPr lang="en-GB" dirty="0" smtClean="0">
              <a:latin typeface="Calibri (body)"/>
            </a:endParaRPr>
          </a:p>
          <a:p>
            <a:pPr eaLnBrk="1" hangingPunct="1">
              <a:spcBef>
                <a:spcPct val="0"/>
              </a:spcBef>
            </a:pPr>
            <a:r>
              <a:rPr lang="en-GB" dirty="0" smtClean="0">
                <a:latin typeface="Calibri (body)"/>
              </a:rPr>
              <a:t> Learning-oriented assessment </a:t>
            </a:r>
          </a:p>
          <a:p>
            <a:pPr eaLnBrk="1" hangingPunct="1">
              <a:spcBef>
                <a:spcPct val="0"/>
              </a:spcBef>
            </a:pPr>
            <a:endParaRPr lang="en-GB" altLang="ja-JP" dirty="0" smtClean="0">
              <a:latin typeface="Calibri (body)"/>
            </a:endParaRPr>
          </a:p>
          <a:p>
            <a:pPr eaLnBrk="1" hangingPunct="1">
              <a:spcBef>
                <a:spcPct val="0"/>
              </a:spcBef>
            </a:pPr>
            <a:r>
              <a:rPr lang="ja-JP" altLang="en-GB" dirty="0" smtClean="0">
                <a:latin typeface="Calibri (body)"/>
              </a:rPr>
              <a:t>“</a:t>
            </a:r>
            <a:r>
              <a:rPr lang="en-GB" dirty="0" smtClean="0">
                <a:latin typeface="Calibri (body)"/>
              </a:rPr>
              <a:t>involves the </a:t>
            </a:r>
            <a:r>
              <a:rPr lang="en-GB" i="1" dirty="0" smtClean="0">
                <a:solidFill>
                  <a:srgbClr val="801431"/>
                </a:solidFill>
                <a:latin typeface="Calibri (body)"/>
              </a:rPr>
              <a:t>collection</a:t>
            </a:r>
            <a:r>
              <a:rPr lang="en-GB" dirty="0" smtClean="0">
                <a:latin typeface="Calibri (body)"/>
              </a:rPr>
              <a:t> and </a:t>
            </a:r>
            <a:r>
              <a:rPr lang="en-GB" i="1" dirty="0" smtClean="0">
                <a:solidFill>
                  <a:srgbClr val="801431"/>
                </a:solidFill>
                <a:latin typeface="Calibri (body)"/>
              </a:rPr>
              <a:t>interpretation</a:t>
            </a:r>
            <a:r>
              <a:rPr lang="en-GB" dirty="0" smtClean="0">
                <a:latin typeface="Calibri (body)"/>
              </a:rPr>
              <a:t> of </a:t>
            </a:r>
            <a:r>
              <a:rPr lang="en-GB" i="1" dirty="0" smtClean="0">
                <a:solidFill>
                  <a:srgbClr val="801431"/>
                </a:solidFill>
                <a:latin typeface="Calibri (body)"/>
              </a:rPr>
              <a:t>evidence</a:t>
            </a:r>
            <a:r>
              <a:rPr lang="en-GB" i="1" dirty="0" smtClean="0">
                <a:latin typeface="Calibri (body)"/>
              </a:rPr>
              <a:t> </a:t>
            </a:r>
            <a:r>
              <a:rPr lang="en-GB" dirty="0" smtClean="0">
                <a:latin typeface="Calibri (body)"/>
              </a:rPr>
              <a:t>about performance so that </a:t>
            </a:r>
            <a:r>
              <a:rPr lang="en-GB" i="1" dirty="0" smtClean="0">
                <a:solidFill>
                  <a:srgbClr val="801431"/>
                </a:solidFill>
                <a:latin typeface="Calibri (body)"/>
              </a:rPr>
              <a:t>judgements</a:t>
            </a:r>
            <a:r>
              <a:rPr lang="en-GB" dirty="0" smtClean="0">
                <a:solidFill>
                  <a:srgbClr val="801431"/>
                </a:solidFill>
                <a:latin typeface="Calibri (body)"/>
              </a:rPr>
              <a:t> </a:t>
            </a:r>
          </a:p>
          <a:p>
            <a:pPr eaLnBrk="1" hangingPunct="1">
              <a:spcBef>
                <a:spcPct val="0"/>
              </a:spcBef>
            </a:pPr>
            <a:r>
              <a:rPr lang="en-GB" dirty="0" smtClean="0">
                <a:latin typeface="Calibri (body)"/>
              </a:rPr>
              <a:t>can be made about </a:t>
            </a:r>
            <a:r>
              <a:rPr lang="en-GB" i="1" dirty="0" smtClean="0">
                <a:solidFill>
                  <a:srgbClr val="801431"/>
                </a:solidFill>
                <a:latin typeface="Calibri (body)"/>
              </a:rPr>
              <a:t>further language development</a:t>
            </a:r>
            <a:r>
              <a:rPr lang="ja-JP" altLang="en-GB" dirty="0" smtClean="0">
                <a:latin typeface="Calibri (body)"/>
              </a:rPr>
              <a:t>”</a:t>
            </a:r>
            <a:r>
              <a:rPr lang="en-GB" dirty="0" smtClean="0">
                <a:latin typeface="Calibri (body)"/>
              </a:rPr>
              <a:t> </a:t>
            </a:r>
          </a:p>
          <a:p>
            <a:pPr eaLnBrk="1" hangingPunct="1">
              <a:spcBef>
                <a:spcPct val="0"/>
              </a:spcBef>
            </a:pPr>
            <a:endParaRPr lang="en-GB" dirty="0" smtClean="0">
              <a:latin typeface="Calibri (body)"/>
            </a:endParaRPr>
          </a:p>
          <a:p>
            <a:pPr eaLnBrk="1" hangingPunct="1">
              <a:spcBef>
                <a:spcPct val="0"/>
              </a:spcBef>
            </a:pPr>
            <a:endParaRPr lang="en-GB" dirty="0" smtClean="0">
              <a:latin typeface="Calibri (body)"/>
            </a:endParaRPr>
          </a:p>
          <a:p>
            <a:pPr eaLnBrk="1" hangingPunct="1">
              <a:spcBef>
                <a:spcPct val="0"/>
              </a:spcBef>
            </a:pPr>
            <a:r>
              <a:rPr lang="en-GB" dirty="0" smtClean="0">
                <a:latin typeface="Calibri (body)"/>
              </a:rPr>
              <a:t>To promote learning</a:t>
            </a:r>
          </a:p>
          <a:p>
            <a:pPr eaLnBrk="1" hangingPunct="1">
              <a:spcBef>
                <a:spcPct val="0"/>
              </a:spcBef>
            </a:pPr>
            <a:endParaRPr lang="en-GB" smtClean="0">
              <a:latin typeface="Calibri (body)"/>
            </a:endParaRPr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BA1182-545A-47A3-A454-ACCA52862AA3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18285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E466263-FB60-7048-A501-750B04785965}" type="datetimeFigureOut">
              <a:rPr lang="es-ES" smtClean="0"/>
              <a:t>02/02/2017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73CCAB2-967B-3343-87F2-E1C07176EF81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421538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024950"/>
            <a:ext cx="8229600" cy="979428"/>
          </a:xfrm>
          <a:prstGeom prst="rect">
            <a:avLst/>
          </a:prstGeo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171700"/>
            <a:ext cx="8229600" cy="38782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E466263-FB60-7048-A501-750B04785965}" type="datetimeFigureOut">
              <a:rPr lang="es-ES" smtClean="0"/>
              <a:t>02/02/2017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73CCAB2-967B-3343-87F2-E1C07176EF81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117773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1120140"/>
            <a:ext cx="2057400" cy="5006023"/>
          </a:xfrm>
          <a:prstGeom prst="rect">
            <a:avLst/>
          </a:prstGeo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120140"/>
            <a:ext cx="6019800" cy="500602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_tradnl" dirty="0" smtClean="0"/>
              <a:t>Haga clic para modificar el estilo de texto del patrón</a:t>
            </a:r>
          </a:p>
          <a:p>
            <a:pPr lvl="1"/>
            <a:r>
              <a:rPr lang="es-ES_tradnl" dirty="0" smtClean="0"/>
              <a:t>Segundo nivel</a:t>
            </a:r>
          </a:p>
          <a:p>
            <a:pPr lvl="2"/>
            <a:r>
              <a:rPr lang="es-ES_tradnl" dirty="0" smtClean="0"/>
              <a:t>Tercer nivel</a:t>
            </a:r>
          </a:p>
          <a:p>
            <a:pPr lvl="3"/>
            <a:r>
              <a:rPr lang="es-ES_tradnl" dirty="0" smtClean="0"/>
              <a:t>Cuarto nivel</a:t>
            </a:r>
          </a:p>
          <a:p>
            <a:pPr lvl="4"/>
            <a:r>
              <a:rPr lang="es-ES_tradnl" dirty="0" smtClean="0"/>
              <a:t>Quinto nivel</a:t>
            </a:r>
            <a:endParaRPr lang="es-ES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E466263-FB60-7048-A501-750B04785965}" type="datetimeFigureOut">
              <a:rPr lang="es-ES" smtClean="0"/>
              <a:t>02/02/2017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73CCAB2-967B-3343-87F2-E1C07176EF81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105885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16280" y="926743"/>
            <a:ext cx="7671816" cy="999593"/>
          </a:xfrm>
          <a:prstGeom prst="rect">
            <a:avLst/>
          </a:prstGeom>
        </p:spPr>
        <p:txBody>
          <a:bodyPr/>
          <a:lstStyle/>
          <a:p>
            <a:r>
              <a:rPr lang="es-ES_tradnl" dirty="0" smtClean="0"/>
              <a:t>Clic para editar título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716280" y="2087880"/>
            <a:ext cx="7671816" cy="394716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_tradnl" dirty="0" smtClean="0"/>
              <a:t>Haga clic para modificar el estilo de texto del patrón</a:t>
            </a:r>
          </a:p>
          <a:p>
            <a:pPr lvl="1"/>
            <a:r>
              <a:rPr lang="es-ES_tradnl" dirty="0" smtClean="0"/>
              <a:t>Segundo nivel</a:t>
            </a:r>
          </a:p>
          <a:p>
            <a:pPr lvl="2"/>
            <a:r>
              <a:rPr lang="es-ES_tradnl" dirty="0" smtClean="0"/>
              <a:t>Tercer nivel</a:t>
            </a:r>
          </a:p>
          <a:p>
            <a:pPr lvl="3"/>
            <a:r>
              <a:rPr lang="es-ES_tradnl" dirty="0" smtClean="0"/>
              <a:t>Cuarto nivel</a:t>
            </a:r>
          </a:p>
          <a:p>
            <a:pPr lvl="4"/>
            <a:r>
              <a:rPr lang="es-ES_tradnl" dirty="0" smtClean="0"/>
              <a:t>Quinto nivel</a:t>
            </a:r>
            <a:endParaRPr lang="es-ES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E466263-FB60-7048-A501-750B04785965}" type="datetimeFigureOut">
              <a:rPr lang="es-ES" smtClean="0"/>
              <a:t>02/02/2017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73CCAB2-967B-3343-87F2-E1C07176EF81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486038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E466263-FB60-7048-A501-750B04785965}" type="datetimeFigureOut">
              <a:rPr lang="es-ES" smtClean="0"/>
              <a:t>02/02/2017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73CCAB2-967B-3343-87F2-E1C07176EF81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623749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91540" y="1021080"/>
            <a:ext cx="7650480" cy="1028700"/>
          </a:xfrm>
          <a:prstGeom prst="rect">
            <a:avLst/>
          </a:prstGeo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77077" y="2196010"/>
            <a:ext cx="3473943" cy="3814646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dirty="0" smtClean="0"/>
              <a:t>Haga clic para modificar el estilo de texto del patrón</a:t>
            </a:r>
          </a:p>
          <a:p>
            <a:pPr lvl="1"/>
            <a:r>
              <a:rPr lang="es-ES_tradnl" dirty="0" smtClean="0"/>
              <a:t>Segundo nivel</a:t>
            </a:r>
          </a:p>
          <a:p>
            <a:pPr lvl="2"/>
            <a:r>
              <a:rPr lang="es-ES_tradnl" dirty="0" smtClean="0"/>
              <a:t>Tercer nivel</a:t>
            </a:r>
          </a:p>
          <a:p>
            <a:pPr lvl="3"/>
            <a:r>
              <a:rPr lang="es-ES_tradnl" dirty="0" smtClean="0"/>
              <a:t>Cuarto nivel</a:t>
            </a:r>
          </a:p>
          <a:p>
            <a:pPr lvl="4"/>
            <a:r>
              <a:rPr lang="es-ES_tradnl" dirty="0" smtClean="0"/>
              <a:t>Quinto nivel</a:t>
            </a:r>
            <a:endParaRPr lang="es-ES" dirty="0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5068077" y="2196010"/>
            <a:ext cx="3473943" cy="3814646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dirty="0" smtClean="0"/>
              <a:t>Haga clic para modificar el estilo de texto del patrón</a:t>
            </a:r>
          </a:p>
          <a:p>
            <a:pPr lvl="1"/>
            <a:r>
              <a:rPr lang="es-ES_tradnl" dirty="0" smtClean="0"/>
              <a:t>Segundo nivel</a:t>
            </a:r>
          </a:p>
          <a:p>
            <a:pPr lvl="2"/>
            <a:r>
              <a:rPr lang="es-ES_tradnl" dirty="0" smtClean="0"/>
              <a:t>Tercer nivel</a:t>
            </a:r>
          </a:p>
          <a:p>
            <a:pPr lvl="3"/>
            <a:r>
              <a:rPr lang="es-ES_tradnl" dirty="0" smtClean="0"/>
              <a:t>Cuarto nivel</a:t>
            </a:r>
          </a:p>
          <a:p>
            <a:pPr lvl="4"/>
            <a:r>
              <a:rPr lang="es-ES_tradnl" dirty="0" smtClean="0"/>
              <a:t>Quinto nivel</a:t>
            </a:r>
            <a:endParaRPr lang="es-ES" dirty="0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E466263-FB60-7048-A501-750B04785965}" type="datetimeFigureOut">
              <a:rPr lang="es-ES" smtClean="0"/>
              <a:t>02/02/2017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73CCAB2-967B-3343-87F2-E1C07176EF81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621860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80060" y="1120140"/>
            <a:ext cx="8076786" cy="762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_tradnl" dirty="0" smtClean="0"/>
              <a:t>Clic para editar título</a:t>
            </a:r>
            <a:endParaRPr lang="es-E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4522" y="2035960"/>
            <a:ext cx="3856883" cy="88108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dirty="0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80060" y="3064713"/>
            <a:ext cx="3856883" cy="300690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dirty="0" smtClean="0"/>
              <a:t>Haga clic para modificar el estilo de texto del patrón</a:t>
            </a:r>
          </a:p>
          <a:p>
            <a:pPr lvl="1"/>
            <a:r>
              <a:rPr lang="es-ES_tradnl" dirty="0" smtClean="0"/>
              <a:t>Segundo nivel</a:t>
            </a:r>
          </a:p>
          <a:p>
            <a:pPr lvl="2"/>
            <a:r>
              <a:rPr lang="es-ES_tradnl" dirty="0" smtClean="0"/>
              <a:t>Tercer nivel</a:t>
            </a:r>
          </a:p>
          <a:p>
            <a:pPr lvl="3"/>
            <a:r>
              <a:rPr lang="es-ES_tradnl" dirty="0" smtClean="0"/>
              <a:t>Cuarto nivel</a:t>
            </a:r>
          </a:p>
          <a:p>
            <a:pPr lvl="4"/>
            <a:r>
              <a:rPr lang="es-ES_tradnl" dirty="0" smtClean="0"/>
              <a:t>Quinto nivel</a:t>
            </a:r>
            <a:endParaRPr lang="es-ES" dirty="0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711424" y="2035960"/>
            <a:ext cx="3845422" cy="88108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dirty="0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98448" y="3032709"/>
            <a:ext cx="3858398" cy="3038907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dirty="0" smtClean="0"/>
              <a:t>Haga clic para modificar el estilo de texto del patrón</a:t>
            </a:r>
          </a:p>
          <a:p>
            <a:pPr lvl="1"/>
            <a:r>
              <a:rPr lang="es-ES_tradnl" dirty="0" smtClean="0"/>
              <a:t>Segundo nivel</a:t>
            </a:r>
          </a:p>
          <a:p>
            <a:pPr lvl="2"/>
            <a:r>
              <a:rPr lang="es-ES_tradnl" dirty="0" smtClean="0"/>
              <a:t>Tercer nivel</a:t>
            </a:r>
          </a:p>
          <a:p>
            <a:pPr lvl="3"/>
            <a:r>
              <a:rPr lang="es-ES_tradnl" dirty="0" smtClean="0"/>
              <a:t>Cuarto nivel</a:t>
            </a:r>
          </a:p>
          <a:p>
            <a:pPr lvl="4"/>
            <a:r>
              <a:rPr lang="es-ES_tradnl" dirty="0" smtClean="0"/>
              <a:t>Quinto nivel</a:t>
            </a:r>
            <a:endParaRPr lang="es-ES" dirty="0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E466263-FB60-7048-A501-750B04785965}" type="datetimeFigureOut">
              <a:rPr lang="es-ES" smtClean="0"/>
              <a:t>02/02/2017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" dirty="0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73CCAB2-967B-3343-87F2-E1C07176EF81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593121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3033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E466263-FB60-7048-A501-750B04785965}" type="datetimeFigureOut">
              <a:rPr lang="es-ES" smtClean="0"/>
              <a:t>02/02/2017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73CCAB2-967B-3343-87F2-E1C07176EF81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100482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E466263-FB60-7048-A501-750B04785965}" type="datetimeFigureOut">
              <a:rPr lang="es-ES" smtClean="0"/>
              <a:t>02/02/2017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73CCAB2-967B-3343-87F2-E1C07176EF81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982775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949007"/>
            <a:ext cx="3008313" cy="74930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949007"/>
            <a:ext cx="5111750" cy="509365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dirty="0" smtClean="0"/>
              <a:t>Haga clic para modificar el estilo de texto del patrón</a:t>
            </a:r>
          </a:p>
          <a:p>
            <a:pPr lvl="1"/>
            <a:r>
              <a:rPr lang="es-ES_tradnl" dirty="0" smtClean="0"/>
              <a:t>Segundo nivel</a:t>
            </a:r>
          </a:p>
          <a:p>
            <a:pPr lvl="2"/>
            <a:r>
              <a:rPr lang="es-ES_tradnl" dirty="0" smtClean="0"/>
              <a:t>Tercer nivel</a:t>
            </a:r>
          </a:p>
          <a:p>
            <a:pPr lvl="3"/>
            <a:r>
              <a:rPr lang="es-ES_tradnl" dirty="0" smtClean="0"/>
              <a:t>Cuarto nivel</a:t>
            </a:r>
          </a:p>
          <a:p>
            <a:pPr lvl="4"/>
            <a:r>
              <a:rPr lang="es-ES_tradnl" dirty="0" smtClean="0"/>
              <a:t>Quinto nivel</a:t>
            </a:r>
            <a:endParaRPr lang="es-ES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859280"/>
            <a:ext cx="3008313" cy="418338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E466263-FB60-7048-A501-750B04785965}" type="datetimeFigureOut">
              <a:rPr lang="es-ES" smtClean="0"/>
              <a:t>02/02/2017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73CCAB2-967B-3343-87F2-E1C07176EF81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978374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38700"/>
            <a:ext cx="5486400" cy="5286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dirty="0" smtClean="0"/>
              <a:t>Clic para editar título</a:t>
            </a:r>
            <a:endParaRPr lang="es-ES" dirty="0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1158241"/>
            <a:ext cx="5486400" cy="356933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E466263-FB60-7048-A501-750B04785965}" type="datetimeFigureOut">
              <a:rPr lang="es-ES" smtClean="0"/>
              <a:t>02/02/2017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73CCAB2-967B-3343-87F2-E1C07176EF81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702758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18" Type="http://schemas.openxmlformats.org/officeDocument/2006/relationships/image" Target="../media/image6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e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7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Agrupar 4"/>
          <p:cNvGrpSpPr/>
          <p:nvPr userDrawn="1"/>
        </p:nvGrpSpPr>
        <p:grpSpPr>
          <a:xfrm>
            <a:off x="413401" y="240148"/>
            <a:ext cx="3869416" cy="572652"/>
            <a:chOff x="222600" y="211578"/>
            <a:chExt cx="3644831" cy="539415"/>
          </a:xfrm>
        </p:grpSpPr>
        <p:pic>
          <p:nvPicPr>
            <p:cNvPr id="2" name="Imagen 1" descr="PPT Heading EN.png"/>
            <p:cNvPicPr>
              <a:picLocks noChangeAspect="1"/>
            </p:cNvPicPr>
            <p:nvPr userDrawn="1"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9359" y="211578"/>
              <a:ext cx="3228072" cy="471124"/>
            </a:xfrm>
            <a:prstGeom prst="rect">
              <a:avLst/>
            </a:prstGeom>
          </p:spPr>
        </p:pic>
        <p:pic>
          <p:nvPicPr>
            <p:cNvPr id="4" name="Imagen 3" descr="PPT Heading.png"/>
            <p:cNvPicPr>
              <a:picLocks noChangeAspect="1"/>
            </p:cNvPicPr>
            <p:nvPr userDrawn="1"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22600" y="211578"/>
              <a:ext cx="335812" cy="539415"/>
            </a:xfrm>
            <a:prstGeom prst="rect">
              <a:avLst/>
            </a:prstGeom>
          </p:spPr>
        </p:pic>
      </p:grpSp>
      <p:grpSp>
        <p:nvGrpSpPr>
          <p:cNvPr id="7" name="Agrupar 6"/>
          <p:cNvGrpSpPr/>
          <p:nvPr userDrawn="1"/>
        </p:nvGrpSpPr>
        <p:grpSpPr>
          <a:xfrm>
            <a:off x="4660181" y="240148"/>
            <a:ext cx="3965660" cy="572652"/>
            <a:chOff x="4164650" y="211578"/>
            <a:chExt cx="3735489" cy="539415"/>
          </a:xfrm>
        </p:grpSpPr>
        <p:pic>
          <p:nvPicPr>
            <p:cNvPr id="3" name="Imagen 2" descr="PPT Heading SP.png"/>
            <p:cNvPicPr>
              <a:picLocks noChangeAspect="1"/>
            </p:cNvPicPr>
            <p:nvPr userDrawn="1"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82801" y="211578"/>
              <a:ext cx="3317338" cy="473905"/>
            </a:xfrm>
            <a:prstGeom prst="rect">
              <a:avLst/>
            </a:prstGeom>
          </p:spPr>
        </p:pic>
        <p:pic>
          <p:nvPicPr>
            <p:cNvPr id="6" name="Imagen 5" descr="PPT Heading.png"/>
            <p:cNvPicPr>
              <a:picLocks noChangeAspect="1"/>
            </p:cNvPicPr>
            <p:nvPr userDrawn="1"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164650" y="211578"/>
              <a:ext cx="335812" cy="539415"/>
            </a:xfrm>
            <a:prstGeom prst="rect">
              <a:avLst/>
            </a:prstGeom>
          </p:spPr>
        </p:pic>
      </p:grpSp>
      <p:pic>
        <p:nvPicPr>
          <p:cNvPr id="10" name="Imagen 9" descr="junta-castilla-y-leon.ai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30" y="6143633"/>
            <a:ext cx="1416201" cy="714367"/>
          </a:xfrm>
          <a:prstGeom prst="rect">
            <a:avLst/>
          </a:prstGeom>
        </p:spPr>
      </p:pic>
      <p:pic>
        <p:nvPicPr>
          <p:cNvPr id="11" name="Imagen 10" descr="camb-eng-logo-pos-cmyk-300mm.eps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4090" y="6342031"/>
            <a:ext cx="1958363" cy="317572"/>
          </a:xfrm>
          <a:prstGeom prst="rect">
            <a:avLst/>
          </a:prstGeom>
        </p:spPr>
      </p:pic>
      <p:grpSp>
        <p:nvGrpSpPr>
          <p:cNvPr id="14" name="Agrupar 13"/>
          <p:cNvGrpSpPr/>
          <p:nvPr userDrawn="1"/>
        </p:nvGrpSpPr>
        <p:grpSpPr>
          <a:xfrm>
            <a:off x="2881440" y="6280999"/>
            <a:ext cx="2470241" cy="439635"/>
            <a:chOff x="2955007" y="6205907"/>
            <a:chExt cx="2651890" cy="471964"/>
          </a:xfrm>
        </p:grpSpPr>
        <p:pic>
          <p:nvPicPr>
            <p:cNvPr id="12" name="Imagen 11" descr="LOGO INEE.jpg"/>
            <p:cNvPicPr>
              <a:picLocks noChangeAspect="1"/>
            </p:cNvPicPr>
            <p:nvPr userDrawn="1"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95277" y="6205907"/>
              <a:ext cx="1311620" cy="471964"/>
            </a:xfrm>
            <a:prstGeom prst="rect">
              <a:avLst/>
            </a:prstGeom>
          </p:spPr>
        </p:pic>
        <p:pic>
          <p:nvPicPr>
            <p:cNvPr id="13" name="Imagen 12" descr="MECD.jpg"/>
            <p:cNvPicPr>
              <a:picLocks noChangeAspect="1"/>
            </p:cNvPicPr>
            <p:nvPr userDrawn="1"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55007" y="6248237"/>
              <a:ext cx="1384720" cy="37596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05069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imagen portada PP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9631" y="2391416"/>
            <a:ext cx="2584017" cy="2305233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2164988" y="1130083"/>
            <a:ext cx="4833302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400" dirty="0" err="1" smtClean="0"/>
              <a:t>The</a:t>
            </a:r>
            <a:r>
              <a:rPr lang="es-ES" sz="3400" dirty="0" smtClean="0"/>
              <a:t> culture of </a:t>
            </a:r>
            <a:r>
              <a:rPr lang="es-ES" sz="3400" dirty="0" err="1" smtClean="0"/>
              <a:t>assessment</a:t>
            </a:r>
            <a:r>
              <a:rPr lang="es-ES" sz="3400" dirty="0" smtClean="0"/>
              <a:t> in </a:t>
            </a:r>
            <a:r>
              <a:rPr lang="es-ES" sz="3400" dirty="0" err="1" smtClean="0"/>
              <a:t>Science</a:t>
            </a:r>
            <a:r>
              <a:rPr lang="es-ES" sz="3400" dirty="0" smtClean="0"/>
              <a:t> and English </a:t>
            </a:r>
            <a:endParaRPr lang="es-ES" sz="3400" dirty="0"/>
          </a:p>
        </p:txBody>
      </p:sp>
      <p:sp>
        <p:nvSpPr>
          <p:cNvPr id="6" name="CuadroTexto 5"/>
          <p:cNvSpPr txBox="1"/>
          <p:nvPr/>
        </p:nvSpPr>
        <p:spPr>
          <a:xfrm>
            <a:off x="1899922" y="4819210"/>
            <a:ext cx="5363434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400" dirty="0" smtClean="0"/>
              <a:t>La cultura de la evaluación en Ciencias e Inglés</a:t>
            </a:r>
            <a:endParaRPr lang="es-ES" sz="3400" dirty="0"/>
          </a:p>
        </p:txBody>
      </p:sp>
    </p:spTree>
    <p:extLst>
      <p:ext uri="{BB962C8B-B14F-4D97-AF65-F5344CB8AC3E}">
        <p14:creationId xmlns:p14="http://schemas.microsoft.com/office/powerpoint/2010/main" val="473035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50976" y="2229900"/>
            <a:ext cx="44644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smtClean="0"/>
              <a:t>Learning-Oriented</a:t>
            </a:r>
          </a:p>
          <a:p>
            <a:pPr algn="ctr"/>
            <a:r>
              <a:rPr lang="en-GB" sz="4000" b="1" dirty="0" smtClean="0"/>
              <a:t>Assessment</a:t>
            </a:r>
            <a:endParaRPr lang="en-GB" sz="4000" b="1" dirty="0"/>
          </a:p>
        </p:txBody>
      </p:sp>
    </p:spTree>
    <p:extLst>
      <p:ext uri="{BB962C8B-B14F-4D97-AF65-F5344CB8AC3E}">
        <p14:creationId xmlns:p14="http://schemas.microsoft.com/office/powerpoint/2010/main" val="3447802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1187624" y="980728"/>
            <a:ext cx="6840760" cy="4137025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30000"/>
              </a:lnSpc>
              <a:buFont typeface="Wingdings" charset="0"/>
              <a:buNone/>
            </a:pPr>
            <a:r>
              <a:rPr lang="en-GB" sz="2400" dirty="0" smtClean="0">
                <a:latin typeface="Arial" charset="0"/>
                <a:ea typeface="MS PGothic" charset="0"/>
              </a:rPr>
              <a:t>A learning-oriented approach to assessment </a:t>
            </a:r>
          </a:p>
          <a:p>
            <a:pPr marL="0" indent="0">
              <a:lnSpc>
                <a:spcPct val="130000"/>
              </a:lnSpc>
              <a:buFont typeface="Wingdings" charset="0"/>
              <a:buNone/>
            </a:pPr>
            <a:endParaRPr lang="en-GB" altLang="ja-JP" sz="2000" dirty="0" smtClean="0">
              <a:latin typeface="Arial" charset="0"/>
              <a:ea typeface="MS PGothic" charset="0"/>
            </a:endParaRPr>
          </a:p>
          <a:p>
            <a:pPr marL="0" indent="0">
              <a:lnSpc>
                <a:spcPct val="130000"/>
              </a:lnSpc>
              <a:buFont typeface="Wingdings" charset="0"/>
              <a:buNone/>
            </a:pPr>
            <a:r>
              <a:rPr lang="ja-JP" altLang="en-GB" sz="2400" dirty="0" smtClean="0">
                <a:solidFill>
                  <a:schemeClr val="bg1">
                    <a:lumMod val="75000"/>
                  </a:schemeClr>
                </a:solidFill>
                <a:latin typeface="Arial" charset="0"/>
                <a:ea typeface="MS PGothic" charset="0"/>
              </a:rPr>
              <a:t>“</a:t>
            </a:r>
            <a:r>
              <a:rPr lang="en-US" altLang="ja-JP" sz="2400" dirty="0" smtClean="0">
                <a:solidFill>
                  <a:schemeClr val="bg1">
                    <a:lumMod val="75000"/>
                  </a:schemeClr>
                </a:solidFill>
                <a:latin typeface="Arial" charset="0"/>
                <a:ea typeface="MS PGothic" charset="0"/>
              </a:rPr>
              <a:t>…</a:t>
            </a:r>
            <a:r>
              <a:rPr lang="en-GB" sz="2400" dirty="0" smtClean="0">
                <a:solidFill>
                  <a:schemeClr val="bg1">
                    <a:lumMod val="75000"/>
                  </a:schemeClr>
                </a:solidFill>
                <a:latin typeface="Arial" charset="0"/>
                <a:ea typeface="MS PGothic" charset="0"/>
              </a:rPr>
              <a:t>involves the </a:t>
            </a:r>
            <a:r>
              <a:rPr lang="en-GB" sz="2400" dirty="0" smtClean="0">
                <a:latin typeface="Arial" charset="0"/>
                <a:ea typeface="MS PGothic" charset="0"/>
              </a:rPr>
              <a:t>collection</a:t>
            </a:r>
            <a:r>
              <a:rPr lang="en-GB" sz="2400" dirty="0" smtClean="0">
                <a:solidFill>
                  <a:schemeClr val="bg1"/>
                </a:solidFill>
                <a:latin typeface="Arial" charset="0"/>
                <a:ea typeface="MS PGothic" charset="0"/>
              </a:rPr>
              <a:t> </a:t>
            </a:r>
            <a:r>
              <a:rPr lang="en-GB" sz="2400" dirty="0" smtClean="0">
                <a:solidFill>
                  <a:schemeClr val="bg1">
                    <a:lumMod val="75000"/>
                  </a:schemeClr>
                </a:solidFill>
                <a:latin typeface="Arial" charset="0"/>
                <a:ea typeface="MS PGothic" charset="0"/>
              </a:rPr>
              <a:t>and</a:t>
            </a:r>
            <a:r>
              <a:rPr lang="en-GB" sz="2400" dirty="0" smtClean="0">
                <a:solidFill>
                  <a:schemeClr val="bg1"/>
                </a:solidFill>
                <a:latin typeface="Arial" charset="0"/>
                <a:ea typeface="MS PGothic" charset="0"/>
              </a:rPr>
              <a:t> </a:t>
            </a:r>
            <a:r>
              <a:rPr lang="en-GB" sz="2400" dirty="0" smtClean="0">
                <a:latin typeface="Arial" charset="0"/>
                <a:ea typeface="MS PGothic" charset="0"/>
              </a:rPr>
              <a:t>interpretation</a:t>
            </a:r>
            <a:r>
              <a:rPr lang="en-GB" sz="2400" dirty="0" smtClean="0">
                <a:solidFill>
                  <a:schemeClr val="bg1"/>
                </a:solidFill>
                <a:latin typeface="Arial" charset="0"/>
                <a:ea typeface="MS PGothic" charset="0"/>
              </a:rPr>
              <a:t> </a:t>
            </a:r>
            <a:r>
              <a:rPr lang="en-GB" sz="2400" dirty="0" smtClean="0">
                <a:solidFill>
                  <a:schemeClr val="bg1">
                    <a:lumMod val="75000"/>
                  </a:schemeClr>
                </a:solidFill>
                <a:latin typeface="Arial" charset="0"/>
                <a:ea typeface="MS PGothic" charset="0"/>
              </a:rPr>
              <a:t>of</a:t>
            </a:r>
            <a:r>
              <a:rPr lang="en-GB" sz="2400" dirty="0" smtClean="0">
                <a:solidFill>
                  <a:schemeClr val="bg1"/>
                </a:solidFill>
                <a:latin typeface="Arial" charset="0"/>
                <a:ea typeface="MS PGothic" charset="0"/>
              </a:rPr>
              <a:t> </a:t>
            </a:r>
            <a:r>
              <a:rPr lang="en-GB" dirty="0" smtClean="0">
                <a:latin typeface="Arial" charset="0"/>
                <a:ea typeface="MS PGothic" charset="0"/>
              </a:rPr>
              <a:t>evidence</a:t>
            </a:r>
            <a:r>
              <a:rPr lang="en-GB" dirty="0" smtClean="0">
                <a:solidFill>
                  <a:schemeClr val="bg1"/>
                </a:solidFill>
                <a:latin typeface="Arial" charset="0"/>
                <a:ea typeface="MS PGothic" charset="0"/>
              </a:rPr>
              <a:t> </a:t>
            </a:r>
            <a:r>
              <a:rPr lang="en-GB" dirty="0" smtClean="0">
                <a:solidFill>
                  <a:schemeClr val="bg1">
                    <a:lumMod val="75000"/>
                  </a:schemeClr>
                </a:solidFill>
                <a:latin typeface="Arial" charset="0"/>
                <a:ea typeface="MS PGothic" charset="0"/>
              </a:rPr>
              <a:t>about </a:t>
            </a:r>
            <a:r>
              <a:rPr lang="en-GB" dirty="0" smtClean="0">
                <a:latin typeface="Arial" charset="0"/>
                <a:ea typeface="MS PGothic" charset="0"/>
              </a:rPr>
              <a:t>performance</a:t>
            </a:r>
            <a:r>
              <a:rPr lang="en-GB" dirty="0" smtClean="0">
                <a:solidFill>
                  <a:schemeClr val="bg1"/>
                </a:solidFill>
                <a:latin typeface="Arial" charset="0"/>
                <a:ea typeface="MS PGothic" charset="0"/>
              </a:rPr>
              <a:t> </a:t>
            </a:r>
            <a:r>
              <a:rPr lang="en-GB" sz="2400" dirty="0" smtClean="0">
                <a:solidFill>
                  <a:schemeClr val="bg1">
                    <a:lumMod val="75000"/>
                  </a:schemeClr>
                </a:solidFill>
                <a:latin typeface="Arial" charset="0"/>
                <a:ea typeface="MS PGothic" charset="0"/>
              </a:rPr>
              <a:t>so that </a:t>
            </a:r>
            <a:r>
              <a:rPr lang="en-GB" sz="2400" dirty="0" smtClean="0">
                <a:latin typeface="Arial" charset="0"/>
                <a:ea typeface="MS PGothic" charset="0"/>
              </a:rPr>
              <a:t>judgements</a:t>
            </a:r>
            <a:r>
              <a:rPr lang="en-GB" sz="2400" dirty="0" smtClean="0">
                <a:solidFill>
                  <a:schemeClr val="bg1"/>
                </a:solidFill>
                <a:latin typeface="Arial" charset="0"/>
                <a:ea typeface="MS PGothic" charset="0"/>
              </a:rPr>
              <a:t> </a:t>
            </a:r>
            <a:r>
              <a:rPr lang="en-GB" sz="2400" dirty="0" smtClean="0">
                <a:solidFill>
                  <a:schemeClr val="bg1">
                    <a:lumMod val="75000"/>
                  </a:schemeClr>
                </a:solidFill>
                <a:latin typeface="Arial" charset="0"/>
                <a:ea typeface="MS PGothic" charset="0"/>
              </a:rPr>
              <a:t>can be made about further </a:t>
            </a:r>
            <a:r>
              <a:rPr lang="en-GB" sz="2400" dirty="0" smtClean="0">
                <a:latin typeface="Arial" charset="0"/>
                <a:ea typeface="MS PGothic" charset="0"/>
              </a:rPr>
              <a:t>language development</a:t>
            </a:r>
            <a:r>
              <a:rPr lang="ja-JP" altLang="en-GB" sz="2400" dirty="0" smtClean="0">
                <a:latin typeface="Arial" charset="0"/>
                <a:ea typeface="MS PGothic" charset="0"/>
              </a:rPr>
              <a:t>”</a:t>
            </a:r>
            <a:r>
              <a:rPr lang="en-GB" sz="2400" dirty="0" smtClean="0">
                <a:latin typeface="Arial" charset="0"/>
                <a:ea typeface="MS PGothic" charset="0"/>
              </a:rPr>
              <a:t> </a:t>
            </a:r>
          </a:p>
          <a:p>
            <a:pPr marL="0" indent="0">
              <a:lnSpc>
                <a:spcPct val="130000"/>
              </a:lnSpc>
              <a:buFont typeface="Wingdings" charset="0"/>
              <a:buNone/>
            </a:pPr>
            <a:endParaRPr lang="en-GB" sz="1200" dirty="0" smtClean="0">
              <a:solidFill>
                <a:schemeClr val="bg1"/>
              </a:solidFill>
              <a:latin typeface="Arial" charset="0"/>
              <a:ea typeface="MS PGothic" charset="0"/>
            </a:endParaRPr>
          </a:p>
          <a:p>
            <a:pPr marL="0" indent="0">
              <a:lnSpc>
                <a:spcPct val="130000"/>
              </a:lnSpc>
              <a:buFont typeface="Wingdings" charset="0"/>
              <a:buNone/>
            </a:pPr>
            <a:r>
              <a:rPr lang="en-GB" sz="2400" dirty="0" smtClean="0">
                <a:latin typeface="Arial" charset="0"/>
                <a:ea typeface="MS PGothic" charset="0"/>
              </a:rPr>
              <a:t>…</a:t>
            </a:r>
            <a:r>
              <a:rPr lang="en-GB" sz="2800" dirty="0" smtClean="0">
                <a:latin typeface="Arial" charset="0"/>
                <a:ea typeface="MS PGothic" charset="0"/>
              </a:rPr>
              <a:t>to promote learning</a:t>
            </a:r>
            <a:r>
              <a:rPr lang="en-GB" sz="2400" dirty="0" smtClean="0">
                <a:latin typeface="Arial" charset="0"/>
                <a:ea typeface="MS PGothic" charset="0"/>
              </a:rPr>
              <a:t>.</a:t>
            </a:r>
          </a:p>
          <a:p>
            <a:pPr>
              <a:lnSpc>
                <a:spcPct val="130000"/>
              </a:lnSpc>
              <a:buFont typeface="Wingdings" charset="0"/>
              <a:buNone/>
            </a:pPr>
            <a:endParaRPr lang="en-GB" sz="1000" dirty="0" smtClean="0">
              <a:solidFill>
                <a:schemeClr val="bg1"/>
              </a:solidFill>
              <a:latin typeface="Arial" charset="0"/>
              <a:ea typeface="MS PGothic" charset="0"/>
            </a:endParaRPr>
          </a:p>
          <a:p>
            <a:pPr algn="r">
              <a:lnSpc>
                <a:spcPct val="130000"/>
              </a:lnSpc>
              <a:buFont typeface="Wingdings" charset="0"/>
              <a:buNone/>
            </a:pPr>
            <a:r>
              <a:rPr lang="en-GB" sz="2000" dirty="0" err="1" smtClean="0">
                <a:latin typeface="Arial" charset="0"/>
                <a:ea typeface="MS PGothic" charset="0"/>
              </a:rPr>
              <a:t>Purpura</a:t>
            </a:r>
            <a:r>
              <a:rPr lang="en-GB" sz="2000" dirty="0" smtClean="0">
                <a:latin typeface="Arial" charset="0"/>
                <a:ea typeface="MS PGothic" charset="0"/>
              </a:rPr>
              <a:t> 2004</a:t>
            </a:r>
          </a:p>
          <a:p>
            <a:pPr>
              <a:lnSpc>
                <a:spcPct val="130000"/>
              </a:lnSpc>
            </a:pPr>
            <a:endParaRPr lang="en-GB" sz="2800" dirty="0">
              <a:latin typeface="Arial" charset="0"/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476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95836" y="1997839"/>
            <a:ext cx="295232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smtClean="0"/>
              <a:t>How can classroom assessment be learning oriented?</a:t>
            </a:r>
            <a:endParaRPr lang="en-GB" sz="3600" b="1" dirty="0"/>
          </a:p>
        </p:txBody>
      </p:sp>
    </p:spTree>
    <p:extLst>
      <p:ext uri="{BB962C8B-B14F-4D97-AF65-F5344CB8AC3E}">
        <p14:creationId xmlns:p14="http://schemas.microsoft.com/office/powerpoint/2010/main" val="1102536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2060848"/>
            <a:ext cx="77768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After a day at school, which of the statements below are you more likely to think of?</a:t>
            </a:r>
            <a:endParaRPr lang="en-GB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755576" y="1198554"/>
            <a:ext cx="21421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smtClean="0"/>
              <a:t>A Question:</a:t>
            </a:r>
            <a:endParaRPr lang="en-GB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745747" y="3573016"/>
            <a:ext cx="77768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 smtClean="0"/>
              <a:t>Today what I taught was…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 smtClean="0"/>
              <a:t>Today what my student learned was…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1664374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2480098"/>
            <a:ext cx="1656184" cy="1815882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endParaRPr lang="en-GB" sz="2800" b="1" dirty="0" smtClean="0"/>
          </a:p>
          <a:p>
            <a:pPr algn="ctr"/>
            <a:r>
              <a:rPr lang="en-GB" sz="2800" b="1" dirty="0" smtClean="0"/>
              <a:t>Prepared</a:t>
            </a:r>
          </a:p>
          <a:p>
            <a:pPr algn="ctr"/>
            <a:r>
              <a:rPr lang="en-GB" sz="2800" b="1" dirty="0" smtClean="0"/>
              <a:t>Lesson</a:t>
            </a:r>
          </a:p>
          <a:p>
            <a:pPr algn="ctr"/>
            <a:endParaRPr lang="en-GB" sz="2800" b="1" dirty="0"/>
          </a:p>
        </p:txBody>
      </p:sp>
      <p:sp>
        <p:nvSpPr>
          <p:cNvPr id="3" name="Title 13"/>
          <p:cNvSpPr txBox="1">
            <a:spLocks/>
          </p:cNvSpPr>
          <p:nvPr/>
        </p:nvSpPr>
        <p:spPr>
          <a:xfrm>
            <a:off x="611560" y="1117128"/>
            <a:ext cx="8229600" cy="936625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3200" dirty="0" smtClean="0"/>
              <a:t>Today what I taught was…</a:t>
            </a:r>
            <a:endParaRPr lang="en-GB" sz="3200" dirty="0"/>
          </a:p>
        </p:txBody>
      </p:sp>
      <p:sp>
        <p:nvSpPr>
          <p:cNvPr id="4" name="Right Arrow 3"/>
          <p:cNvSpPr/>
          <p:nvPr/>
        </p:nvSpPr>
        <p:spPr>
          <a:xfrm>
            <a:off x="2601375" y="3204896"/>
            <a:ext cx="432048" cy="360040"/>
          </a:xfrm>
          <a:prstGeom prst="rightArrow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ight Arrow 4"/>
          <p:cNvSpPr/>
          <p:nvPr/>
        </p:nvSpPr>
        <p:spPr>
          <a:xfrm>
            <a:off x="5931522" y="3180921"/>
            <a:ext cx="432048" cy="360040"/>
          </a:xfrm>
          <a:prstGeom prst="rightArrow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3707904" y="2453000"/>
            <a:ext cx="1656184" cy="1815882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endParaRPr lang="en-GB" sz="2800" b="1" dirty="0" smtClean="0"/>
          </a:p>
          <a:p>
            <a:pPr algn="ctr"/>
            <a:r>
              <a:rPr lang="en-GB" sz="2800" b="1" dirty="0" smtClean="0"/>
              <a:t>Taught Lesson</a:t>
            </a:r>
          </a:p>
          <a:p>
            <a:pPr algn="ctr"/>
            <a:endParaRPr lang="en-GB" sz="2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732240" y="2453000"/>
            <a:ext cx="1656184" cy="1815882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endParaRPr lang="en-GB" sz="2800" b="1" dirty="0" smtClean="0"/>
          </a:p>
          <a:p>
            <a:pPr algn="ctr"/>
            <a:r>
              <a:rPr lang="en-GB" sz="2800" b="1" dirty="0" smtClean="0"/>
              <a:t>Marked Lesson</a:t>
            </a:r>
          </a:p>
          <a:p>
            <a:pPr algn="ctr"/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1664176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Content Placeholder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44655787"/>
              </p:ext>
            </p:extLst>
          </p:nvPr>
        </p:nvGraphicFramePr>
        <p:xfrm>
          <a:off x="802432" y="409573"/>
          <a:ext cx="7504336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8" name="Up Arrow 17"/>
          <p:cNvSpPr/>
          <p:nvPr/>
        </p:nvSpPr>
        <p:spPr>
          <a:xfrm rot="20667604">
            <a:off x="2406324" y="2321736"/>
            <a:ext cx="576064" cy="1728192"/>
          </a:xfrm>
          <a:prstGeom prst="upArrow">
            <a:avLst/>
          </a:prstGeom>
          <a:solidFill>
            <a:srgbClr val="A0C50E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TextBox 18"/>
          <p:cNvSpPr txBox="1"/>
          <p:nvPr/>
        </p:nvSpPr>
        <p:spPr>
          <a:xfrm>
            <a:off x="1954560" y="1318702"/>
            <a:ext cx="8640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7200" b="1" dirty="0" smtClean="0"/>
              <a:t>?</a:t>
            </a:r>
            <a:endParaRPr lang="en-GB" sz="7200" b="1" dirty="0"/>
          </a:p>
        </p:txBody>
      </p:sp>
      <p:sp>
        <p:nvSpPr>
          <p:cNvPr id="20" name="Title 13"/>
          <p:cNvSpPr txBox="1">
            <a:spLocks/>
          </p:cNvSpPr>
          <p:nvPr/>
        </p:nvSpPr>
        <p:spPr>
          <a:xfrm>
            <a:off x="621056" y="751260"/>
            <a:ext cx="8229600" cy="93662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3200" dirty="0" smtClean="0"/>
              <a:t>Today what my student learned was…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2885892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/>
          <p:cNvSpPr txBox="1">
            <a:spLocks/>
          </p:cNvSpPr>
          <p:nvPr/>
        </p:nvSpPr>
        <p:spPr>
          <a:xfrm>
            <a:off x="457200" y="863384"/>
            <a:ext cx="8229600" cy="936625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3600" dirty="0" smtClean="0"/>
              <a:t>Observed evidence</a:t>
            </a:r>
            <a:endParaRPr lang="en-GB" sz="3600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1989140"/>
            <a:ext cx="8229600" cy="4137025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GB" dirty="0" smtClean="0"/>
              <a:t>has to exist in relation to something else</a:t>
            </a:r>
          </a:p>
          <a:p>
            <a:pPr lvl="1"/>
            <a:r>
              <a:rPr lang="en-GB" dirty="0" smtClean="0"/>
              <a:t>previous performance</a:t>
            </a:r>
          </a:p>
          <a:p>
            <a:pPr lvl="1"/>
            <a:r>
              <a:rPr lang="en-GB" dirty="0" smtClean="0"/>
              <a:t>learning goals and objectives</a:t>
            </a:r>
          </a:p>
          <a:p>
            <a:pPr lvl="1"/>
            <a:r>
              <a:rPr lang="en-GB" dirty="0" smtClean="0"/>
              <a:t>assessment criteria</a:t>
            </a:r>
          </a:p>
          <a:p>
            <a:pPr lvl="1"/>
            <a:r>
              <a:rPr lang="en-GB" dirty="0" smtClean="0"/>
              <a:t>writing and speaking exemplars</a:t>
            </a:r>
          </a:p>
          <a:p>
            <a:pPr lvl="1"/>
            <a:r>
              <a:rPr lang="en-GB" dirty="0" smtClean="0"/>
              <a:t>can do statements</a:t>
            </a:r>
          </a:p>
          <a:p>
            <a:pPr lvl="1"/>
            <a:r>
              <a:rPr lang="en-GB" dirty="0" smtClean="0"/>
              <a:t>course curricula</a:t>
            </a:r>
          </a:p>
        </p:txBody>
      </p:sp>
    </p:spTree>
    <p:extLst>
      <p:ext uri="{BB962C8B-B14F-4D97-AF65-F5344CB8AC3E}">
        <p14:creationId xmlns:p14="http://schemas.microsoft.com/office/powerpoint/2010/main" val="1913944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32938723"/>
              </p:ext>
            </p:extLst>
          </p:nvPr>
        </p:nvGraphicFramePr>
        <p:xfrm>
          <a:off x="1165820" y="1005760"/>
          <a:ext cx="6812360" cy="49378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743908" y="3060200"/>
            <a:ext cx="16561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 smtClean="0"/>
              <a:t>Using a framework of reference</a:t>
            </a:r>
            <a:endParaRPr lang="en-GB" sz="2000" b="1" dirty="0"/>
          </a:p>
        </p:txBody>
      </p:sp>
    </p:spTree>
    <p:extLst>
      <p:ext uri="{BB962C8B-B14F-4D97-AF65-F5344CB8AC3E}">
        <p14:creationId xmlns:p14="http://schemas.microsoft.com/office/powerpoint/2010/main" val="95102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1187624" y="980728"/>
            <a:ext cx="6840760" cy="4137025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30000"/>
              </a:lnSpc>
              <a:buFont typeface="Wingdings" charset="0"/>
              <a:buNone/>
            </a:pPr>
            <a:r>
              <a:rPr lang="en-GB" sz="2400" dirty="0" smtClean="0">
                <a:latin typeface="Arial" charset="0"/>
                <a:ea typeface="MS PGothic" charset="0"/>
              </a:rPr>
              <a:t>A learning-oriented approach to assessment </a:t>
            </a:r>
          </a:p>
          <a:p>
            <a:pPr marL="0" indent="0">
              <a:lnSpc>
                <a:spcPct val="130000"/>
              </a:lnSpc>
              <a:buFont typeface="Wingdings" charset="0"/>
              <a:buNone/>
            </a:pPr>
            <a:endParaRPr lang="en-GB" altLang="ja-JP" sz="2000" dirty="0" smtClean="0">
              <a:latin typeface="Arial" charset="0"/>
              <a:ea typeface="MS PGothic" charset="0"/>
            </a:endParaRPr>
          </a:p>
          <a:p>
            <a:pPr marL="0" indent="0">
              <a:lnSpc>
                <a:spcPct val="130000"/>
              </a:lnSpc>
              <a:buFont typeface="Wingdings" charset="0"/>
              <a:buNone/>
            </a:pPr>
            <a:r>
              <a:rPr lang="ja-JP" altLang="en-GB" sz="2400" dirty="0" smtClean="0">
                <a:solidFill>
                  <a:schemeClr val="bg1">
                    <a:lumMod val="75000"/>
                  </a:schemeClr>
                </a:solidFill>
                <a:latin typeface="Arial" charset="0"/>
                <a:ea typeface="MS PGothic" charset="0"/>
              </a:rPr>
              <a:t>“</a:t>
            </a:r>
            <a:r>
              <a:rPr lang="en-US" altLang="ja-JP" sz="2400" dirty="0" smtClean="0">
                <a:solidFill>
                  <a:schemeClr val="bg1">
                    <a:lumMod val="75000"/>
                  </a:schemeClr>
                </a:solidFill>
                <a:latin typeface="Arial" charset="0"/>
                <a:ea typeface="MS PGothic" charset="0"/>
              </a:rPr>
              <a:t>…</a:t>
            </a:r>
            <a:r>
              <a:rPr lang="en-GB" sz="2400" dirty="0" smtClean="0">
                <a:solidFill>
                  <a:schemeClr val="bg1">
                    <a:lumMod val="75000"/>
                  </a:schemeClr>
                </a:solidFill>
                <a:latin typeface="Arial" charset="0"/>
                <a:ea typeface="MS PGothic" charset="0"/>
              </a:rPr>
              <a:t>involves the </a:t>
            </a:r>
            <a:r>
              <a:rPr lang="en-GB" sz="2400" dirty="0" smtClean="0">
                <a:latin typeface="Arial" charset="0"/>
                <a:ea typeface="MS PGothic" charset="0"/>
              </a:rPr>
              <a:t>collection</a:t>
            </a:r>
            <a:r>
              <a:rPr lang="en-GB" sz="2400" dirty="0" smtClean="0">
                <a:solidFill>
                  <a:schemeClr val="bg1"/>
                </a:solidFill>
                <a:latin typeface="Arial" charset="0"/>
                <a:ea typeface="MS PGothic" charset="0"/>
              </a:rPr>
              <a:t> </a:t>
            </a:r>
            <a:r>
              <a:rPr lang="en-GB" sz="2400" dirty="0" smtClean="0">
                <a:solidFill>
                  <a:schemeClr val="bg1">
                    <a:lumMod val="75000"/>
                  </a:schemeClr>
                </a:solidFill>
                <a:latin typeface="Arial" charset="0"/>
                <a:ea typeface="MS PGothic" charset="0"/>
              </a:rPr>
              <a:t>and</a:t>
            </a:r>
            <a:r>
              <a:rPr lang="en-GB" sz="2400" dirty="0" smtClean="0">
                <a:solidFill>
                  <a:schemeClr val="bg1"/>
                </a:solidFill>
                <a:latin typeface="Arial" charset="0"/>
                <a:ea typeface="MS PGothic" charset="0"/>
              </a:rPr>
              <a:t> </a:t>
            </a:r>
            <a:r>
              <a:rPr lang="en-GB" sz="2400" dirty="0" smtClean="0">
                <a:latin typeface="Arial" charset="0"/>
                <a:ea typeface="MS PGothic" charset="0"/>
              </a:rPr>
              <a:t>interpretation</a:t>
            </a:r>
            <a:r>
              <a:rPr lang="en-GB" sz="2400" dirty="0" smtClean="0">
                <a:solidFill>
                  <a:schemeClr val="bg1"/>
                </a:solidFill>
                <a:latin typeface="Arial" charset="0"/>
                <a:ea typeface="MS PGothic" charset="0"/>
              </a:rPr>
              <a:t> </a:t>
            </a:r>
            <a:r>
              <a:rPr lang="en-GB" sz="2400" dirty="0" smtClean="0">
                <a:solidFill>
                  <a:schemeClr val="bg1">
                    <a:lumMod val="75000"/>
                  </a:schemeClr>
                </a:solidFill>
                <a:latin typeface="Arial" charset="0"/>
                <a:ea typeface="MS PGothic" charset="0"/>
              </a:rPr>
              <a:t>of</a:t>
            </a:r>
            <a:r>
              <a:rPr lang="en-GB" sz="2400" dirty="0" smtClean="0">
                <a:solidFill>
                  <a:schemeClr val="bg1"/>
                </a:solidFill>
                <a:latin typeface="Arial" charset="0"/>
                <a:ea typeface="MS PGothic" charset="0"/>
              </a:rPr>
              <a:t> </a:t>
            </a:r>
            <a:r>
              <a:rPr lang="en-GB" dirty="0" smtClean="0">
                <a:latin typeface="Arial" charset="0"/>
                <a:ea typeface="MS PGothic" charset="0"/>
              </a:rPr>
              <a:t>evidence</a:t>
            </a:r>
            <a:r>
              <a:rPr lang="en-GB" dirty="0" smtClean="0">
                <a:solidFill>
                  <a:schemeClr val="bg1"/>
                </a:solidFill>
                <a:latin typeface="Arial" charset="0"/>
                <a:ea typeface="MS PGothic" charset="0"/>
              </a:rPr>
              <a:t> </a:t>
            </a:r>
            <a:r>
              <a:rPr lang="en-GB" dirty="0" smtClean="0">
                <a:solidFill>
                  <a:schemeClr val="bg1">
                    <a:lumMod val="75000"/>
                  </a:schemeClr>
                </a:solidFill>
                <a:latin typeface="Arial" charset="0"/>
                <a:ea typeface="MS PGothic" charset="0"/>
              </a:rPr>
              <a:t>about </a:t>
            </a:r>
            <a:r>
              <a:rPr lang="en-GB" dirty="0" smtClean="0">
                <a:latin typeface="Arial" charset="0"/>
                <a:ea typeface="MS PGothic" charset="0"/>
              </a:rPr>
              <a:t>performance</a:t>
            </a:r>
            <a:r>
              <a:rPr lang="en-GB" dirty="0" smtClean="0">
                <a:solidFill>
                  <a:schemeClr val="bg1"/>
                </a:solidFill>
                <a:latin typeface="Arial" charset="0"/>
                <a:ea typeface="MS PGothic" charset="0"/>
              </a:rPr>
              <a:t> </a:t>
            </a:r>
            <a:r>
              <a:rPr lang="en-GB" sz="2400" dirty="0" smtClean="0">
                <a:solidFill>
                  <a:schemeClr val="bg1">
                    <a:lumMod val="75000"/>
                  </a:schemeClr>
                </a:solidFill>
                <a:latin typeface="Arial" charset="0"/>
                <a:ea typeface="MS PGothic" charset="0"/>
              </a:rPr>
              <a:t>so that </a:t>
            </a:r>
            <a:r>
              <a:rPr lang="en-GB" sz="2400" dirty="0" smtClean="0">
                <a:latin typeface="Arial" charset="0"/>
                <a:ea typeface="MS PGothic" charset="0"/>
              </a:rPr>
              <a:t>judgements</a:t>
            </a:r>
            <a:r>
              <a:rPr lang="en-GB" sz="2400" dirty="0" smtClean="0">
                <a:solidFill>
                  <a:schemeClr val="bg1"/>
                </a:solidFill>
                <a:latin typeface="Arial" charset="0"/>
                <a:ea typeface="MS PGothic" charset="0"/>
              </a:rPr>
              <a:t> </a:t>
            </a:r>
            <a:r>
              <a:rPr lang="en-GB" sz="2400" dirty="0" smtClean="0">
                <a:solidFill>
                  <a:schemeClr val="bg1">
                    <a:lumMod val="75000"/>
                  </a:schemeClr>
                </a:solidFill>
                <a:latin typeface="Arial" charset="0"/>
                <a:ea typeface="MS PGothic" charset="0"/>
              </a:rPr>
              <a:t>can be made about further </a:t>
            </a:r>
            <a:r>
              <a:rPr lang="en-GB" sz="2400" dirty="0" smtClean="0">
                <a:latin typeface="Arial" charset="0"/>
                <a:ea typeface="MS PGothic" charset="0"/>
              </a:rPr>
              <a:t>language development</a:t>
            </a:r>
            <a:r>
              <a:rPr lang="ja-JP" altLang="en-GB" sz="2400" dirty="0" smtClean="0">
                <a:latin typeface="Arial" charset="0"/>
                <a:ea typeface="MS PGothic" charset="0"/>
              </a:rPr>
              <a:t>”</a:t>
            </a:r>
            <a:r>
              <a:rPr lang="en-GB" sz="2400" dirty="0" smtClean="0">
                <a:latin typeface="Arial" charset="0"/>
                <a:ea typeface="MS PGothic" charset="0"/>
              </a:rPr>
              <a:t> </a:t>
            </a:r>
          </a:p>
          <a:p>
            <a:pPr marL="0" indent="0">
              <a:lnSpc>
                <a:spcPct val="130000"/>
              </a:lnSpc>
              <a:buFont typeface="Wingdings" charset="0"/>
              <a:buNone/>
            </a:pPr>
            <a:endParaRPr lang="en-GB" sz="1200" dirty="0" smtClean="0">
              <a:solidFill>
                <a:schemeClr val="bg1"/>
              </a:solidFill>
              <a:latin typeface="Arial" charset="0"/>
              <a:ea typeface="MS PGothic" charset="0"/>
            </a:endParaRPr>
          </a:p>
          <a:p>
            <a:pPr marL="0" indent="0">
              <a:lnSpc>
                <a:spcPct val="130000"/>
              </a:lnSpc>
              <a:buFont typeface="Wingdings" charset="0"/>
              <a:buNone/>
            </a:pPr>
            <a:r>
              <a:rPr lang="en-GB" sz="2400" dirty="0" smtClean="0">
                <a:latin typeface="Arial" charset="0"/>
                <a:ea typeface="MS PGothic" charset="0"/>
              </a:rPr>
              <a:t>…</a:t>
            </a:r>
            <a:r>
              <a:rPr lang="en-GB" sz="2800" dirty="0" smtClean="0">
                <a:latin typeface="Arial" charset="0"/>
                <a:ea typeface="MS PGothic" charset="0"/>
              </a:rPr>
              <a:t>to promote learning</a:t>
            </a:r>
            <a:r>
              <a:rPr lang="en-GB" sz="2400" dirty="0" smtClean="0">
                <a:latin typeface="Arial" charset="0"/>
                <a:ea typeface="MS PGothic" charset="0"/>
              </a:rPr>
              <a:t>.</a:t>
            </a:r>
          </a:p>
          <a:p>
            <a:pPr>
              <a:lnSpc>
                <a:spcPct val="130000"/>
              </a:lnSpc>
              <a:buFont typeface="Wingdings" charset="0"/>
              <a:buNone/>
            </a:pPr>
            <a:endParaRPr lang="en-GB" sz="1000" dirty="0" smtClean="0">
              <a:solidFill>
                <a:schemeClr val="bg1"/>
              </a:solidFill>
              <a:latin typeface="Arial" charset="0"/>
              <a:ea typeface="MS PGothic" charset="0"/>
            </a:endParaRPr>
          </a:p>
          <a:p>
            <a:pPr algn="r">
              <a:lnSpc>
                <a:spcPct val="130000"/>
              </a:lnSpc>
              <a:buFont typeface="Wingdings" charset="0"/>
              <a:buNone/>
            </a:pPr>
            <a:r>
              <a:rPr lang="en-GB" sz="2000" dirty="0" err="1" smtClean="0">
                <a:latin typeface="Arial" charset="0"/>
                <a:ea typeface="MS PGothic" charset="0"/>
              </a:rPr>
              <a:t>Purpura</a:t>
            </a:r>
            <a:r>
              <a:rPr lang="en-GB" sz="2000" dirty="0" smtClean="0">
                <a:latin typeface="Arial" charset="0"/>
                <a:ea typeface="MS PGothic" charset="0"/>
              </a:rPr>
              <a:t> 2004</a:t>
            </a:r>
          </a:p>
          <a:p>
            <a:pPr>
              <a:lnSpc>
                <a:spcPct val="130000"/>
              </a:lnSpc>
            </a:pPr>
            <a:endParaRPr lang="en-GB" sz="2800" dirty="0">
              <a:latin typeface="Arial" charset="0"/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1419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00528" y="2551837"/>
            <a:ext cx="374294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b="1" dirty="0"/>
              <a:t>…can large scale assessment be learning oriented?</a:t>
            </a:r>
          </a:p>
        </p:txBody>
      </p:sp>
    </p:spTree>
    <p:extLst>
      <p:ext uri="{BB962C8B-B14F-4D97-AF65-F5344CB8AC3E}">
        <p14:creationId xmlns:p14="http://schemas.microsoft.com/office/powerpoint/2010/main" val="3994733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Agrupar 1"/>
          <p:cNvGrpSpPr/>
          <p:nvPr/>
        </p:nvGrpSpPr>
        <p:grpSpPr>
          <a:xfrm>
            <a:off x="413401" y="240148"/>
            <a:ext cx="3869416" cy="572652"/>
            <a:chOff x="222600" y="211578"/>
            <a:chExt cx="3644831" cy="539415"/>
          </a:xfrm>
        </p:grpSpPr>
        <p:pic>
          <p:nvPicPr>
            <p:cNvPr id="3" name="Imagen 2" descr="PPT Heading EN.png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9359" y="211578"/>
              <a:ext cx="3228072" cy="471124"/>
            </a:xfrm>
            <a:prstGeom prst="rect">
              <a:avLst/>
            </a:prstGeom>
          </p:spPr>
        </p:pic>
        <p:pic>
          <p:nvPicPr>
            <p:cNvPr id="4" name="Imagen 3" descr="PPT Heading.png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22600" y="211578"/>
              <a:ext cx="335812" cy="539415"/>
            </a:xfrm>
            <a:prstGeom prst="rect">
              <a:avLst/>
            </a:prstGeom>
          </p:spPr>
        </p:pic>
      </p:grpSp>
      <p:grpSp>
        <p:nvGrpSpPr>
          <p:cNvPr id="5" name="Agrupar 4"/>
          <p:cNvGrpSpPr/>
          <p:nvPr/>
        </p:nvGrpSpPr>
        <p:grpSpPr>
          <a:xfrm>
            <a:off x="4660181" y="240148"/>
            <a:ext cx="3965660" cy="572652"/>
            <a:chOff x="4164650" y="211578"/>
            <a:chExt cx="3735489" cy="539415"/>
          </a:xfrm>
        </p:grpSpPr>
        <p:pic>
          <p:nvPicPr>
            <p:cNvPr id="6" name="Imagen 5" descr="PPT Heading SP.png"/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82801" y="211578"/>
              <a:ext cx="3317338" cy="473905"/>
            </a:xfrm>
            <a:prstGeom prst="rect">
              <a:avLst/>
            </a:prstGeom>
          </p:spPr>
        </p:pic>
        <p:pic>
          <p:nvPicPr>
            <p:cNvPr id="7" name="Imagen 6" descr="PPT Heading.png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164650" y="211578"/>
              <a:ext cx="335812" cy="539415"/>
            </a:xfrm>
            <a:prstGeom prst="rect">
              <a:avLst/>
            </a:prstGeom>
          </p:spPr>
        </p:pic>
      </p:grpSp>
      <p:pic>
        <p:nvPicPr>
          <p:cNvPr id="8" name="Imagen 7" descr="imagen portada PPT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0257" y="1711774"/>
            <a:ext cx="3565584" cy="3180902"/>
          </a:xfrm>
          <a:prstGeom prst="rect">
            <a:avLst/>
          </a:prstGeom>
        </p:spPr>
      </p:pic>
      <p:cxnSp>
        <p:nvCxnSpPr>
          <p:cNvPr id="10" name="Conector recto 9"/>
          <p:cNvCxnSpPr/>
          <p:nvPr/>
        </p:nvCxnSpPr>
        <p:spPr>
          <a:xfrm>
            <a:off x="413401" y="1687389"/>
            <a:ext cx="3869416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cto 10"/>
          <p:cNvCxnSpPr/>
          <p:nvPr/>
        </p:nvCxnSpPr>
        <p:spPr>
          <a:xfrm>
            <a:off x="413401" y="5043657"/>
            <a:ext cx="3869416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uadroTexto 11"/>
          <p:cNvSpPr txBox="1"/>
          <p:nvPr/>
        </p:nvSpPr>
        <p:spPr>
          <a:xfrm>
            <a:off x="488829" y="1982392"/>
            <a:ext cx="371856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Using assessment to support learning: A learning-oriented approach </a:t>
            </a:r>
            <a:endParaRPr lang="en-GB" sz="3600" b="1" dirty="0"/>
          </a:p>
        </p:txBody>
      </p:sp>
      <p:sp>
        <p:nvSpPr>
          <p:cNvPr id="13" name="CuadroTexto 12"/>
          <p:cNvSpPr txBox="1"/>
          <p:nvPr/>
        </p:nvSpPr>
        <p:spPr>
          <a:xfrm>
            <a:off x="413401" y="5530638"/>
            <a:ext cx="386941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600" dirty="0" smtClean="0"/>
              <a:t>Juliet Wilson</a:t>
            </a:r>
            <a:endParaRPr lang="es-ES" sz="2600" dirty="0"/>
          </a:p>
        </p:txBody>
      </p:sp>
    </p:spTree>
    <p:extLst>
      <p:ext uri="{BB962C8B-B14F-4D97-AF65-F5344CB8AC3E}">
        <p14:creationId xmlns:p14="http://schemas.microsoft.com/office/powerpoint/2010/main" val="2715178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1536192" y="1109472"/>
            <a:ext cx="7571232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At this level, can ride a bike.</a:t>
            </a:r>
          </a:p>
          <a:p>
            <a:endParaRPr lang="en-GB" sz="2400" b="1" dirty="0"/>
          </a:p>
          <a:p>
            <a:r>
              <a:rPr lang="en-GB" sz="2400" b="1" dirty="0" smtClean="0"/>
              <a:t>At </a:t>
            </a:r>
            <a:r>
              <a:rPr lang="en-GB" sz="2400" b="1" dirty="0"/>
              <a:t>this level, can count from one to ten.</a:t>
            </a:r>
          </a:p>
          <a:p>
            <a:endParaRPr lang="en-GB" sz="2400" b="1" dirty="0"/>
          </a:p>
          <a:p>
            <a:r>
              <a:rPr lang="en-GB" sz="2400" b="1" dirty="0" smtClean="0"/>
              <a:t>At </a:t>
            </a:r>
            <a:r>
              <a:rPr lang="en-GB" sz="2400" b="1" dirty="0"/>
              <a:t>this level, can swim 100m using the breaststroke.</a:t>
            </a:r>
          </a:p>
          <a:p>
            <a:endParaRPr lang="en-GB" sz="2400" b="1" dirty="0"/>
          </a:p>
          <a:p>
            <a:r>
              <a:rPr lang="en-GB" sz="2400" b="1" dirty="0" smtClean="0"/>
              <a:t>At </a:t>
            </a:r>
            <a:r>
              <a:rPr lang="en-GB" sz="2400" b="1" dirty="0"/>
              <a:t>this level, can order pizza for delivery.</a:t>
            </a:r>
          </a:p>
          <a:p>
            <a:endParaRPr lang="en-GB" sz="2400" b="1" dirty="0"/>
          </a:p>
          <a:p>
            <a:r>
              <a:rPr lang="en-GB" sz="2400" b="1" dirty="0" smtClean="0"/>
              <a:t>At </a:t>
            </a:r>
            <a:r>
              <a:rPr lang="en-GB" sz="2400" b="1" dirty="0"/>
              <a:t>this level, can skip rope.</a:t>
            </a:r>
          </a:p>
          <a:p>
            <a:endParaRPr lang="en-GB" sz="2400" b="1" dirty="0"/>
          </a:p>
          <a:p>
            <a:r>
              <a:rPr lang="en-GB" sz="2400" b="1" dirty="0" smtClean="0"/>
              <a:t>At </a:t>
            </a:r>
            <a:r>
              <a:rPr lang="en-GB" sz="2400" b="1" dirty="0"/>
              <a:t>this level, can determine value of x in an algebraic equation.</a:t>
            </a:r>
          </a:p>
          <a:p>
            <a:endParaRPr lang="en-GB" sz="24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560832" y="1109472"/>
            <a:ext cx="107289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/>
              <a:t>C2</a:t>
            </a:r>
          </a:p>
          <a:p>
            <a:endParaRPr lang="es-ES" sz="2400" b="1" dirty="0"/>
          </a:p>
          <a:p>
            <a:r>
              <a:rPr lang="es-ES" sz="2400" b="1" dirty="0" smtClean="0"/>
              <a:t>C1</a:t>
            </a:r>
          </a:p>
          <a:p>
            <a:endParaRPr lang="es-ES" sz="2400" b="1" dirty="0"/>
          </a:p>
          <a:p>
            <a:r>
              <a:rPr lang="es-ES" sz="2400" b="1" dirty="0" smtClean="0"/>
              <a:t>B2</a:t>
            </a:r>
          </a:p>
          <a:p>
            <a:endParaRPr lang="es-ES" sz="2400" b="1" dirty="0"/>
          </a:p>
          <a:p>
            <a:r>
              <a:rPr lang="es-ES" sz="2400" b="1" dirty="0" smtClean="0"/>
              <a:t>B1</a:t>
            </a:r>
          </a:p>
          <a:p>
            <a:endParaRPr lang="es-ES" sz="2400" b="1" dirty="0"/>
          </a:p>
          <a:p>
            <a:r>
              <a:rPr lang="es-ES" sz="2400" b="1" dirty="0" smtClean="0"/>
              <a:t>A2</a:t>
            </a:r>
          </a:p>
          <a:p>
            <a:endParaRPr lang="es-ES" sz="2400" b="1" dirty="0"/>
          </a:p>
          <a:p>
            <a:r>
              <a:rPr lang="es-ES" sz="2400" b="1" dirty="0" smtClean="0"/>
              <a:t>A1</a:t>
            </a:r>
            <a:endParaRPr lang="en-GB" sz="2400" b="1" dirty="0"/>
          </a:p>
        </p:txBody>
      </p:sp>
    </p:spTree>
    <p:extLst>
      <p:ext uri="{BB962C8B-B14F-4D97-AF65-F5344CB8AC3E}">
        <p14:creationId xmlns:p14="http://schemas.microsoft.com/office/powerpoint/2010/main" val="3941337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60832" y="1109472"/>
            <a:ext cx="107289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/>
              <a:t>C2</a:t>
            </a:r>
          </a:p>
          <a:p>
            <a:endParaRPr lang="es-ES" sz="2400" b="1" dirty="0"/>
          </a:p>
          <a:p>
            <a:r>
              <a:rPr lang="es-ES" sz="2400" b="1" dirty="0" smtClean="0"/>
              <a:t>C1</a:t>
            </a:r>
          </a:p>
          <a:p>
            <a:endParaRPr lang="es-ES" sz="2400" b="1" dirty="0"/>
          </a:p>
          <a:p>
            <a:r>
              <a:rPr lang="es-ES" sz="2400" b="1" dirty="0" smtClean="0"/>
              <a:t>B2</a:t>
            </a:r>
          </a:p>
          <a:p>
            <a:endParaRPr lang="es-ES" sz="2400" b="1" dirty="0"/>
          </a:p>
          <a:p>
            <a:r>
              <a:rPr lang="es-ES" sz="2400" b="1" dirty="0" smtClean="0"/>
              <a:t>B1</a:t>
            </a:r>
          </a:p>
          <a:p>
            <a:endParaRPr lang="es-ES" sz="2400" b="1" dirty="0"/>
          </a:p>
          <a:p>
            <a:r>
              <a:rPr lang="es-ES" sz="2400" b="1" dirty="0" smtClean="0"/>
              <a:t>A2</a:t>
            </a:r>
          </a:p>
          <a:p>
            <a:endParaRPr lang="es-ES" sz="2400" b="1" dirty="0"/>
          </a:p>
          <a:p>
            <a:r>
              <a:rPr lang="es-ES" sz="2400" b="1" dirty="0" smtClean="0"/>
              <a:t>A1</a:t>
            </a:r>
            <a:endParaRPr lang="en-GB" sz="2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536192" y="1109472"/>
            <a:ext cx="757123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At this level, can calculate integrals and derivatives.</a:t>
            </a:r>
          </a:p>
          <a:p>
            <a:endParaRPr lang="en-GB" sz="2400" b="1" dirty="0"/>
          </a:p>
          <a:p>
            <a:r>
              <a:rPr lang="en-GB" sz="2400" b="1" dirty="0" smtClean="0"/>
              <a:t>At </a:t>
            </a:r>
            <a:r>
              <a:rPr lang="en-GB" sz="2400" b="1" dirty="0"/>
              <a:t>this level, can determine mathematical probabilities.</a:t>
            </a:r>
          </a:p>
          <a:p>
            <a:endParaRPr lang="en-GB" sz="2400" b="1" dirty="0"/>
          </a:p>
          <a:p>
            <a:r>
              <a:rPr lang="en-GB" sz="2400" b="1" dirty="0" smtClean="0"/>
              <a:t>At </a:t>
            </a:r>
            <a:r>
              <a:rPr lang="en-GB" sz="2400" b="1" dirty="0"/>
              <a:t>this level, can determine value of x in an algebraic equation.</a:t>
            </a:r>
          </a:p>
          <a:p>
            <a:r>
              <a:rPr lang="en-GB" sz="2400" b="1" dirty="0" smtClean="0"/>
              <a:t>At </a:t>
            </a:r>
            <a:r>
              <a:rPr lang="en-GB" sz="2400" b="1" dirty="0"/>
              <a:t>this level, can perform multiplication and division.</a:t>
            </a:r>
          </a:p>
          <a:p>
            <a:endParaRPr lang="en-GB" sz="2400" b="1" dirty="0"/>
          </a:p>
          <a:p>
            <a:r>
              <a:rPr lang="en-GB" sz="2400" b="1" dirty="0" smtClean="0"/>
              <a:t>At </a:t>
            </a:r>
            <a:r>
              <a:rPr lang="en-GB" sz="2400" b="1" dirty="0"/>
              <a:t>this level, can perform addition and subtraction.</a:t>
            </a:r>
          </a:p>
          <a:p>
            <a:endParaRPr lang="en-GB" sz="2400" b="1" dirty="0"/>
          </a:p>
          <a:p>
            <a:r>
              <a:rPr lang="en-GB" sz="2400" b="1" dirty="0" smtClean="0"/>
              <a:t>At </a:t>
            </a:r>
            <a:r>
              <a:rPr lang="en-GB" sz="2400" b="1" dirty="0"/>
              <a:t>this level, can count from one to ten.</a:t>
            </a:r>
          </a:p>
          <a:p>
            <a:endParaRPr lang="en-GB" sz="2400" b="1" dirty="0"/>
          </a:p>
        </p:txBody>
      </p:sp>
    </p:spTree>
    <p:extLst>
      <p:ext uri="{BB962C8B-B14F-4D97-AF65-F5344CB8AC3E}">
        <p14:creationId xmlns:p14="http://schemas.microsoft.com/office/powerpoint/2010/main" val="708475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60832" y="1109472"/>
            <a:ext cx="107289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/>
              <a:t>C2</a:t>
            </a:r>
          </a:p>
          <a:p>
            <a:endParaRPr lang="es-ES" sz="2400" b="1" dirty="0"/>
          </a:p>
          <a:p>
            <a:r>
              <a:rPr lang="es-ES" sz="2400" b="1" dirty="0" smtClean="0"/>
              <a:t>C1</a:t>
            </a:r>
          </a:p>
          <a:p>
            <a:endParaRPr lang="es-ES" sz="2400" b="1" dirty="0"/>
          </a:p>
          <a:p>
            <a:r>
              <a:rPr lang="es-ES" sz="2400" b="1" dirty="0" smtClean="0"/>
              <a:t>B2</a:t>
            </a:r>
          </a:p>
          <a:p>
            <a:endParaRPr lang="es-ES" sz="2400" b="1" dirty="0"/>
          </a:p>
          <a:p>
            <a:r>
              <a:rPr lang="es-ES" sz="2400" b="1" dirty="0" smtClean="0"/>
              <a:t>B1</a:t>
            </a:r>
          </a:p>
          <a:p>
            <a:endParaRPr lang="es-ES" sz="2400" b="1" dirty="0"/>
          </a:p>
          <a:p>
            <a:r>
              <a:rPr lang="es-ES" sz="2400" b="1" dirty="0" smtClean="0"/>
              <a:t>A2</a:t>
            </a:r>
          </a:p>
          <a:p>
            <a:endParaRPr lang="es-ES" sz="2400" b="1" dirty="0"/>
          </a:p>
          <a:p>
            <a:r>
              <a:rPr lang="es-ES" sz="2400" b="1" dirty="0" smtClean="0"/>
              <a:t>A1</a:t>
            </a:r>
            <a:endParaRPr lang="en-GB" sz="2400" b="1" dirty="0"/>
          </a:p>
        </p:txBody>
      </p:sp>
      <p:pic>
        <p:nvPicPr>
          <p:cNvPr id="3" name="Picture 2" descr="http://ecx.images-amazon.com/images/I/41kTssngKFL._SX331_BO1,204,203,200_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9386" y="2241660"/>
            <a:ext cx="1302860" cy="1952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http://www.beds.ac.uk/__data/assets/image/0009/294084/book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6308" y="1388650"/>
            <a:ext cx="1219452" cy="1829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https://exlibris.blob.core.windows.net/covers/9783/1253/3367/3/9783125333673xl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4910" y="1897581"/>
            <a:ext cx="1224167" cy="1840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http://ecx.images-amazon.com/images/I/41IipFimpWL._SX331_BO1,204,203,200_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346" y="2388905"/>
            <a:ext cx="1265760" cy="1896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0" descr="http://ecx.images-amazon.com/images/I/31NsrQzJ97L._AC_UL320_SR212,320_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9002" y="2929796"/>
            <a:ext cx="1238368" cy="1869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1280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8506" y="958360"/>
            <a:ext cx="4486988" cy="5222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8646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827" y="1002145"/>
            <a:ext cx="7406346" cy="5059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1437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553" y="876478"/>
            <a:ext cx="8692895" cy="5384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300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www.cambridgeenglish.org/in/Images/Cambridge%20English%20Scale%20full%20rang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902" y="912688"/>
            <a:ext cx="7784196" cy="5324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9791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9852" y="2459504"/>
            <a:ext cx="266429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smtClean="0"/>
              <a:t>Putting the</a:t>
            </a:r>
          </a:p>
          <a:p>
            <a:pPr algn="ctr"/>
            <a:r>
              <a:rPr lang="en-GB" sz="4000" b="1" dirty="0" smtClean="0"/>
              <a:t>two together</a:t>
            </a:r>
          </a:p>
        </p:txBody>
      </p:sp>
    </p:spTree>
    <p:extLst>
      <p:ext uri="{BB962C8B-B14F-4D97-AF65-F5344CB8AC3E}">
        <p14:creationId xmlns:p14="http://schemas.microsoft.com/office/powerpoint/2010/main" val="33991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1686340"/>
              </p:ext>
            </p:extLst>
          </p:nvPr>
        </p:nvGraphicFramePr>
        <p:xfrm>
          <a:off x="746744" y="2023871"/>
          <a:ext cx="7650513" cy="393840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024695"/>
                <a:gridCol w="803293"/>
                <a:gridCol w="822525"/>
              </a:tblGrid>
              <a:tr h="474844">
                <a:tc>
                  <a:txBody>
                    <a:bodyPr/>
                    <a:lstStyle/>
                    <a:p>
                      <a:endParaRPr lang="en-GB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Yes</a:t>
                      </a:r>
                      <a:endParaRPr lang="en-GB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No</a:t>
                      </a:r>
                      <a:endParaRPr lang="en-GB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865891">
                <a:tc>
                  <a:txBody>
                    <a:bodyPr/>
                    <a:lstStyle/>
                    <a:p>
                      <a:endParaRPr lang="en-GB" sz="700" dirty="0" smtClean="0"/>
                    </a:p>
                    <a:p>
                      <a:r>
                        <a:rPr lang="en-GB" sz="1800" dirty="0" smtClean="0"/>
                        <a:t>Using large scale assessment for accountability purposes (i.e. students’ performances used to evaluate their teachers)</a:t>
                      </a:r>
                    </a:p>
                    <a:p>
                      <a:endParaRPr lang="en-GB" sz="7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865891">
                <a:tc>
                  <a:txBody>
                    <a:bodyPr/>
                    <a:lstStyle/>
                    <a:p>
                      <a:endParaRPr lang="en-GB" sz="700" dirty="0" smtClean="0"/>
                    </a:p>
                    <a:p>
                      <a:r>
                        <a:rPr lang="en-GB" sz="1800" dirty="0" smtClean="0"/>
                        <a:t>Reporting assessment outcomes</a:t>
                      </a:r>
                      <a:r>
                        <a:rPr lang="en-GB" sz="1800" baseline="0" dirty="0" smtClean="0"/>
                        <a:t> in norm referenced fashion (i.e. relative to other students in the class)</a:t>
                      </a:r>
                    </a:p>
                    <a:p>
                      <a:endParaRPr lang="en-GB" sz="7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40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865891">
                <a:tc>
                  <a:txBody>
                    <a:bodyPr/>
                    <a:lstStyle/>
                    <a:p>
                      <a:endParaRPr lang="en-GB" sz="700" dirty="0" smtClean="0"/>
                    </a:p>
                    <a:p>
                      <a:r>
                        <a:rPr lang="en-GB" sz="1800" dirty="0" smtClean="0"/>
                        <a:t>Reporting assessment</a:t>
                      </a:r>
                      <a:r>
                        <a:rPr lang="en-GB" sz="1800" baseline="0" dirty="0" smtClean="0"/>
                        <a:t> outcomes as a letter/number</a:t>
                      </a:r>
                    </a:p>
                    <a:p>
                      <a:endParaRPr lang="en-GB" sz="1800" dirty="0" smtClean="0"/>
                    </a:p>
                    <a:p>
                      <a:endParaRPr lang="en-GB" sz="7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865891">
                <a:tc>
                  <a:txBody>
                    <a:bodyPr/>
                    <a:lstStyle/>
                    <a:p>
                      <a:endParaRPr lang="en-GB" sz="700" dirty="0" smtClean="0"/>
                    </a:p>
                    <a:p>
                      <a:r>
                        <a:rPr lang="en-GB" sz="1800" dirty="0" smtClean="0"/>
                        <a:t>Reporting assessment outcomes in terms of grammatical  structures a student has mastered/not</a:t>
                      </a:r>
                      <a:r>
                        <a:rPr lang="en-GB" sz="1800" baseline="0" dirty="0" smtClean="0"/>
                        <a:t> mastered</a:t>
                      </a:r>
                    </a:p>
                    <a:p>
                      <a:endParaRPr lang="en-GB" sz="7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08085" y="1047408"/>
            <a:ext cx="75278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smtClean="0"/>
              <a:t>Are these consistent with an LOA approach?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3632168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60832" y="1109472"/>
            <a:ext cx="107289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/>
              <a:t>C2</a:t>
            </a:r>
          </a:p>
          <a:p>
            <a:endParaRPr lang="es-ES" sz="2400" b="1" dirty="0"/>
          </a:p>
          <a:p>
            <a:r>
              <a:rPr lang="es-ES" sz="2400" b="1" dirty="0" smtClean="0"/>
              <a:t>C1</a:t>
            </a:r>
          </a:p>
          <a:p>
            <a:endParaRPr lang="es-ES" sz="2400" b="1" dirty="0"/>
          </a:p>
          <a:p>
            <a:r>
              <a:rPr lang="es-ES" sz="2400" b="1" dirty="0" smtClean="0"/>
              <a:t>B2</a:t>
            </a:r>
          </a:p>
          <a:p>
            <a:endParaRPr lang="es-ES" sz="2400" b="1" dirty="0"/>
          </a:p>
          <a:p>
            <a:r>
              <a:rPr lang="es-ES" sz="2400" b="1" dirty="0" smtClean="0"/>
              <a:t>B1</a:t>
            </a:r>
          </a:p>
          <a:p>
            <a:endParaRPr lang="es-ES" sz="2400" b="1" dirty="0"/>
          </a:p>
          <a:p>
            <a:r>
              <a:rPr lang="es-ES" sz="2400" b="1" dirty="0" smtClean="0"/>
              <a:t>A2</a:t>
            </a:r>
          </a:p>
          <a:p>
            <a:endParaRPr lang="es-ES" sz="2400" b="1" dirty="0"/>
          </a:p>
          <a:p>
            <a:r>
              <a:rPr lang="es-ES" sz="2400" b="1" dirty="0" smtClean="0"/>
              <a:t>A1</a:t>
            </a:r>
            <a:endParaRPr lang="en-GB" sz="2400" b="1" dirty="0"/>
          </a:p>
        </p:txBody>
      </p:sp>
      <p:cxnSp>
        <p:nvCxnSpPr>
          <p:cNvPr id="3" name="Straight Arrow Connector 2"/>
          <p:cNvCxnSpPr/>
          <p:nvPr/>
        </p:nvCxnSpPr>
        <p:spPr>
          <a:xfrm>
            <a:off x="378768" y="883493"/>
            <a:ext cx="0" cy="4541947"/>
          </a:xfrm>
          <a:prstGeom prst="straightConnector1">
            <a:avLst/>
          </a:prstGeom>
          <a:ln w="31750">
            <a:solidFill>
              <a:schemeClr val="tx1"/>
            </a:solidFill>
            <a:headEnd type="arrow" w="lg" len="med"/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H="1">
            <a:off x="1303432" y="4022976"/>
            <a:ext cx="6120680" cy="0"/>
          </a:xfrm>
          <a:prstGeom prst="straightConnector1">
            <a:avLst/>
          </a:prstGeom>
          <a:ln w="31750">
            <a:solidFill>
              <a:schemeClr val="tx1"/>
            </a:solidFill>
            <a:headEnd type="arrow" w="lg" len="med"/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9291" y="792480"/>
            <a:ext cx="4345244" cy="4345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5505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GB" sz="3600" dirty="0" smtClean="0"/>
          </a:p>
          <a:p>
            <a:pPr marL="0" indent="0" algn="ctr">
              <a:buNone/>
            </a:pPr>
            <a:r>
              <a:rPr lang="en-GB" sz="3600" dirty="0" smtClean="0"/>
              <a:t>Learning-oriented </a:t>
            </a:r>
          </a:p>
          <a:p>
            <a:pPr marL="0" indent="0" algn="ctr">
              <a:buNone/>
            </a:pPr>
            <a:r>
              <a:rPr lang="en-GB" sz="3600" dirty="0" smtClean="0"/>
              <a:t>assessment</a:t>
            </a:r>
            <a:r>
              <a:rPr lang="en-GB" sz="3600" dirty="0"/>
              <a:t>…</a:t>
            </a:r>
          </a:p>
          <a:p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2382127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6866" y="998891"/>
            <a:ext cx="6610268" cy="4950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>
          <a:xfrm>
            <a:off x="4268344" y="2759976"/>
            <a:ext cx="2160240" cy="208823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9" descr="http://www.catapultlearning.com/wp-content/uploads/2013/05/Ethnic-Teacher-and-Student-math-957x960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9712" y="2865053"/>
            <a:ext cx="1872208" cy="1878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8714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9852" y="2151728"/>
            <a:ext cx="266429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smtClean="0"/>
              <a:t>Learner-oriented assessment in practice</a:t>
            </a:r>
          </a:p>
        </p:txBody>
      </p:sp>
    </p:spTree>
    <p:extLst>
      <p:ext uri="{BB962C8B-B14F-4D97-AF65-F5344CB8AC3E}">
        <p14:creationId xmlns:p14="http://schemas.microsoft.com/office/powerpoint/2010/main" val="3093499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82790704"/>
              </p:ext>
            </p:extLst>
          </p:nvPr>
        </p:nvGraphicFramePr>
        <p:xfrm>
          <a:off x="791760" y="1804416"/>
          <a:ext cx="7560480" cy="3511115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652274"/>
                <a:gridCol w="908206"/>
              </a:tblGrid>
              <a:tr h="533807">
                <a:tc>
                  <a:txBody>
                    <a:bodyPr/>
                    <a:lstStyle/>
                    <a:p>
                      <a:endParaRPr lang="en-GB" sz="2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solidFill>
                            <a:schemeClr val="tx1"/>
                          </a:solidFill>
                        </a:rPr>
                        <a:t>Effect</a:t>
                      </a:r>
                      <a:endParaRPr lang="en-GB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4017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aseline="0" dirty="0" smtClean="0"/>
                        <a:t>Students taking frequent tests</a:t>
                      </a:r>
                      <a:endParaRPr lang="en-GB" sz="20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4017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 smtClean="0"/>
                        <a:t>Teacher providing feedback to students</a:t>
                      </a:r>
                      <a:endParaRPr lang="en-GB" sz="20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4017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 smtClean="0"/>
                        <a:t>Formative evaluation by teachers</a:t>
                      </a:r>
                      <a:endParaRPr lang="en-GB" sz="20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4143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 smtClean="0"/>
                        <a:t>Teaching</a:t>
                      </a:r>
                      <a:r>
                        <a:rPr lang="en-GB" sz="2000" baseline="0" dirty="0" smtClean="0"/>
                        <a:t> test preparation</a:t>
                      </a:r>
                      <a:endParaRPr lang="en-GB" sz="20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89360"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Students</a:t>
                      </a:r>
                      <a:r>
                        <a:rPr lang="en-GB" sz="2000" baseline="0" dirty="0" smtClean="0"/>
                        <a:t> self questioning</a:t>
                      </a:r>
                      <a:endParaRPr lang="en-GB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726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 smtClean="0"/>
                        <a:t>Teacher/student setting goals for learning</a:t>
                      </a:r>
                      <a:endParaRPr lang="en-GB" sz="20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791760" y="854533"/>
            <a:ext cx="75604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/>
              <a:t>Effective </a:t>
            </a:r>
            <a:r>
              <a:rPr lang="en-GB" sz="2800" b="1" dirty="0" smtClean="0"/>
              <a:t>learning-oriented </a:t>
            </a:r>
            <a:r>
              <a:rPr lang="en-GB" sz="2800" b="1" dirty="0" smtClean="0"/>
              <a:t>assessment? Rate the impact  0 - 5</a:t>
            </a:r>
            <a:endParaRPr lang="en-GB" sz="2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611560" y="5537586"/>
            <a:ext cx="15121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Hattie 2009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0678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55159703"/>
              </p:ext>
            </p:extLst>
          </p:nvPr>
        </p:nvGraphicFramePr>
        <p:xfrm>
          <a:off x="757787" y="1755648"/>
          <a:ext cx="7628426" cy="3572165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712058"/>
                <a:gridCol w="916368"/>
              </a:tblGrid>
              <a:tr h="551613">
                <a:tc>
                  <a:txBody>
                    <a:bodyPr/>
                    <a:lstStyle/>
                    <a:p>
                      <a:endParaRPr lang="en-GB" sz="2800" dirty="0">
                        <a:solidFill>
                          <a:srgbClr val="00A497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solidFill>
                            <a:schemeClr val="tx1"/>
                          </a:solidFill>
                        </a:rPr>
                        <a:t>Effect</a:t>
                      </a:r>
                      <a:endParaRPr lang="en-GB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4656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aseline="0" dirty="0" smtClean="0"/>
                        <a:t>Formative evaluation by teachers</a:t>
                      </a:r>
                      <a:endParaRPr lang="en-GB" sz="20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/>
                        <a:t>4.0</a:t>
                      </a:r>
                      <a:endParaRPr lang="en-GB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4656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 smtClean="0"/>
                        <a:t>Teacher providing feedback to students</a:t>
                      </a:r>
                      <a:endParaRPr lang="en-GB" sz="20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/>
                        <a:t>3.3</a:t>
                      </a:r>
                      <a:endParaRPr lang="en-GB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4656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 smtClean="0"/>
                        <a:t>Students self-questioning</a:t>
                      </a:r>
                      <a:endParaRPr lang="en-GB" sz="20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/>
                        <a:t>2.9</a:t>
                      </a:r>
                      <a:endParaRPr lang="en-GB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4784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 smtClean="0"/>
                        <a:t>Teacher/students setting goals for learning</a:t>
                      </a:r>
                      <a:endParaRPr lang="en-GB" sz="20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/>
                        <a:t>2.5</a:t>
                      </a:r>
                      <a:endParaRPr lang="en-GB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96468"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Students</a:t>
                      </a:r>
                      <a:r>
                        <a:rPr lang="en-GB" sz="2000" baseline="0" dirty="0" smtClean="0"/>
                        <a:t> taking f</a:t>
                      </a:r>
                      <a:r>
                        <a:rPr lang="en-GB" sz="2000" dirty="0" smtClean="0"/>
                        <a:t>requent</a:t>
                      </a:r>
                      <a:r>
                        <a:rPr lang="en-GB" sz="2000" baseline="0" dirty="0" smtClean="0"/>
                        <a:t> tests </a:t>
                      </a:r>
                      <a:endParaRPr lang="en-GB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/>
                        <a:t>1.5</a:t>
                      </a:r>
                      <a:endParaRPr lang="en-GB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73654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 smtClean="0"/>
                        <a:t>Teaching test preparation </a:t>
                      </a:r>
                      <a:endParaRPr lang="en-GB" sz="20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/>
                        <a:t>1.0</a:t>
                      </a:r>
                      <a:endParaRPr lang="en-GB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757787" y="943530"/>
            <a:ext cx="7080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/>
              <a:t>More effective </a:t>
            </a:r>
            <a:r>
              <a:rPr lang="en-GB" sz="2800" b="1" dirty="0" smtClean="0"/>
              <a:t>learning-oriented </a:t>
            </a:r>
            <a:r>
              <a:rPr lang="en-GB" sz="2800" b="1" dirty="0" smtClean="0"/>
              <a:t>assessment?</a:t>
            </a:r>
            <a:endParaRPr lang="en-GB" sz="2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752070" y="5608533"/>
            <a:ext cx="13716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Hattie 2009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7873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72274134"/>
              </p:ext>
            </p:extLst>
          </p:nvPr>
        </p:nvGraphicFramePr>
        <p:xfrm>
          <a:off x="1280160" y="1085087"/>
          <a:ext cx="7044008" cy="49726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024869" y="3055450"/>
            <a:ext cx="155459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 smtClean="0"/>
              <a:t>Using a framework of reference</a:t>
            </a:r>
            <a:endParaRPr lang="en-GB" sz="2000" b="1" dirty="0"/>
          </a:p>
        </p:txBody>
      </p:sp>
    </p:spTree>
    <p:extLst>
      <p:ext uri="{BB962C8B-B14F-4D97-AF65-F5344CB8AC3E}">
        <p14:creationId xmlns:p14="http://schemas.microsoft.com/office/powerpoint/2010/main" val="394290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/>
          <p:cNvSpPr txBox="1">
            <a:spLocks/>
          </p:cNvSpPr>
          <p:nvPr/>
        </p:nvSpPr>
        <p:spPr>
          <a:xfrm>
            <a:off x="755576" y="1158280"/>
            <a:ext cx="7365504" cy="936625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3200" dirty="0" smtClean="0"/>
              <a:t>Question:</a:t>
            </a:r>
            <a:endParaRPr lang="en-GB" sz="3200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683568" y="2022376"/>
            <a:ext cx="7848872" cy="3993309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GB" dirty="0" smtClean="0"/>
              <a:t>In your classroom context, what sort of evidence about student performance could you collect?</a:t>
            </a:r>
          </a:p>
        </p:txBody>
      </p:sp>
    </p:spTree>
    <p:extLst>
      <p:ext uri="{BB962C8B-B14F-4D97-AF65-F5344CB8AC3E}">
        <p14:creationId xmlns:p14="http://schemas.microsoft.com/office/powerpoint/2010/main" val="1226172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/>
          <p:cNvSpPr txBox="1">
            <a:spLocks/>
          </p:cNvSpPr>
          <p:nvPr/>
        </p:nvSpPr>
        <p:spPr>
          <a:xfrm>
            <a:off x="755576" y="1121704"/>
            <a:ext cx="7365504" cy="936625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3200" smtClean="0"/>
              <a:t>Question:</a:t>
            </a:r>
            <a:endParaRPr lang="en-GB" sz="320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11560" y="1913792"/>
            <a:ext cx="7848872" cy="3993309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GB" dirty="0" smtClean="0"/>
              <a:t>In your classroom context, could you use the following to make learning-oriented assessment practical?</a:t>
            </a:r>
          </a:p>
          <a:p>
            <a:pPr marL="0" indent="0">
              <a:buFont typeface="Arial"/>
              <a:buNone/>
            </a:pPr>
            <a:endParaRPr lang="en-GB" dirty="0" smtClean="0"/>
          </a:p>
          <a:p>
            <a:pPr marL="0" indent="0">
              <a:buFont typeface="Arial"/>
              <a:buNone/>
            </a:pPr>
            <a:r>
              <a:rPr lang="en-GB" dirty="0" smtClean="0"/>
              <a:t>weekly tests</a:t>
            </a:r>
            <a:r>
              <a:rPr lang="en-GB" dirty="0" smtClean="0"/>
              <a:t>, </a:t>
            </a:r>
            <a:r>
              <a:rPr lang="en-GB" dirty="0" smtClean="0"/>
              <a:t>peer assessment, online </a:t>
            </a:r>
            <a:r>
              <a:rPr lang="en-GB" dirty="0" smtClean="0"/>
              <a:t>tools,  </a:t>
            </a:r>
            <a:r>
              <a:rPr lang="en-GB" dirty="0" smtClean="0"/>
              <a:t>self-assessment, writing samples, other ideas?</a:t>
            </a:r>
          </a:p>
          <a:p>
            <a:pPr marL="0" indent="0">
              <a:buFont typeface="Arial"/>
              <a:buNone/>
            </a:pPr>
            <a:r>
              <a:rPr lang="en-GB" dirty="0" smtClean="0"/>
              <a:t>	</a:t>
            </a:r>
            <a:r>
              <a:rPr lang="en-GB" sz="1100" dirty="0" smtClean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646066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1187624" y="980728"/>
            <a:ext cx="6840760" cy="4137025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30000"/>
              </a:lnSpc>
              <a:buFont typeface="Wingdings" charset="0"/>
              <a:buNone/>
            </a:pPr>
            <a:r>
              <a:rPr lang="en-GB" sz="2400" dirty="0" smtClean="0">
                <a:latin typeface="Arial" charset="0"/>
                <a:ea typeface="MS PGothic" charset="0"/>
              </a:rPr>
              <a:t>A learning-oriented approach to assessment </a:t>
            </a:r>
          </a:p>
          <a:p>
            <a:pPr marL="0" indent="0">
              <a:lnSpc>
                <a:spcPct val="130000"/>
              </a:lnSpc>
              <a:buFont typeface="Wingdings" charset="0"/>
              <a:buNone/>
            </a:pPr>
            <a:endParaRPr lang="en-GB" altLang="ja-JP" sz="2000" dirty="0" smtClean="0">
              <a:latin typeface="Arial" charset="0"/>
              <a:ea typeface="MS PGothic" charset="0"/>
            </a:endParaRPr>
          </a:p>
          <a:p>
            <a:pPr marL="0" indent="0">
              <a:lnSpc>
                <a:spcPct val="130000"/>
              </a:lnSpc>
              <a:buFont typeface="Wingdings" charset="0"/>
              <a:buNone/>
            </a:pPr>
            <a:r>
              <a:rPr lang="ja-JP" altLang="en-GB" sz="2400" dirty="0" smtClean="0">
                <a:solidFill>
                  <a:schemeClr val="bg1">
                    <a:lumMod val="75000"/>
                  </a:schemeClr>
                </a:solidFill>
                <a:latin typeface="Arial" charset="0"/>
                <a:ea typeface="MS PGothic" charset="0"/>
              </a:rPr>
              <a:t>“</a:t>
            </a:r>
            <a:r>
              <a:rPr lang="en-US" altLang="ja-JP" sz="2400" dirty="0" smtClean="0">
                <a:solidFill>
                  <a:schemeClr val="bg1">
                    <a:lumMod val="75000"/>
                  </a:schemeClr>
                </a:solidFill>
                <a:latin typeface="Arial" charset="0"/>
                <a:ea typeface="MS PGothic" charset="0"/>
              </a:rPr>
              <a:t>…</a:t>
            </a:r>
            <a:r>
              <a:rPr lang="en-GB" sz="2400" dirty="0" smtClean="0">
                <a:solidFill>
                  <a:schemeClr val="bg1">
                    <a:lumMod val="75000"/>
                  </a:schemeClr>
                </a:solidFill>
                <a:latin typeface="Arial" charset="0"/>
                <a:ea typeface="MS PGothic" charset="0"/>
              </a:rPr>
              <a:t>involves the </a:t>
            </a:r>
            <a:r>
              <a:rPr lang="en-GB" sz="2400" dirty="0" smtClean="0">
                <a:latin typeface="Arial" charset="0"/>
                <a:ea typeface="MS PGothic" charset="0"/>
              </a:rPr>
              <a:t>collection</a:t>
            </a:r>
            <a:r>
              <a:rPr lang="en-GB" sz="2400" dirty="0" smtClean="0">
                <a:solidFill>
                  <a:schemeClr val="bg1"/>
                </a:solidFill>
                <a:latin typeface="Arial" charset="0"/>
                <a:ea typeface="MS PGothic" charset="0"/>
              </a:rPr>
              <a:t> </a:t>
            </a:r>
            <a:r>
              <a:rPr lang="en-GB" sz="2400" dirty="0" smtClean="0">
                <a:solidFill>
                  <a:schemeClr val="bg1">
                    <a:lumMod val="75000"/>
                  </a:schemeClr>
                </a:solidFill>
                <a:latin typeface="Arial" charset="0"/>
                <a:ea typeface="MS PGothic" charset="0"/>
              </a:rPr>
              <a:t>and</a:t>
            </a:r>
            <a:r>
              <a:rPr lang="en-GB" sz="2400" dirty="0" smtClean="0">
                <a:solidFill>
                  <a:schemeClr val="bg1"/>
                </a:solidFill>
                <a:latin typeface="Arial" charset="0"/>
                <a:ea typeface="MS PGothic" charset="0"/>
              </a:rPr>
              <a:t> </a:t>
            </a:r>
            <a:r>
              <a:rPr lang="en-GB" sz="2400" dirty="0" smtClean="0">
                <a:latin typeface="Arial" charset="0"/>
                <a:ea typeface="MS PGothic" charset="0"/>
              </a:rPr>
              <a:t>interpretation</a:t>
            </a:r>
            <a:r>
              <a:rPr lang="en-GB" sz="2400" dirty="0" smtClean="0">
                <a:solidFill>
                  <a:schemeClr val="bg1"/>
                </a:solidFill>
                <a:latin typeface="Arial" charset="0"/>
                <a:ea typeface="MS PGothic" charset="0"/>
              </a:rPr>
              <a:t> </a:t>
            </a:r>
            <a:r>
              <a:rPr lang="en-GB" sz="2400" dirty="0" smtClean="0">
                <a:solidFill>
                  <a:schemeClr val="bg1">
                    <a:lumMod val="75000"/>
                  </a:schemeClr>
                </a:solidFill>
                <a:latin typeface="Arial" charset="0"/>
                <a:ea typeface="MS PGothic" charset="0"/>
              </a:rPr>
              <a:t>of</a:t>
            </a:r>
            <a:r>
              <a:rPr lang="en-GB" sz="2400" dirty="0" smtClean="0">
                <a:solidFill>
                  <a:schemeClr val="bg1"/>
                </a:solidFill>
                <a:latin typeface="Arial" charset="0"/>
                <a:ea typeface="MS PGothic" charset="0"/>
              </a:rPr>
              <a:t> </a:t>
            </a:r>
            <a:r>
              <a:rPr lang="en-GB" dirty="0" smtClean="0">
                <a:latin typeface="Arial" charset="0"/>
                <a:ea typeface="MS PGothic" charset="0"/>
              </a:rPr>
              <a:t>evidence</a:t>
            </a:r>
            <a:r>
              <a:rPr lang="en-GB" dirty="0" smtClean="0">
                <a:solidFill>
                  <a:schemeClr val="bg1"/>
                </a:solidFill>
                <a:latin typeface="Arial" charset="0"/>
                <a:ea typeface="MS PGothic" charset="0"/>
              </a:rPr>
              <a:t> </a:t>
            </a:r>
            <a:r>
              <a:rPr lang="en-GB" dirty="0" smtClean="0">
                <a:solidFill>
                  <a:schemeClr val="bg1">
                    <a:lumMod val="75000"/>
                  </a:schemeClr>
                </a:solidFill>
                <a:latin typeface="Arial" charset="0"/>
                <a:ea typeface="MS PGothic" charset="0"/>
              </a:rPr>
              <a:t>about </a:t>
            </a:r>
            <a:r>
              <a:rPr lang="en-GB" dirty="0" smtClean="0">
                <a:latin typeface="Arial" charset="0"/>
                <a:ea typeface="MS PGothic" charset="0"/>
              </a:rPr>
              <a:t>performance</a:t>
            </a:r>
            <a:r>
              <a:rPr lang="en-GB" dirty="0" smtClean="0">
                <a:solidFill>
                  <a:schemeClr val="bg1"/>
                </a:solidFill>
                <a:latin typeface="Arial" charset="0"/>
                <a:ea typeface="MS PGothic" charset="0"/>
              </a:rPr>
              <a:t> </a:t>
            </a:r>
            <a:r>
              <a:rPr lang="en-GB" sz="2400" dirty="0" smtClean="0">
                <a:solidFill>
                  <a:schemeClr val="bg1">
                    <a:lumMod val="75000"/>
                  </a:schemeClr>
                </a:solidFill>
                <a:latin typeface="Arial" charset="0"/>
                <a:ea typeface="MS PGothic" charset="0"/>
              </a:rPr>
              <a:t>so that </a:t>
            </a:r>
            <a:r>
              <a:rPr lang="en-GB" sz="2400" dirty="0" smtClean="0">
                <a:latin typeface="Arial" charset="0"/>
                <a:ea typeface="MS PGothic" charset="0"/>
              </a:rPr>
              <a:t>judgements</a:t>
            </a:r>
            <a:r>
              <a:rPr lang="en-GB" sz="2400" dirty="0" smtClean="0">
                <a:solidFill>
                  <a:schemeClr val="bg1"/>
                </a:solidFill>
                <a:latin typeface="Arial" charset="0"/>
                <a:ea typeface="MS PGothic" charset="0"/>
              </a:rPr>
              <a:t> </a:t>
            </a:r>
            <a:r>
              <a:rPr lang="en-GB" sz="2400" dirty="0" smtClean="0">
                <a:solidFill>
                  <a:schemeClr val="bg1">
                    <a:lumMod val="75000"/>
                  </a:schemeClr>
                </a:solidFill>
                <a:latin typeface="Arial" charset="0"/>
                <a:ea typeface="MS PGothic" charset="0"/>
              </a:rPr>
              <a:t>can be made about further </a:t>
            </a:r>
            <a:r>
              <a:rPr lang="en-GB" sz="2400" dirty="0" smtClean="0">
                <a:latin typeface="Arial" charset="0"/>
                <a:ea typeface="MS PGothic" charset="0"/>
              </a:rPr>
              <a:t>language development</a:t>
            </a:r>
            <a:r>
              <a:rPr lang="ja-JP" altLang="en-GB" sz="2400" dirty="0" smtClean="0">
                <a:latin typeface="Arial" charset="0"/>
                <a:ea typeface="MS PGothic" charset="0"/>
              </a:rPr>
              <a:t>”</a:t>
            </a:r>
            <a:r>
              <a:rPr lang="en-GB" sz="2400" dirty="0" smtClean="0">
                <a:latin typeface="Arial" charset="0"/>
                <a:ea typeface="MS PGothic" charset="0"/>
              </a:rPr>
              <a:t> </a:t>
            </a:r>
          </a:p>
          <a:p>
            <a:pPr marL="0" indent="0">
              <a:lnSpc>
                <a:spcPct val="130000"/>
              </a:lnSpc>
              <a:buFont typeface="Wingdings" charset="0"/>
              <a:buNone/>
            </a:pPr>
            <a:endParaRPr lang="en-GB" sz="1200" dirty="0" smtClean="0">
              <a:solidFill>
                <a:schemeClr val="bg1"/>
              </a:solidFill>
              <a:latin typeface="Arial" charset="0"/>
              <a:ea typeface="MS PGothic" charset="0"/>
            </a:endParaRPr>
          </a:p>
          <a:p>
            <a:pPr marL="0" indent="0">
              <a:lnSpc>
                <a:spcPct val="130000"/>
              </a:lnSpc>
              <a:buFont typeface="Wingdings" charset="0"/>
              <a:buNone/>
            </a:pPr>
            <a:r>
              <a:rPr lang="en-GB" sz="2400" dirty="0" smtClean="0">
                <a:latin typeface="Arial" charset="0"/>
                <a:ea typeface="MS PGothic" charset="0"/>
              </a:rPr>
              <a:t>…</a:t>
            </a:r>
            <a:r>
              <a:rPr lang="en-GB" sz="2800" dirty="0" smtClean="0">
                <a:latin typeface="Arial" charset="0"/>
                <a:ea typeface="MS PGothic" charset="0"/>
              </a:rPr>
              <a:t>to promote learning</a:t>
            </a:r>
            <a:r>
              <a:rPr lang="en-GB" sz="2400" dirty="0" smtClean="0">
                <a:latin typeface="Arial" charset="0"/>
                <a:ea typeface="MS PGothic" charset="0"/>
              </a:rPr>
              <a:t>.</a:t>
            </a:r>
          </a:p>
          <a:p>
            <a:pPr>
              <a:lnSpc>
                <a:spcPct val="130000"/>
              </a:lnSpc>
              <a:buFont typeface="Wingdings" charset="0"/>
              <a:buNone/>
            </a:pPr>
            <a:endParaRPr lang="en-GB" sz="1000" dirty="0" smtClean="0">
              <a:solidFill>
                <a:schemeClr val="bg1"/>
              </a:solidFill>
              <a:latin typeface="Arial" charset="0"/>
              <a:ea typeface="MS PGothic" charset="0"/>
            </a:endParaRPr>
          </a:p>
          <a:p>
            <a:pPr algn="r">
              <a:lnSpc>
                <a:spcPct val="130000"/>
              </a:lnSpc>
              <a:buFont typeface="Wingdings" charset="0"/>
              <a:buNone/>
            </a:pPr>
            <a:r>
              <a:rPr lang="en-GB" sz="2000" dirty="0" err="1" smtClean="0">
                <a:latin typeface="Arial" charset="0"/>
                <a:ea typeface="MS PGothic" charset="0"/>
              </a:rPr>
              <a:t>Purpura</a:t>
            </a:r>
            <a:r>
              <a:rPr lang="en-GB" sz="2000" dirty="0" smtClean="0">
                <a:latin typeface="Arial" charset="0"/>
                <a:ea typeface="MS PGothic" charset="0"/>
              </a:rPr>
              <a:t> 2004</a:t>
            </a:r>
          </a:p>
          <a:p>
            <a:pPr>
              <a:lnSpc>
                <a:spcPct val="130000"/>
              </a:lnSpc>
            </a:pPr>
            <a:endParaRPr lang="en-GB" sz="2800" dirty="0">
              <a:latin typeface="Arial" charset="0"/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0209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 txBox="1">
            <a:spLocks/>
          </p:cNvSpPr>
          <p:nvPr/>
        </p:nvSpPr>
        <p:spPr>
          <a:xfrm>
            <a:off x="0" y="765544"/>
            <a:ext cx="9144000" cy="8485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3600" b="1" dirty="0" err="1" smtClean="0">
                <a:cs typeface="Helvetica"/>
              </a:rPr>
              <a:t>Questions</a:t>
            </a:r>
            <a:endParaRPr lang="es-ES" sz="3600" b="1" dirty="0">
              <a:cs typeface="Helvetica"/>
            </a:endParaRP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739302" y="2681400"/>
            <a:ext cx="8404698" cy="18011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s-ES" sz="2400" dirty="0">
              <a:latin typeface="Helvetica"/>
              <a:cs typeface="Helvetica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2381" y="1494846"/>
            <a:ext cx="4711744" cy="4385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246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04570" y="2420888"/>
            <a:ext cx="66607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 smtClean="0"/>
              <a:t>…isn’t that the same as</a:t>
            </a:r>
          </a:p>
          <a:p>
            <a:pPr algn="ctr"/>
            <a:r>
              <a:rPr lang="en-GB" sz="4000" i="1" dirty="0" smtClean="0"/>
              <a:t>formative assessment</a:t>
            </a:r>
            <a:r>
              <a:rPr lang="en-GB" sz="4000" dirty="0" smtClean="0"/>
              <a:t>?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2790309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935596" y="1124744"/>
            <a:ext cx="3384376" cy="1296144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dirty="0" smtClean="0">
                <a:latin typeface="+mn-lt"/>
                <a:ea typeface="MS PGothic" charset="0"/>
              </a:rPr>
              <a:t>formative</a:t>
            </a:r>
            <a:br>
              <a:rPr lang="en-GB" sz="3600" dirty="0" smtClean="0">
                <a:latin typeface="+mn-lt"/>
                <a:ea typeface="MS PGothic" charset="0"/>
              </a:rPr>
            </a:br>
            <a:r>
              <a:rPr lang="en-GB" sz="3600" dirty="0" smtClean="0">
                <a:latin typeface="+mn-lt"/>
                <a:ea typeface="MS PGothic" charset="0"/>
              </a:rPr>
              <a:t>assessment</a:t>
            </a:r>
            <a:endParaRPr lang="en-GB" sz="3600" dirty="0">
              <a:latin typeface="+mn-lt"/>
              <a:ea typeface="MS PGothic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805385" y="1095822"/>
            <a:ext cx="3384376" cy="1357064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b="0" dirty="0" smtClean="0">
                <a:latin typeface="+mn-lt"/>
                <a:ea typeface="MS PGothic" charset="0"/>
              </a:rPr>
              <a:t>summative</a:t>
            </a:r>
            <a:br>
              <a:rPr lang="en-GB" sz="3600" b="0" dirty="0" smtClean="0">
                <a:latin typeface="+mn-lt"/>
                <a:ea typeface="MS PGothic" charset="0"/>
              </a:rPr>
            </a:br>
            <a:r>
              <a:rPr lang="en-GB" sz="3600" b="0" dirty="0" smtClean="0">
                <a:latin typeface="+mn-lt"/>
                <a:ea typeface="MS PGothic" charset="0"/>
              </a:rPr>
              <a:t>assessment</a:t>
            </a:r>
            <a:endParaRPr lang="en-GB" sz="3600" b="0" dirty="0">
              <a:latin typeface="+mn-lt"/>
              <a:ea typeface="MS PGothic" charset="0"/>
            </a:endParaRPr>
          </a:p>
        </p:txBody>
      </p:sp>
      <p:cxnSp>
        <p:nvCxnSpPr>
          <p:cNvPr id="4" name="Straight Arrow Connector 10"/>
          <p:cNvCxnSpPr>
            <a:cxnSpLocks noChangeShapeType="1"/>
          </p:cNvCxnSpPr>
          <p:nvPr/>
        </p:nvCxnSpPr>
        <p:spPr bwMode="auto">
          <a:xfrm>
            <a:off x="2627784" y="2452887"/>
            <a:ext cx="0" cy="688081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" name="Straight Arrow Connector 10"/>
          <p:cNvCxnSpPr>
            <a:cxnSpLocks noChangeShapeType="1"/>
          </p:cNvCxnSpPr>
          <p:nvPr/>
        </p:nvCxnSpPr>
        <p:spPr bwMode="auto">
          <a:xfrm>
            <a:off x="6497573" y="2452887"/>
            <a:ext cx="0" cy="688082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" name="TextBox 8"/>
          <p:cNvSpPr txBox="1">
            <a:spLocks noChangeArrowheads="1"/>
          </p:cNvSpPr>
          <p:nvPr/>
        </p:nvSpPr>
        <p:spPr bwMode="auto">
          <a:xfrm>
            <a:off x="840631" y="3337828"/>
            <a:ext cx="3671888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/>
            <a:r>
              <a:rPr lang="en-GB" sz="2800" dirty="0" smtClean="0">
                <a:latin typeface="+mn-lt"/>
              </a:rPr>
              <a:t>a </a:t>
            </a:r>
            <a:r>
              <a:rPr lang="en-GB" sz="2800" dirty="0">
                <a:latin typeface="+mn-lt"/>
              </a:rPr>
              <a:t>kind of </a:t>
            </a:r>
            <a:r>
              <a:rPr lang="en-GB" sz="2800" dirty="0" smtClean="0">
                <a:latin typeface="+mn-lt"/>
              </a:rPr>
              <a:t>purpose</a:t>
            </a:r>
          </a:p>
          <a:p>
            <a:pPr algn="ctr" eaLnBrk="1" hangingPunct="1"/>
            <a:endParaRPr lang="en-GB" sz="2800" dirty="0" smtClean="0">
              <a:latin typeface="+mn-lt"/>
            </a:endParaRPr>
          </a:p>
          <a:p>
            <a:pPr algn="ctr" eaLnBrk="1" hangingPunct="1"/>
            <a:r>
              <a:rPr lang="en-GB" sz="2800" dirty="0" smtClean="0">
                <a:latin typeface="+mn-lt"/>
              </a:rPr>
              <a:t>guiding what happens next</a:t>
            </a:r>
          </a:p>
        </p:txBody>
      </p:sp>
      <p:sp>
        <p:nvSpPr>
          <p:cNvPr id="7" name="TextBox 1"/>
          <p:cNvSpPr txBox="1">
            <a:spLocks noChangeArrowheads="1"/>
          </p:cNvSpPr>
          <p:nvPr/>
        </p:nvSpPr>
        <p:spPr bwMode="auto">
          <a:xfrm>
            <a:off x="4638189" y="3337931"/>
            <a:ext cx="3816350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/>
            <a:r>
              <a:rPr lang="en-GB" sz="2800" dirty="0" smtClean="0">
                <a:latin typeface="+mn-lt"/>
              </a:rPr>
              <a:t>a </a:t>
            </a:r>
            <a:r>
              <a:rPr lang="en-GB" sz="2800" dirty="0">
                <a:latin typeface="+mn-lt"/>
              </a:rPr>
              <a:t>kind of </a:t>
            </a:r>
            <a:r>
              <a:rPr lang="en-GB" sz="2800" dirty="0" smtClean="0">
                <a:latin typeface="+mn-lt"/>
              </a:rPr>
              <a:t>judgement</a:t>
            </a:r>
          </a:p>
          <a:p>
            <a:pPr algn="ctr" eaLnBrk="1" hangingPunct="1"/>
            <a:endParaRPr lang="en-GB" sz="2800" dirty="0" smtClean="0">
              <a:latin typeface="+mn-lt"/>
            </a:endParaRPr>
          </a:p>
          <a:p>
            <a:pPr algn="ctr" eaLnBrk="1" hangingPunct="1"/>
            <a:r>
              <a:rPr lang="en-GB" sz="2800" dirty="0" smtClean="0">
                <a:latin typeface="+mn-lt"/>
              </a:rPr>
              <a:t>evaluating what has happened before</a:t>
            </a:r>
          </a:p>
        </p:txBody>
      </p:sp>
    </p:spTree>
    <p:extLst>
      <p:ext uri="{BB962C8B-B14F-4D97-AF65-F5344CB8AC3E}">
        <p14:creationId xmlns:p14="http://schemas.microsoft.com/office/powerpoint/2010/main" val="936151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79712" y="2848372"/>
            <a:ext cx="56886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Can a “summative test” serve a formative purpose?</a:t>
            </a:r>
            <a:endParaRPr lang="en-GB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1979711" y="2020933"/>
            <a:ext cx="20117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 smtClean="0"/>
              <a:t>Question: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1003310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935596" y="1124744"/>
            <a:ext cx="3384376" cy="1296144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smtClean="0">
                <a:latin typeface="+mn-lt"/>
                <a:ea typeface="MS PGothic" charset="0"/>
              </a:rPr>
              <a:t>formative</a:t>
            </a:r>
            <a:br>
              <a:rPr lang="en-GB" sz="3600" smtClean="0">
                <a:latin typeface="+mn-lt"/>
                <a:ea typeface="MS PGothic" charset="0"/>
              </a:rPr>
            </a:br>
            <a:r>
              <a:rPr lang="en-GB" sz="3600" smtClean="0">
                <a:latin typeface="+mn-lt"/>
                <a:ea typeface="MS PGothic" charset="0"/>
              </a:rPr>
              <a:t>assessment</a:t>
            </a:r>
            <a:endParaRPr lang="en-GB" sz="3600" dirty="0">
              <a:latin typeface="+mn-lt"/>
              <a:ea typeface="MS PGothic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805385" y="1095822"/>
            <a:ext cx="3384376" cy="1357064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b="0" dirty="0" smtClean="0">
                <a:latin typeface="+mn-lt"/>
                <a:ea typeface="MS PGothic" charset="0"/>
              </a:rPr>
              <a:t>summative</a:t>
            </a:r>
            <a:br>
              <a:rPr lang="en-GB" sz="3600" b="0" dirty="0" smtClean="0">
                <a:latin typeface="+mn-lt"/>
                <a:ea typeface="MS PGothic" charset="0"/>
              </a:rPr>
            </a:br>
            <a:r>
              <a:rPr lang="en-GB" sz="3600" b="0" dirty="0" smtClean="0">
                <a:latin typeface="+mn-lt"/>
                <a:ea typeface="MS PGothic" charset="0"/>
              </a:rPr>
              <a:t>assessment</a:t>
            </a:r>
            <a:endParaRPr lang="en-GB" sz="3600" b="0" dirty="0">
              <a:latin typeface="+mn-lt"/>
              <a:ea typeface="MS PGothic" charset="0"/>
            </a:endParaRPr>
          </a:p>
        </p:txBody>
      </p:sp>
      <p:cxnSp>
        <p:nvCxnSpPr>
          <p:cNvPr id="4" name="Straight Arrow Connector 10"/>
          <p:cNvCxnSpPr>
            <a:cxnSpLocks noChangeShapeType="1"/>
          </p:cNvCxnSpPr>
          <p:nvPr/>
        </p:nvCxnSpPr>
        <p:spPr bwMode="auto">
          <a:xfrm>
            <a:off x="2627784" y="2452887"/>
            <a:ext cx="0" cy="688081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" name="Straight Arrow Connector 10"/>
          <p:cNvCxnSpPr>
            <a:cxnSpLocks noChangeShapeType="1"/>
          </p:cNvCxnSpPr>
          <p:nvPr/>
        </p:nvCxnSpPr>
        <p:spPr bwMode="auto">
          <a:xfrm>
            <a:off x="6497573" y="2452886"/>
            <a:ext cx="0" cy="688082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" name="TextBox 8"/>
          <p:cNvSpPr txBox="1">
            <a:spLocks noChangeArrowheads="1"/>
          </p:cNvSpPr>
          <p:nvPr/>
        </p:nvSpPr>
        <p:spPr bwMode="auto">
          <a:xfrm>
            <a:off x="840631" y="3284984"/>
            <a:ext cx="36718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/>
            <a:r>
              <a:rPr lang="en-GB" dirty="0" smtClean="0">
                <a:latin typeface="+mn-lt"/>
              </a:rPr>
              <a:t>classroom</a:t>
            </a:r>
            <a:endParaRPr lang="en-GB" i="1" dirty="0">
              <a:latin typeface="+mn-lt"/>
            </a:endParaRPr>
          </a:p>
        </p:txBody>
      </p:sp>
      <p:sp>
        <p:nvSpPr>
          <p:cNvPr id="7" name="TextBox 1"/>
          <p:cNvSpPr txBox="1">
            <a:spLocks noChangeArrowheads="1"/>
          </p:cNvSpPr>
          <p:nvPr/>
        </p:nvSpPr>
        <p:spPr bwMode="auto">
          <a:xfrm>
            <a:off x="4638189" y="3279751"/>
            <a:ext cx="38163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/>
            <a:r>
              <a:rPr lang="en-GB" dirty="0" smtClean="0">
                <a:latin typeface="+mn-lt"/>
              </a:rPr>
              <a:t>large scale</a:t>
            </a:r>
            <a:endParaRPr lang="en-GB" i="1" dirty="0"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91680" y="4365104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The light side…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5480139" y="4365104"/>
            <a:ext cx="2034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…and the dark side</a:t>
            </a:r>
            <a:endParaRPr lang="en-GB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4512519" y="836712"/>
            <a:ext cx="0" cy="5330577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7539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935596" y="1124744"/>
            <a:ext cx="3384376" cy="1296144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smtClean="0">
                <a:latin typeface="+mn-lt"/>
                <a:ea typeface="MS PGothic" charset="0"/>
              </a:rPr>
              <a:t>classroom assessment</a:t>
            </a:r>
            <a:endParaRPr lang="en-GB" sz="3600" dirty="0">
              <a:latin typeface="+mn-lt"/>
              <a:ea typeface="MS PGothic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805385" y="1095822"/>
            <a:ext cx="3384376" cy="1357064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b="0" dirty="0" smtClean="0">
                <a:latin typeface="+mn-lt"/>
                <a:ea typeface="MS PGothic" charset="0"/>
              </a:rPr>
              <a:t>large scale</a:t>
            </a:r>
            <a:br>
              <a:rPr lang="en-GB" sz="3600" b="0" dirty="0" smtClean="0">
                <a:latin typeface="+mn-lt"/>
                <a:ea typeface="MS PGothic" charset="0"/>
              </a:rPr>
            </a:br>
            <a:r>
              <a:rPr lang="en-GB" sz="3600" b="0" dirty="0" smtClean="0">
                <a:latin typeface="+mn-lt"/>
                <a:ea typeface="MS PGothic" charset="0"/>
              </a:rPr>
              <a:t>assessment</a:t>
            </a:r>
            <a:endParaRPr lang="en-GB" sz="3600" b="0" dirty="0">
              <a:latin typeface="+mn-lt"/>
              <a:ea typeface="MS PGothic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 flipH="1">
            <a:off x="1331640" y="3896059"/>
            <a:ext cx="6192688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10"/>
          <p:cNvCxnSpPr>
            <a:cxnSpLocks noChangeShapeType="1"/>
          </p:cNvCxnSpPr>
          <p:nvPr/>
        </p:nvCxnSpPr>
        <p:spPr bwMode="auto">
          <a:xfrm>
            <a:off x="4489613" y="3749031"/>
            <a:ext cx="0" cy="688081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" name="TextBox 5"/>
          <p:cNvSpPr txBox="1"/>
          <p:nvPr/>
        </p:nvSpPr>
        <p:spPr>
          <a:xfrm>
            <a:off x="3343769" y="4437112"/>
            <a:ext cx="233749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dirty="0" smtClean="0"/>
              <a:t>Learning</a:t>
            </a:r>
            <a:endParaRPr lang="en-GB" sz="4800" dirty="0"/>
          </a:p>
        </p:txBody>
      </p:sp>
    </p:spTree>
    <p:extLst>
      <p:ext uri="{BB962C8B-B14F-4D97-AF65-F5344CB8AC3E}">
        <p14:creationId xmlns:p14="http://schemas.microsoft.com/office/powerpoint/2010/main" val="3428146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1484784"/>
            <a:ext cx="7992888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“For all tests, whether predominantly summative or formative in function, a key aim is to promote student learning”</a:t>
            </a:r>
          </a:p>
          <a:p>
            <a:endParaRPr lang="en-GB" sz="3200" dirty="0"/>
          </a:p>
          <a:p>
            <a:endParaRPr lang="en-GB" sz="3200" dirty="0" smtClean="0"/>
          </a:p>
          <a:p>
            <a:r>
              <a:rPr lang="en-GB" sz="3200" dirty="0" smtClean="0"/>
              <a:t>						Carless 2009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1885541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565</TotalTime>
  <Words>2095</Words>
  <Application>Microsoft Office PowerPoint</Application>
  <PresentationFormat>On-screen Show (4:3)</PresentationFormat>
  <Paragraphs>396</Paragraphs>
  <Slides>38</Slides>
  <Notes>32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Tema de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Cambridge English Language Assessment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Marta Fernandez</dc:creator>
  <cp:lastModifiedBy>George Heritage</cp:lastModifiedBy>
  <cp:revision>43</cp:revision>
  <dcterms:created xsi:type="dcterms:W3CDTF">2017-01-10T15:20:21Z</dcterms:created>
  <dcterms:modified xsi:type="dcterms:W3CDTF">2017-02-02T11:46:44Z</dcterms:modified>
</cp:coreProperties>
</file>