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469"/>
    <a:srgbClr val="A0C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4660"/>
  </p:normalViewPr>
  <p:slideViewPr>
    <p:cSldViewPr snapToGrid="0" snapToObjects="1" showGuides="1">
      <p:cViewPr>
        <p:scale>
          <a:sx n="78" d="100"/>
          <a:sy n="78" d="100"/>
        </p:scale>
        <p:origin x="-1092" y="-636"/>
      </p:cViewPr>
      <p:guideLst>
        <p:guide orient="horz" pos="2160"/>
        <p:guide pos="2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15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24950"/>
            <a:ext cx="8229600" cy="979428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171700"/>
            <a:ext cx="8229600" cy="3878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77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120140"/>
            <a:ext cx="2057400" cy="5006023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20140"/>
            <a:ext cx="6019800" cy="5006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5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6280" y="926743"/>
            <a:ext cx="7671816" cy="999593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6280" y="2087880"/>
            <a:ext cx="7671816" cy="3947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60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37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1540" y="1021080"/>
            <a:ext cx="7650480" cy="10287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77077" y="2196010"/>
            <a:ext cx="3473943" cy="38146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68077" y="2196010"/>
            <a:ext cx="3473943" cy="38146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18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060" y="1120140"/>
            <a:ext cx="8076786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4522" y="2035960"/>
            <a:ext cx="3856883" cy="8810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0060" y="3064713"/>
            <a:ext cx="3856883" cy="30069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711424" y="2035960"/>
            <a:ext cx="3845422" cy="8810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98448" y="3032709"/>
            <a:ext cx="3858398" cy="303890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31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033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04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27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49007"/>
            <a:ext cx="3008313" cy="7493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949007"/>
            <a:ext cx="5111750" cy="509365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859280"/>
            <a:ext cx="3008313" cy="41833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83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38700"/>
            <a:ext cx="5486400" cy="5286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1158241"/>
            <a:ext cx="5486400" cy="356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466263-FB60-7048-A501-750B04785965}" type="datetimeFigureOut">
              <a:rPr lang="es-ES" smtClean="0"/>
              <a:t>23/01/2017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3CCAB2-967B-3343-87F2-E1C07176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27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 userDrawn="1"/>
        </p:nvGrpSpPr>
        <p:grpSpPr>
          <a:xfrm>
            <a:off x="413401" y="240148"/>
            <a:ext cx="3869416" cy="572652"/>
            <a:chOff x="222600" y="211578"/>
            <a:chExt cx="3644831" cy="539415"/>
          </a:xfrm>
        </p:grpSpPr>
        <p:pic>
          <p:nvPicPr>
            <p:cNvPr id="2" name="Imagen 1" descr="PPT Heading EN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59" y="211578"/>
              <a:ext cx="3228072" cy="471124"/>
            </a:xfrm>
            <a:prstGeom prst="rect">
              <a:avLst/>
            </a:prstGeom>
          </p:spPr>
        </p:pic>
        <p:pic>
          <p:nvPicPr>
            <p:cNvPr id="4" name="Imagen 3" descr="PPT Heading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600" y="211578"/>
              <a:ext cx="335812" cy="539415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 userDrawn="1"/>
        </p:nvGrpSpPr>
        <p:grpSpPr>
          <a:xfrm>
            <a:off x="4660181" y="240148"/>
            <a:ext cx="3965660" cy="572652"/>
            <a:chOff x="4164650" y="211578"/>
            <a:chExt cx="3735489" cy="539415"/>
          </a:xfrm>
        </p:grpSpPr>
        <p:pic>
          <p:nvPicPr>
            <p:cNvPr id="3" name="Imagen 2" descr="PPT Heading SP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801" y="211578"/>
              <a:ext cx="3317338" cy="473905"/>
            </a:xfrm>
            <a:prstGeom prst="rect">
              <a:avLst/>
            </a:prstGeom>
          </p:spPr>
        </p:pic>
        <p:pic>
          <p:nvPicPr>
            <p:cNvPr id="6" name="Imagen 5" descr="PPT Heading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64650" y="211578"/>
              <a:ext cx="335812" cy="539415"/>
            </a:xfrm>
            <a:prstGeom prst="rect">
              <a:avLst/>
            </a:prstGeom>
          </p:spPr>
        </p:pic>
      </p:grpSp>
      <p:pic>
        <p:nvPicPr>
          <p:cNvPr id="10" name="Imagen 9" descr="junta-castilla-y-leon.ai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0" y="6143633"/>
            <a:ext cx="1416201" cy="714367"/>
          </a:xfrm>
          <a:prstGeom prst="rect">
            <a:avLst/>
          </a:prstGeom>
        </p:spPr>
      </p:pic>
      <p:pic>
        <p:nvPicPr>
          <p:cNvPr id="11" name="Imagen 10" descr="camb-eng-logo-pos-cmyk-300mm.eps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90" y="6342031"/>
            <a:ext cx="1958363" cy="317572"/>
          </a:xfrm>
          <a:prstGeom prst="rect">
            <a:avLst/>
          </a:prstGeom>
        </p:spPr>
      </p:pic>
      <p:grpSp>
        <p:nvGrpSpPr>
          <p:cNvPr id="14" name="Agrupar 13"/>
          <p:cNvGrpSpPr/>
          <p:nvPr userDrawn="1"/>
        </p:nvGrpSpPr>
        <p:grpSpPr>
          <a:xfrm>
            <a:off x="2881440" y="6280999"/>
            <a:ext cx="2470241" cy="439635"/>
            <a:chOff x="2955007" y="6205907"/>
            <a:chExt cx="2651890" cy="471964"/>
          </a:xfrm>
        </p:grpSpPr>
        <p:pic>
          <p:nvPicPr>
            <p:cNvPr id="12" name="Imagen 11" descr="LOGO INEE.jp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277" y="6205907"/>
              <a:ext cx="1311620" cy="471964"/>
            </a:xfrm>
            <a:prstGeom prst="rect">
              <a:avLst/>
            </a:prstGeom>
          </p:spPr>
        </p:pic>
        <p:pic>
          <p:nvPicPr>
            <p:cNvPr id="13" name="Imagen 12" descr="MECD.jp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007" y="6248237"/>
              <a:ext cx="1384720" cy="375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06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VDiyZKYtHQ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portada P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31" y="2391416"/>
            <a:ext cx="2584017" cy="23052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64988" y="1130083"/>
            <a:ext cx="48333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dirty="0" err="1" smtClean="0"/>
              <a:t>The</a:t>
            </a:r>
            <a:r>
              <a:rPr lang="es-ES" sz="3400" dirty="0" smtClean="0"/>
              <a:t> culture of </a:t>
            </a:r>
            <a:r>
              <a:rPr lang="es-ES" sz="3400" dirty="0" err="1" smtClean="0"/>
              <a:t>assessment</a:t>
            </a:r>
            <a:r>
              <a:rPr lang="es-ES" sz="3400" dirty="0" smtClean="0"/>
              <a:t> in </a:t>
            </a:r>
            <a:r>
              <a:rPr lang="es-ES" sz="3400" dirty="0" err="1" smtClean="0"/>
              <a:t>Science</a:t>
            </a:r>
            <a:r>
              <a:rPr lang="es-ES" sz="3400" dirty="0" smtClean="0"/>
              <a:t> and English </a:t>
            </a:r>
            <a:endParaRPr lang="es-ES" sz="3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899922" y="4819210"/>
            <a:ext cx="53634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00" dirty="0" smtClean="0"/>
              <a:t>La cultura de la evaluación en Ciencias e Inglés</a:t>
            </a:r>
            <a:endParaRPr lang="es-ES" sz="3400" dirty="0"/>
          </a:p>
        </p:txBody>
      </p:sp>
    </p:spTree>
    <p:extLst>
      <p:ext uri="{BB962C8B-B14F-4D97-AF65-F5344CB8AC3E}">
        <p14:creationId xmlns:p14="http://schemas.microsoft.com/office/powerpoint/2010/main" val="4730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THE BILINGUAL AREAS ARE TIGHTLY CONNECTED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5" name="Imagen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6" y="1886775"/>
            <a:ext cx="2172132" cy="133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echa izquierda y derecha 15"/>
          <p:cNvSpPr/>
          <p:nvPr/>
        </p:nvSpPr>
        <p:spPr>
          <a:xfrm>
            <a:off x="2465693" y="2314826"/>
            <a:ext cx="786637" cy="3552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92" y="1657063"/>
            <a:ext cx="2407379" cy="155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echa izquierda y derecha 15"/>
          <p:cNvSpPr/>
          <p:nvPr/>
        </p:nvSpPr>
        <p:spPr>
          <a:xfrm>
            <a:off x="5782977" y="2321424"/>
            <a:ext cx="829309" cy="3552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87" y="1657063"/>
            <a:ext cx="2376556" cy="14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 arriba y abajo 25"/>
          <p:cNvSpPr/>
          <p:nvPr/>
        </p:nvSpPr>
        <p:spPr>
          <a:xfrm>
            <a:off x="2145018" y="3218814"/>
            <a:ext cx="320675" cy="65881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" name="Marcador de contenido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66540"/>
            <a:ext cx="2511552" cy="1361163"/>
          </a:xfrm>
          <a:prstGeom prst="rect">
            <a:avLst/>
          </a:prstGeom>
        </p:spPr>
      </p:pic>
      <p:sp>
        <p:nvSpPr>
          <p:cNvPr id="13" name="Flecha curvada hacia la derecha 9"/>
          <p:cNvSpPr/>
          <p:nvPr/>
        </p:nvSpPr>
        <p:spPr>
          <a:xfrm>
            <a:off x="269875" y="3394266"/>
            <a:ext cx="1133475" cy="15922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Flecha izquierda y derecha 20"/>
          <p:cNvSpPr/>
          <p:nvPr/>
        </p:nvSpPr>
        <p:spPr>
          <a:xfrm>
            <a:off x="4128969" y="5020950"/>
            <a:ext cx="979480" cy="38646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Flecha curvada hacia la izquierda 18"/>
          <p:cNvSpPr/>
          <p:nvPr/>
        </p:nvSpPr>
        <p:spPr>
          <a:xfrm>
            <a:off x="4035553" y="3309270"/>
            <a:ext cx="938784" cy="15018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Flecha arriba y abajo 26"/>
          <p:cNvSpPr/>
          <p:nvPr/>
        </p:nvSpPr>
        <p:spPr>
          <a:xfrm>
            <a:off x="5446106" y="3384581"/>
            <a:ext cx="322263" cy="12620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7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48" y="4678636"/>
            <a:ext cx="2901695" cy="114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lecha arriba y abajo 16"/>
          <p:cNvSpPr/>
          <p:nvPr/>
        </p:nvSpPr>
        <p:spPr>
          <a:xfrm>
            <a:off x="6993599" y="3384581"/>
            <a:ext cx="322262" cy="12620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" name="Flecha curvada hacia la izquierda 17"/>
          <p:cNvSpPr/>
          <p:nvPr/>
        </p:nvSpPr>
        <p:spPr>
          <a:xfrm>
            <a:off x="7908733" y="3129947"/>
            <a:ext cx="1024128" cy="21209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CREATING OUR OWN MATERIAL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Cheurón 5"/>
          <p:cNvSpPr/>
          <p:nvPr/>
        </p:nvSpPr>
        <p:spPr>
          <a:xfrm>
            <a:off x="768636" y="3496247"/>
            <a:ext cx="433388" cy="4286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Cheurón 5"/>
          <p:cNvSpPr/>
          <p:nvPr/>
        </p:nvSpPr>
        <p:spPr>
          <a:xfrm>
            <a:off x="727075" y="1995488"/>
            <a:ext cx="433388" cy="4286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10640" y="1886634"/>
            <a:ext cx="6833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dirty="0" err="1">
                <a:latin typeface="Bernard MT Condensed" panose="02050806060905020404" pitchFamily="18" charset="0"/>
              </a:rPr>
              <a:t>Due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to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different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changes</a:t>
            </a:r>
            <a:r>
              <a:rPr lang="es-ES" sz="2800" dirty="0">
                <a:latin typeface="Bernard MT Condensed" panose="02050806060905020404" pitchFamily="18" charset="0"/>
              </a:rPr>
              <a:t> of </a:t>
            </a:r>
            <a:r>
              <a:rPr lang="es-ES" sz="2800" dirty="0" err="1">
                <a:latin typeface="Bernard MT Condensed" panose="02050806060905020404" pitchFamily="18" charset="0"/>
              </a:rPr>
              <a:t>the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law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we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had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to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work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without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any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text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books</a:t>
            </a:r>
            <a:r>
              <a:rPr lang="es-ES" sz="2800" dirty="0">
                <a:latin typeface="Bernard MT Condensed" panose="02050806060905020404" pitchFamily="18" charset="0"/>
              </a:rPr>
              <a:t>.</a:t>
            </a:r>
          </a:p>
        </p:txBody>
      </p:sp>
      <p:sp>
        <p:nvSpPr>
          <p:cNvPr id="8" name="Llamada de flecha hacia abajo 7"/>
          <p:cNvSpPr/>
          <p:nvPr/>
        </p:nvSpPr>
        <p:spPr>
          <a:xfrm>
            <a:off x="5501068" y="2422927"/>
            <a:ext cx="2009204" cy="1023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1316736" y="3446527"/>
            <a:ext cx="63642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800" u="sng" dirty="0" err="1">
                <a:latin typeface="Bernard MT Condensed" panose="02050806060905020404" pitchFamily="18" charset="0"/>
              </a:rPr>
              <a:t>By</a:t>
            </a:r>
            <a:r>
              <a:rPr lang="es-ES" sz="2800" u="sng" dirty="0">
                <a:latin typeface="Bernard MT Condensed" panose="02050806060905020404" pitchFamily="18" charset="0"/>
              </a:rPr>
              <a:t> </a:t>
            </a:r>
            <a:r>
              <a:rPr lang="es-ES" sz="2800" u="sng" dirty="0" err="1">
                <a:latin typeface="Bernard MT Condensed" panose="02050806060905020404" pitchFamily="18" charset="0"/>
              </a:rPr>
              <a:t>preparing</a:t>
            </a:r>
            <a:r>
              <a:rPr lang="es-ES" sz="2800" u="sng" dirty="0">
                <a:latin typeface="Bernard MT Condensed" panose="02050806060905020404" pitchFamily="18" charset="0"/>
              </a:rPr>
              <a:t> </a:t>
            </a:r>
            <a:r>
              <a:rPr lang="es-ES" sz="2800" u="sng" dirty="0" err="1">
                <a:latin typeface="Bernard MT Condensed" panose="02050806060905020404" pitchFamily="18" charset="0"/>
              </a:rPr>
              <a:t>our</a:t>
            </a:r>
            <a:r>
              <a:rPr lang="es-ES" sz="2800" u="sng" dirty="0">
                <a:latin typeface="Bernard MT Condensed" panose="02050806060905020404" pitchFamily="18" charset="0"/>
              </a:rPr>
              <a:t> </a:t>
            </a:r>
            <a:r>
              <a:rPr lang="es-ES" sz="2800" u="sng" dirty="0" err="1">
                <a:latin typeface="Bernard MT Condensed" panose="02050806060905020404" pitchFamily="18" charset="0"/>
              </a:rPr>
              <a:t>own</a:t>
            </a:r>
            <a:r>
              <a:rPr lang="es-ES" sz="2800" u="sng" dirty="0">
                <a:latin typeface="Bernard MT Condensed" panose="02050806060905020404" pitchFamily="18" charset="0"/>
              </a:rPr>
              <a:t> material </a:t>
            </a:r>
            <a:r>
              <a:rPr lang="es-ES" sz="2800" u="sng" dirty="0" err="1">
                <a:latin typeface="Bernard MT Condensed" panose="02050806060905020404" pitchFamily="18" charset="0"/>
              </a:rPr>
              <a:t>students</a:t>
            </a:r>
            <a:r>
              <a:rPr lang="es-ES" sz="2800" u="sng" dirty="0">
                <a:latin typeface="Bernard MT Condensed" panose="02050806060905020404" pitchFamily="18" charset="0"/>
              </a:rPr>
              <a:t>…..</a:t>
            </a:r>
          </a:p>
          <a:p>
            <a:pPr>
              <a:defRPr/>
            </a:pPr>
            <a:r>
              <a:rPr lang="es-ES" sz="2800" dirty="0">
                <a:latin typeface="Bernard MT Condensed" panose="02050806060905020404" pitchFamily="18" charset="0"/>
              </a:rPr>
              <a:t>   …. are more </a:t>
            </a:r>
            <a:r>
              <a:rPr lang="es-ES" sz="2800" dirty="0" err="1">
                <a:latin typeface="Bernard MT Condensed" panose="02050806060905020404" pitchFamily="18" charset="0"/>
              </a:rPr>
              <a:t>motivated</a:t>
            </a:r>
            <a:r>
              <a:rPr lang="es-ES" sz="2800" dirty="0">
                <a:latin typeface="Bernard MT Condensed" panose="02050806060905020404" pitchFamily="18" charset="0"/>
              </a:rPr>
              <a:t>,</a:t>
            </a:r>
          </a:p>
          <a:p>
            <a:pPr>
              <a:defRPr/>
            </a:pPr>
            <a:r>
              <a:rPr lang="es-ES" sz="2800" dirty="0">
                <a:latin typeface="Bernard MT Condensed" panose="02050806060905020404" pitchFamily="18" charset="0"/>
              </a:rPr>
              <a:t>   …. </a:t>
            </a:r>
            <a:r>
              <a:rPr lang="es-ES" sz="2800" dirty="0" err="1">
                <a:latin typeface="Bernard MT Condensed" panose="02050806060905020404" pitchFamily="18" charset="0"/>
              </a:rPr>
              <a:t>learn</a:t>
            </a:r>
            <a:r>
              <a:rPr lang="es-ES" sz="2800" dirty="0">
                <a:latin typeface="Bernard MT Condensed" panose="02050806060905020404" pitchFamily="18" charset="0"/>
              </a:rPr>
              <a:t> more </a:t>
            </a:r>
            <a:r>
              <a:rPr lang="es-ES" sz="2800" dirty="0" err="1">
                <a:latin typeface="Bernard MT Condensed" panose="02050806060905020404" pitchFamily="18" charset="0"/>
              </a:rPr>
              <a:t>through</a:t>
            </a:r>
            <a:r>
              <a:rPr lang="es-ES" sz="2800" dirty="0">
                <a:latin typeface="Bernard MT Condensed" panose="02050806060905020404" pitchFamily="18" charset="0"/>
              </a:rPr>
              <a:t> videos, </a:t>
            </a:r>
            <a:r>
              <a:rPr lang="es-ES" sz="2800" dirty="0" err="1">
                <a:latin typeface="Bernard MT Condensed" panose="02050806060905020404" pitchFamily="18" charset="0"/>
              </a:rPr>
              <a:t>power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point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presentations</a:t>
            </a:r>
            <a:r>
              <a:rPr lang="es-ES" sz="2800" dirty="0">
                <a:latin typeface="Bernard MT Condensed" panose="02050806060905020404" pitchFamily="18" charset="0"/>
              </a:rPr>
              <a:t>, </a:t>
            </a:r>
            <a:r>
              <a:rPr lang="es-ES" sz="2800" dirty="0" smtClean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playing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games</a:t>
            </a:r>
            <a:r>
              <a:rPr lang="es-ES" sz="2800" dirty="0">
                <a:latin typeface="Bernard MT Condensed" panose="02050806060905020404" pitchFamily="18" charset="0"/>
              </a:rPr>
              <a:t>, </a:t>
            </a:r>
            <a:r>
              <a:rPr lang="es-ES" sz="2800" dirty="0" err="1">
                <a:latin typeface="Bernard MT Condensed" panose="02050806060905020404" pitchFamily="18" charset="0"/>
              </a:rPr>
              <a:t>listening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to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songs</a:t>
            </a:r>
            <a:r>
              <a:rPr lang="es-ES" sz="2800" dirty="0">
                <a:latin typeface="Bernard MT Condensed" panose="02050806060905020404" pitchFamily="18" charset="0"/>
              </a:rPr>
              <a:t>, etc.                    </a:t>
            </a:r>
          </a:p>
          <a:p>
            <a:pPr>
              <a:defRPr/>
            </a:pPr>
            <a:r>
              <a:rPr lang="es-ES" sz="2800" dirty="0">
                <a:latin typeface="Bernard MT Condensed" panose="02050806060905020404" pitchFamily="18" charset="0"/>
              </a:rPr>
              <a:t>   ….</a:t>
            </a:r>
            <a:r>
              <a:rPr lang="es-ES" sz="2800" dirty="0" err="1">
                <a:latin typeface="Bernard MT Condensed" panose="02050806060905020404" pitchFamily="18" charset="0"/>
              </a:rPr>
              <a:t>obtain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better</a:t>
            </a:r>
            <a:r>
              <a:rPr lang="es-ES" sz="2800" dirty="0">
                <a:latin typeface="Bernard MT Condensed" panose="02050806060905020404" pitchFamily="18" charset="0"/>
              </a:rPr>
              <a:t> </a:t>
            </a:r>
            <a:r>
              <a:rPr lang="es-ES" sz="2800" dirty="0" err="1">
                <a:latin typeface="Bernard MT Condensed" panose="02050806060905020404" pitchFamily="18" charset="0"/>
              </a:rPr>
              <a:t>results</a:t>
            </a:r>
            <a:r>
              <a:rPr lang="es-ES" sz="2800" dirty="0">
                <a:latin typeface="Bernard MT Condensed" panose="02050806060905020404" pitchFamily="18" charset="0"/>
              </a:rPr>
              <a:t>!!!!!!</a:t>
            </a:r>
          </a:p>
        </p:txBody>
      </p:sp>
    </p:spTree>
    <p:extLst>
      <p:ext uri="{BB962C8B-B14F-4D97-AF65-F5344CB8AC3E}">
        <p14:creationId xmlns:p14="http://schemas.microsoft.com/office/powerpoint/2010/main" val="371847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WORKING OUT ACTIVITIES</a:t>
            </a:r>
            <a:endParaRPr lang="es-ES" sz="6000" dirty="0">
              <a:solidFill>
                <a:srgbClr val="FF0000"/>
              </a:solidFill>
            </a:endParaRPr>
          </a:p>
        </p:txBody>
      </p:sp>
      <p:pic>
        <p:nvPicPr>
          <p:cNvPr id="4" name="Imagen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64" y="2691368"/>
            <a:ext cx="4608576" cy="14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225040" y="4867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altLang="es-ES" sz="2400" dirty="0"/>
              <a:t>CEIP. Nuestra Señora del Villar (Laguna de Duero)</a:t>
            </a:r>
          </a:p>
        </p:txBody>
      </p:sp>
    </p:spTree>
    <p:extLst>
      <p:ext uri="{BB962C8B-B14F-4D97-AF65-F5344CB8AC3E}">
        <p14:creationId xmlns:p14="http://schemas.microsoft.com/office/powerpoint/2010/main" val="151124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SCIENCE FAIR DEMONSTRATION IN THE SCHOOL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4" name="Imagen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711"/>
            <a:ext cx="3584448" cy="424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29" y="1780033"/>
            <a:ext cx="3279647" cy="446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76" y="1560577"/>
            <a:ext cx="2401824" cy="468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6280" y="926743"/>
            <a:ext cx="7671816" cy="670409"/>
          </a:xfrm>
        </p:spPr>
        <p:txBody>
          <a:bodyPr/>
          <a:lstStyle/>
          <a:p>
            <a:r>
              <a:rPr lang="es-ES" sz="26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SCIENCE FAIR DEMONSTRATION IN LAS SALINAS HIGH SCHOOL</a:t>
            </a:r>
            <a:endParaRPr lang="es-ES" sz="2600" dirty="0">
              <a:solidFill>
                <a:srgbClr val="FF0000"/>
              </a:solidFill>
            </a:endParaRPr>
          </a:p>
        </p:txBody>
      </p:sp>
      <p:pic>
        <p:nvPicPr>
          <p:cNvPr id="4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92096"/>
            <a:ext cx="3084576" cy="3779520"/>
          </a:xfrm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20" y="2084832"/>
            <a:ext cx="2889504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24" y="1889760"/>
            <a:ext cx="3389375" cy="354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152401" y="1412486"/>
            <a:ext cx="5864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altLang="es-ES" sz="1800" u="sng" dirty="0">
                <a:hlinkClick r:id="rId5"/>
              </a:rPr>
              <a:t>https://www.youtube.com/watch?v=eVDiyZKYtHQ</a:t>
            </a:r>
            <a:endParaRPr lang="es-ES" altLang="es-ES" sz="1800" dirty="0"/>
          </a:p>
        </p:txBody>
      </p:sp>
    </p:spTree>
    <p:extLst>
      <p:ext uri="{BB962C8B-B14F-4D97-AF65-F5344CB8AC3E}">
        <p14:creationId xmlns:p14="http://schemas.microsoft.com/office/powerpoint/2010/main" val="22253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TAKING PART IN ALL THE ACTIVITIES THAT ARE PLANNED IN THE SCHOOL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4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3" y="2018285"/>
            <a:ext cx="2551049" cy="14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34" y="4423188"/>
            <a:ext cx="3262916" cy="1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73" y="1947863"/>
            <a:ext cx="3919347" cy="269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3" y="3877818"/>
            <a:ext cx="2755391" cy="23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24" y="1926336"/>
            <a:ext cx="2474976" cy="253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50" y="4462272"/>
            <a:ext cx="2921349" cy="171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0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6280" y="926743"/>
            <a:ext cx="7671816" cy="731369"/>
          </a:xfrm>
        </p:spPr>
        <p:txBody>
          <a:bodyPr/>
          <a:lstStyle/>
          <a:p>
            <a:r>
              <a:rPr lang="es-ES" sz="36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PARTICIPATING in E-TWINNING PROJECTS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5" y="1658111"/>
            <a:ext cx="3002797" cy="159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2313"/>
            <a:ext cx="2080168" cy="187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98" y="3255264"/>
            <a:ext cx="5887494" cy="169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84" y="1566799"/>
            <a:ext cx="2975991" cy="180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24" y="4629149"/>
            <a:ext cx="2170176" cy="156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  <a:latin typeface="Bernard MT Condensed" panose="02050806060905020404" pitchFamily="18" charset="0"/>
              </a:rPr>
              <a:t>ENGLISH</a:t>
            </a:r>
            <a:r>
              <a:rPr lang="es-ES" dirty="0">
                <a:latin typeface="Bernard MT Condensed" panose="02050806060905020404" pitchFamily="18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Bernard MT Condensed" panose="02050806060905020404" pitchFamily="18" charset="0"/>
              </a:rPr>
              <a:t>CAMP</a:t>
            </a:r>
            <a:r>
              <a:rPr lang="es-ES" dirty="0">
                <a:latin typeface="Bernard MT Condensed" panose="02050806060905020404" pitchFamily="18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Bernard MT Condensed" panose="02050806060905020404" pitchFamily="18" charset="0"/>
              </a:rPr>
              <a:t>(3RD. PRIMARY</a:t>
            </a:r>
            <a:r>
              <a:rPr lang="es-ES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)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Imagen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2" y="1567021"/>
            <a:ext cx="6972300" cy="133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3" y="3008344"/>
            <a:ext cx="3619500" cy="257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52" y="2691352"/>
            <a:ext cx="5108447" cy="34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6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HAVING GREAT CONVERSATION HELPERS</a:t>
            </a:r>
            <a:endParaRPr lang="es-ES" sz="4000" dirty="0">
              <a:solidFill>
                <a:srgbClr val="FF0000"/>
              </a:solidFill>
            </a:endParaRPr>
          </a:p>
        </p:txBody>
      </p:sp>
      <p:pic>
        <p:nvPicPr>
          <p:cNvPr id="4" name="Imagen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" y="1754206"/>
            <a:ext cx="3284735" cy="32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28" y="2144350"/>
            <a:ext cx="2844355" cy="363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702" y="2059006"/>
            <a:ext cx="3527298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8"/>
          <p:cNvSpPr txBox="1">
            <a:spLocks noChangeArrowheads="1"/>
          </p:cNvSpPr>
          <p:nvPr/>
        </p:nvSpPr>
        <p:spPr bwMode="auto">
          <a:xfrm>
            <a:off x="87885" y="5060950"/>
            <a:ext cx="27528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Patrick </a:t>
            </a:r>
            <a:r>
              <a:rPr lang="es-ES" altLang="es-ES" sz="2000" dirty="0" err="1"/>
              <a:t>from</a:t>
            </a:r>
            <a:r>
              <a:rPr lang="es-ES" altLang="es-ES" sz="2000" dirty="0"/>
              <a:t> </a:t>
            </a:r>
            <a:r>
              <a:rPr lang="es-ES" altLang="es-ES" sz="2000" dirty="0" err="1"/>
              <a:t>Ireland</a:t>
            </a:r>
            <a:endParaRPr lang="es-ES" altLang="es-ES" sz="2000" dirty="0"/>
          </a:p>
        </p:txBody>
      </p:sp>
      <p:sp>
        <p:nvSpPr>
          <p:cNvPr id="8" name="CuadroTexto 10"/>
          <p:cNvSpPr txBox="1">
            <a:spLocks noChangeArrowheads="1"/>
          </p:cNvSpPr>
          <p:nvPr/>
        </p:nvSpPr>
        <p:spPr bwMode="auto">
          <a:xfrm>
            <a:off x="2971228" y="5802313"/>
            <a:ext cx="3087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Alan </a:t>
            </a:r>
            <a:r>
              <a:rPr lang="es-ES" altLang="es-ES" sz="2000" dirty="0" err="1"/>
              <a:t>from</a:t>
            </a:r>
            <a:r>
              <a:rPr lang="es-ES" altLang="es-ES" sz="2000" dirty="0"/>
              <a:t> Australia</a:t>
            </a:r>
          </a:p>
        </p:txBody>
      </p:sp>
      <p:sp>
        <p:nvSpPr>
          <p:cNvPr id="9" name="CuadroTexto 12"/>
          <p:cNvSpPr txBox="1">
            <a:spLocks noChangeArrowheads="1"/>
          </p:cNvSpPr>
          <p:nvPr/>
        </p:nvSpPr>
        <p:spPr bwMode="auto">
          <a:xfrm>
            <a:off x="6105049" y="5261005"/>
            <a:ext cx="2979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dirty="0"/>
              <a:t>Mary </a:t>
            </a:r>
            <a:r>
              <a:rPr lang="es-ES" altLang="es-ES" sz="2000" dirty="0" err="1"/>
              <a:t>from</a:t>
            </a:r>
            <a:r>
              <a:rPr lang="es-ES" altLang="es-ES" sz="2000" dirty="0"/>
              <a:t> Iowa</a:t>
            </a:r>
          </a:p>
        </p:txBody>
      </p:sp>
    </p:spTree>
    <p:extLst>
      <p:ext uri="{BB962C8B-B14F-4D97-AF65-F5344CB8AC3E}">
        <p14:creationId xmlns:p14="http://schemas.microsoft.com/office/powerpoint/2010/main" val="14302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48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OTHER ACTIVITIES</a:t>
            </a:r>
            <a:endParaRPr lang="es-ES" sz="4800" dirty="0">
              <a:solidFill>
                <a:srgbClr val="FF0000"/>
              </a:solidFill>
            </a:endParaRPr>
          </a:p>
        </p:txBody>
      </p:sp>
      <p:sp>
        <p:nvSpPr>
          <p:cNvPr id="7" name="Flecha a la derecha con bandas 7"/>
          <p:cNvSpPr/>
          <p:nvPr/>
        </p:nvSpPr>
        <p:spPr>
          <a:xfrm>
            <a:off x="200025" y="1887825"/>
            <a:ext cx="37465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CuadroTexto 6"/>
          <p:cNvSpPr txBox="1">
            <a:spLocks noChangeArrowheads="1"/>
          </p:cNvSpPr>
          <p:nvPr/>
        </p:nvSpPr>
        <p:spPr bwMode="auto">
          <a:xfrm>
            <a:off x="685801" y="1785938"/>
            <a:ext cx="4056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 dirty="0" err="1"/>
              <a:t>Teachers´and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AMPAS´Workshops</a:t>
            </a:r>
            <a:r>
              <a:rPr lang="es-ES" altLang="es-ES" sz="1600" dirty="0"/>
              <a:t>: Street </a:t>
            </a:r>
            <a:r>
              <a:rPr lang="es-ES" altLang="es-ES" sz="1600" dirty="0" err="1"/>
              <a:t>Painting</a:t>
            </a:r>
            <a:r>
              <a:rPr lang="es-ES" altLang="es-ES" sz="1600" dirty="0"/>
              <a:t>, Handy </a:t>
            </a:r>
            <a:r>
              <a:rPr lang="es-ES" altLang="es-ES" sz="1600" dirty="0" err="1"/>
              <a:t>Kids</a:t>
            </a:r>
            <a:r>
              <a:rPr lang="es-ES" altLang="es-ES" sz="1600" dirty="0"/>
              <a:t>, </a:t>
            </a:r>
            <a:r>
              <a:rPr lang="es-ES" altLang="es-ES" sz="1600" dirty="0" err="1"/>
              <a:t>Kids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Brain</a:t>
            </a:r>
            <a:r>
              <a:rPr lang="es-ES" altLang="es-ES" sz="1600" dirty="0"/>
              <a:t>…</a:t>
            </a:r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637124"/>
            <a:ext cx="3755707" cy="305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echa a la derecha con bandas 8"/>
          <p:cNvSpPr/>
          <p:nvPr/>
        </p:nvSpPr>
        <p:spPr>
          <a:xfrm>
            <a:off x="5397656" y="1068134"/>
            <a:ext cx="376237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1" name="CuadroTexto 9"/>
          <p:cNvSpPr txBox="1">
            <a:spLocks noChangeArrowheads="1"/>
          </p:cNvSpPr>
          <p:nvPr/>
        </p:nvSpPr>
        <p:spPr bwMode="auto">
          <a:xfrm>
            <a:off x="5788565" y="935577"/>
            <a:ext cx="323351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700" dirty="0"/>
              <a:t>English</a:t>
            </a:r>
            <a:r>
              <a:rPr lang="es-ES" altLang="es-ES" sz="1600" dirty="0"/>
              <a:t> </a:t>
            </a:r>
            <a:r>
              <a:rPr lang="es-ES" altLang="es-ES" sz="1600" dirty="0" err="1"/>
              <a:t>Language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Immersion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for</a:t>
            </a:r>
            <a:r>
              <a:rPr lang="es-ES" altLang="es-ES" sz="1600" dirty="0"/>
              <a:t> 6th. </a:t>
            </a:r>
            <a:r>
              <a:rPr lang="es-ES" altLang="es-ES" sz="1600" dirty="0" err="1"/>
              <a:t>Primary</a:t>
            </a:r>
            <a:r>
              <a:rPr lang="es-ES" altLang="es-ES" sz="1600" dirty="0"/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200" dirty="0" err="1"/>
              <a:t>Pueyo</a:t>
            </a:r>
            <a:r>
              <a:rPr lang="es-ES" altLang="es-ES" sz="1200" dirty="0"/>
              <a:t> de Jaca (</a:t>
            </a:r>
            <a:r>
              <a:rPr lang="es-ES" altLang="es-ES" sz="1200" dirty="0" err="1"/>
              <a:t>course</a:t>
            </a:r>
            <a:r>
              <a:rPr lang="es-ES" altLang="es-ES" sz="1200" dirty="0"/>
              <a:t> 2.014-2.015</a:t>
            </a:r>
            <a:r>
              <a:rPr lang="es-ES" altLang="es-ES" sz="1600" dirty="0"/>
              <a:t>)</a:t>
            </a:r>
          </a:p>
        </p:txBody>
      </p:sp>
      <p:pic>
        <p:nvPicPr>
          <p:cNvPr id="12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89" y="1708256"/>
            <a:ext cx="4401311" cy="245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echa a la derecha con bandas 13"/>
          <p:cNvSpPr/>
          <p:nvPr/>
        </p:nvSpPr>
        <p:spPr>
          <a:xfrm>
            <a:off x="4742689" y="4238339"/>
            <a:ext cx="376237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Flecha a la derecha con bandas 13"/>
          <p:cNvSpPr/>
          <p:nvPr/>
        </p:nvSpPr>
        <p:spPr>
          <a:xfrm>
            <a:off x="4700857" y="4929252"/>
            <a:ext cx="376237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Flecha a la derecha con bandas 13"/>
          <p:cNvSpPr/>
          <p:nvPr/>
        </p:nvSpPr>
        <p:spPr>
          <a:xfrm>
            <a:off x="4684364" y="5576316"/>
            <a:ext cx="376237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" name="CuadroTexto 14"/>
          <p:cNvSpPr txBox="1">
            <a:spLocks noChangeArrowheads="1"/>
          </p:cNvSpPr>
          <p:nvPr/>
        </p:nvSpPr>
        <p:spPr bwMode="auto">
          <a:xfrm>
            <a:off x="5118926" y="4165601"/>
            <a:ext cx="3903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 dirty="0" err="1"/>
              <a:t>Organizing</a:t>
            </a:r>
            <a:r>
              <a:rPr lang="es-ES" altLang="es-ES" sz="1600" dirty="0"/>
              <a:t> general </a:t>
            </a:r>
            <a:r>
              <a:rPr lang="es-ES" altLang="es-ES" sz="1600" dirty="0" err="1" smtClean="0"/>
              <a:t>parents</a:t>
            </a:r>
            <a:r>
              <a:rPr lang="es-ES" altLang="es-ES" sz="1600" dirty="0" smtClean="0"/>
              <a:t>’ </a:t>
            </a:r>
            <a:r>
              <a:rPr lang="es-ES" altLang="es-ES" sz="1600" dirty="0"/>
              <a:t>meetings (</a:t>
            </a:r>
            <a:r>
              <a:rPr lang="es-ES" altLang="es-ES" sz="1600" dirty="0" err="1"/>
              <a:t>especially</a:t>
            </a:r>
            <a:r>
              <a:rPr lang="es-ES" altLang="es-ES" sz="1600" dirty="0"/>
              <a:t>  in </a:t>
            </a:r>
            <a:r>
              <a:rPr lang="es-ES" altLang="es-ES" sz="1600" dirty="0" err="1"/>
              <a:t>first</a:t>
            </a:r>
            <a:r>
              <a:rPr lang="es-ES" altLang="es-ES" sz="1600" dirty="0"/>
              <a:t> </a:t>
            </a:r>
            <a:r>
              <a:rPr lang="es-ES" altLang="es-ES" sz="1600" dirty="0" err="1"/>
              <a:t>Primary</a:t>
            </a:r>
            <a:r>
              <a:rPr lang="es-ES" altLang="es-ES" sz="1600" dirty="0"/>
              <a:t> </a:t>
            </a:r>
            <a:r>
              <a:rPr lang="es-ES" altLang="es-ES" sz="1600" dirty="0" err="1"/>
              <a:t>course</a:t>
            </a:r>
            <a:r>
              <a:rPr lang="es-ES" altLang="es-ES" sz="1600" dirty="0"/>
              <a:t>).</a:t>
            </a:r>
          </a:p>
        </p:txBody>
      </p:sp>
      <p:sp>
        <p:nvSpPr>
          <p:cNvPr id="17" name="CuadroTexto 15"/>
          <p:cNvSpPr txBox="1">
            <a:spLocks noChangeArrowheads="1"/>
          </p:cNvSpPr>
          <p:nvPr/>
        </p:nvSpPr>
        <p:spPr bwMode="auto">
          <a:xfrm>
            <a:off x="5150931" y="4796696"/>
            <a:ext cx="3871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600" dirty="0" err="1"/>
              <a:t>Labeling</a:t>
            </a:r>
            <a:r>
              <a:rPr lang="es-ES" altLang="es-ES" sz="1600" dirty="0"/>
              <a:t> and </a:t>
            </a:r>
            <a:r>
              <a:rPr lang="es-ES" altLang="es-ES" sz="1600" dirty="0" err="1"/>
              <a:t>decorating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school</a:t>
            </a:r>
            <a:r>
              <a:rPr lang="es-ES" altLang="es-ES" sz="1600" dirty="0"/>
              <a:t> </a:t>
            </a:r>
            <a:r>
              <a:rPr lang="es-ES" altLang="es-ES" sz="1600" dirty="0" err="1"/>
              <a:t>using</a:t>
            </a:r>
            <a:r>
              <a:rPr lang="es-ES" altLang="es-ES" sz="1600" dirty="0"/>
              <a:t> English and </a:t>
            </a:r>
            <a:r>
              <a:rPr lang="es-ES" altLang="es-ES" sz="1600" dirty="0" err="1"/>
              <a:t>Spanish</a:t>
            </a:r>
            <a:r>
              <a:rPr lang="es-ES" altLang="es-ES" sz="1600" dirty="0"/>
              <a:t>.</a:t>
            </a:r>
          </a:p>
        </p:txBody>
      </p:sp>
      <p:sp>
        <p:nvSpPr>
          <p:cNvPr id="18" name="CuadroTexto 16"/>
          <p:cNvSpPr txBox="1">
            <a:spLocks noChangeArrowheads="1"/>
          </p:cNvSpPr>
          <p:nvPr/>
        </p:nvSpPr>
        <p:spPr bwMode="auto">
          <a:xfrm>
            <a:off x="5154805" y="5443760"/>
            <a:ext cx="39891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400" dirty="0" err="1"/>
              <a:t>Having</a:t>
            </a:r>
            <a:r>
              <a:rPr lang="es-ES" altLang="es-ES" sz="1400" dirty="0"/>
              <a:t> </a:t>
            </a:r>
            <a:r>
              <a:rPr lang="es-ES" altLang="es-ES" sz="1400" dirty="0" err="1"/>
              <a:t>Student</a:t>
            </a:r>
            <a:r>
              <a:rPr lang="es-ES" altLang="es-ES" sz="1400" dirty="0"/>
              <a:t> </a:t>
            </a:r>
            <a:r>
              <a:rPr lang="es-ES" altLang="es-ES" sz="1400" dirty="0" err="1"/>
              <a:t>Teachers</a:t>
            </a:r>
            <a:r>
              <a:rPr lang="es-ES" altLang="es-ES" sz="1400" dirty="0"/>
              <a:t> </a:t>
            </a:r>
            <a:r>
              <a:rPr lang="es-ES" altLang="es-ES" sz="1400" dirty="0" err="1"/>
              <a:t>from</a:t>
            </a:r>
            <a:r>
              <a:rPr lang="es-ES" altLang="es-ES" sz="1400" dirty="0"/>
              <a:t> </a:t>
            </a:r>
            <a:r>
              <a:rPr lang="es-ES" altLang="es-ES" sz="1400" dirty="0" err="1"/>
              <a:t>different</a:t>
            </a:r>
            <a:r>
              <a:rPr lang="es-ES" altLang="es-ES" sz="1400" dirty="0"/>
              <a:t> </a:t>
            </a:r>
            <a:r>
              <a:rPr lang="es-ES" altLang="es-ES" sz="1400" dirty="0" err="1" smtClean="0"/>
              <a:t>universities</a:t>
            </a:r>
            <a:r>
              <a:rPr lang="es-ES" altLang="es-ES" sz="1400" dirty="0"/>
              <a:t> </a:t>
            </a:r>
            <a:r>
              <a:rPr lang="es-ES" altLang="es-ES" sz="1400" dirty="0" smtClean="0"/>
              <a:t>(</a:t>
            </a:r>
            <a:r>
              <a:rPr lang="es-ES" altLang="es-ES" sz="1400" b="1" dirty="0" smtClean="0"/>
              <a:t>ATLANTA &amp;SCIENCEPRO PROJECT </a:t>
            </a:r>
            <a:r>
              <a:rPr lang="es-ES" altLang="es-ES" sz="1400" b="1" dirty="0" err="1" smtClean="0"/>
              <a:t>from</a:t>
            </a:r>
            <a:r>
              <a:rPr lang="es-ES" altLang="es-ES" sz="1400" b="1" dirty="0" smtClean="0"/>
              <a:t> </a:t>
            </a:r>
            <a:r>
              <a:rPr lang="es-ES" altLang="es-ES" sz="1400" b="1" dirty="0" err="1" smtClean="0"/>
              <a:t>the</a:t>
            </a:r>
            <a:r>
              <a:rPr lang="es-ES" altLang="es-ES" sz="1400" b="1" dirty="0" smtClean="0"/>
              <a:t> </a:t>
            </a:r>
            <a:r>
              <a:rPr lang="es-ES" altLang="es-ES" sz="1400" b="1" dirty="0" err="1" smtClean="0"/>
              <a:t>University</a:t>
            </a:r>
            <a:r>
              <a:rPr lang="es-ES" altLang="es-ES" sz="1400" b="1" dirty="0" smtClean="0"/>
              <a:t> of Valladolid</a:t>
            </a:r>
            <a:r>
              <a:rPr lang="es-ES" altLang="es-ES" sz="1400" dirty="0" smtClean="0"/>
              <a:t>)</a:t>
            </a:r>
            <a:endParaRPr lang="es-ES" altLang="es-ES" sz="1400" dirty="0"/>
          </a:p>
        </p:txBody>
      </p:sp>
    </p:spTree>
    <p:extLst>
      <p:ext uri="{BB962C8B-B14F-4D97-AF65-F5344CB8AC3E}">
        <p14:creationId xmlns:p14="http://schemas.microsoft.com/office/powerpoint/2010/main" val="27073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413401" y="240148"/>
            <a:ext cx="3869416" cy="572652"/>
            <a:chOff x="222600" y="211578"/>
            <a:chExt cx="3644831" cy="539415"/>
          </a:xfrm>
        </p:grpSpPr>
        <p:pic>
          <p:nvPicPr>
            <p:cNvPr id="3" name="Imagen 2" descr="PPT Heading EN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59" y="211578"/>
              <a:ext cx="3228072" cy="471124"/>
            </a:xfrm>
            <a:prstGeom prst="rect">
              <a:avLst/>
            </a:prstGeom>
          </p:spPr>
        </p:pic>
        <p:pic>
          <p:nvPicPr>
            <p:cNvPr id="4" name="Imagen 3" descr="PPT Heading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600" y="211578"/>
              <a:ext cx="335812" cy="539415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4660181" y="240148"/>
            <a:ext cx="3965660" cy="572652"/>
            <a:chOff x="4164650" y="211578"/>
            <a:chExt cx="3735489" cy="539415"/>
          </a:xfrm>
        </p:grpSpPr>
        <p:pic>
          <p:nvPicPr>
            <p:cNvPr id="6" name="Imagen 5" descr="PPT Heading SP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801" y="211578"/>
              <a:ext cx="3317338" cy="473905"/>
            </a:xfrm>
            <a:prstGeom prst="rect">
              <a:avLst/>
            </a:prstGeom>
          </p:spPr>
        </p:pic>
        <p:pic>
          <p:nvPicPr>
            <p:cNvPr id="7" name="Imagen 6" descr="PPT Heading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64650" y="211578"/>
              <a:ext cx="335812" cy="539415"/>
            </a:xfrm>
            <a:prstGeom prst="rect">
              <a:avLst/>
            </a:prstGeom>
          </p:spPr>
        </p:pic>
      </p:grpSp>
      <p:pic>
        <p:nvPicPr>
          <p:cNvPr id="8" name="Imagen 7" descr="imagen portada PP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57" y="1711774"/>
            <a:ext cx="3565584" cy="3180902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413401" y="1711773"/>
            <a:ext cx="386941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413401" y="4129257"/>
            <a:ext cx="386941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488828" y="2043352"/>
            <a:ext cx="41713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err="1" smtClean="0"/>
              <a:t>Bilingual</a:t>
            </a:r>
            <a:r>
              <a:rPr lang="es-ES" sz="3200" dirty="0" smtClean="0"/>
              <a:t> </a:t>
            </a:r>
            <a:r>
              <a:rPr lang="es-ES" sz="3200" dirty="0" err="1" smtClean="0"/>
              <a:t>Implementation</a:t>
            </a:r>
            <a:r>
              <a:rPr lang="es-ES" sz="3200" dirty="0" smtClean="0"/>
              <a:t> in  CEIP. Nª Sra. </a:t>
            </a:r>
            <a:r>
              <a:rPr lang="es-ES" sz="3200" dirty="0"/>
              <a:t>d</a:t>
            </a:r>
            <a:r>
              <a:rPr lang="es-ES" sz="3200" dirty="0" smtClean="0"/>
              <a:t>el Villar</a:t>
            </a:r>
          </a:p>
          <a:p>
            <a:pPr algn="ctr"/>
            <a:r>
              <a:rPr lang="es-ES" sz="3200" dirty="0" smtClean="0"/>
              <a:t>Laguna de Duero</a:t>
            </a:r>
            <a:endParaRPr lang="es-ES" sz="3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13401" y="4530894"/>
            <a:ext cx="38694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smtClean="0"/>
              <a:t>Virginia Olivar Aguado</a:t>
            </a:r>
          </a:p>
          <a:p>
            <a:r>
              <a:rPr lang="es-ES" sz="2600" dirty="0" smtClean="0"/>
              <a:t>Yolanda Arranz Sánchez</a:t>
            </a:r>
            <a:endParaRPr lang="es-ES" sz="2600" dirty="0"/>
          </a:p>
        </p:txBody>
      </p:sp>
    </p:spTree>
    <p:extLst>
      <p:ext uri="{BB962C8B-B14F-4D97-AF65-F5344CB8AC3E}">
        <p14:creationId xmlns:p14="http://schemas.microsoft.com/office/powerpoint/2010/main" val="27151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5" y="926743"/>
            <a:ext cx="8170862" cy="141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709105" y="2340864"/>
            <a:ext cx="8151622" cy="38282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s-ES" altLang="es-ES" sz="2200" dirty="0" err="1" smtClean="0"/>
              <a:t>We</a:t>
            </a:r>
            <a:r>
              <a:rPr lang="es-ES" altLang="es-ES" sz="2200" dirty="0" smtClean="0"/>
              <a:t> </a:t>
            </a:r>
            <a:r>
              <a:rPr lang="es-ES" altLang="es-ES" sz="2200" dirty="0" err="1" smtClean="0"/>
              <a:t>have</a:t>
            </a:r>
            <a:r>
              <a:rPr lang="es-ES" altLang="es-ES" sz="2200" dirty="0" smtClean="0"/>
              <a:t> </a:t>
            </a:r>
            <a:r>
              <a:rPr lang="es-ES" altLang="es-ES" sz="2200" dirty="0" err="1" smtClean="0"/>
              <a:t>eight</a:t>
            </a:r>
            <a:r>
              <a:rPr lang="es-ES" altLang="es-ES" sz="2200" dirty="0" smtClean="0"/>
              <a:t> blogs in </a:t>
            </a:r>
            <a:r>
              <a:rPr lang="es-ES" altLang="es-ES" sz="2200" dirty="0" err="1" smtClean="0"/>
              <a:t>one</a:t>
            </a:r>
            <a:r>
              <a:rPr lang="es-ES" altLang="es-ES" sz="2200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smtClean="0"/>
              <a:t>El Villar </a:t>
            </a:r>
            <a:r>
              <a:rPr lang="es-ES" altLang="es-ES" sz="2200" i="1" dirty="0" err="1" smtClean="0"/>
              <a:t>speaks</a:t>
            </a:r>
            <a:r>
              <a:rPr lang="es-ES" altLang="es-ES" sz="2200" i="1" dirty="0" smtClean="0"/>
              <a:t> English</a:t>
            </a:r>
            <a:r>
              <a:rPr lang="es-ES" altLang="es-ES" sz="2200" dirty="0" smtClean="0"/>
              <a:t>: English blog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err="1" smtClean="0"/>
              <a:t>The</a:t>
            </a:r>
            <a:r>
              <a:rPr lang="es-ES" altLang="es-ES" sz="2200" i="1" dirty="0" smtClean="0"/>
              <a:t> </a:t>
            </a:r>
            <a:r>
              <a:rPr lang="es-ES" altLang="es-ES" sz="2200" i="1" dirty="0" err="1" smtClean="0"/>
              <a:t>artists</a:t>
            </a:r>
            <a:r>
              <a:rPr lang="es-ES" altLang="es-ES" sz="2200" i="1" dirty="0" smtClean="0"/>
              <a:t>’ </a:t>
            </a:r>
            <a:r>
              <a:rPr lang="es-ES" altLang="es-ES" sz="2200" i="1" dirty="0" err="1" smtClean="0"/>
              <a:t>corner</a:t>
            </a:r>
            <a:r>
              <a:rPr lang="es-ES" altLang="es-ES" sz="2200" dirty="0" smtClean="0"/>
              <a:t>: </a:t>
            </a:r>
            <a:r>
              <a:rPr lang="es-ES" altLang="es-ES" sz="2200" dirty="0" err="1" smtClean="0"/>
              <a:t>Arts</a:t>
            </a:r>
            <a:r>
              <a:rPr lang="es-ES" altLang="es-ES" sz="2200" dirty="0" smtClean="0"/>
              <a:t> and </a:t>
            </a:r>
            <a:r>
              <a:rPr lang="es-ES" altLang="es-ES" sz="2200" dirty="0" err="1" smtClean="0"/>
              <a:t>Crafts</a:t>
            </a:r>
            <a:r>
              <a:rPr lang="es-ES" altLang="es-ES" sz="2200" dirty="0" smtClean="0"/>
              <a:t> blog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smtClean="0"/>
              <a:t>Natural and Social </a:t>
            </a:r>
            <a:r>
              <a:rPr lang="es-ES" altLang="es-ES" sz="2200" i="1" dirty="0" err="1" smtClean="0"/>
              <a:t>Sciences</a:t>
            </a:r>
            <a:r>
              <a:rPr lang="es-ES" altLang="es-ES" sz="2200" i="1" dirty="0" smtClean="0"/>
              <a:t> </a:t>
            </a:r>
            <a:r>
              <a:rPr lang="es-ES" altLang="es-ES" sz="2200" dirty="0" smtClean="0"/>
              <a:t>blog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err="1" smtClean="0"/>
              <a:t>Balloons</a:t>
            </a:r>
            <a:r>
              <a:rPr lang="es-ES" altLang="es-ES" sz="2200" i="1" dirty="0" smtClean="0"/>
              <a:t> and </a:t>
            </a:r>
            <a:r>
              <a:rPr lang="es-ES" altLang="es-ES" sz="2200" i="1" dirty="0" err="1" smtClean="0"/>
              <a:t>kites</a:t>
            </a:r>
            <a:r>
              <a:rPr lang="es-ES" altLang="es-ES" sz="2200" dirty="0" smtClean="0"/>
              <a:t>: English </a:t>
            </a:r>
            <a:r>
              <a:rPr lang="es-ES" altLang="es-ES" sz="2200" dirty="0" err="1" smtClean="0"/>
              <a:t>Infant</a:t>
            </a:r>
            <a:r>
              <a:rPr lang="es-ES" altLang="es-ES" sz="2200" dirty="0" smtClean="0"/>
              <a:t> </a:t>
            </a:r>
            <a:r>
              <a:rPr lang="es-ES" altLang="es-ES" sz="2200" dirty="0" err="1" smtClean="0"/>
              <a:t>Education</a:t>
            </a:r>
            <a:r>
              <a:rPr lang="es-ES" altLang="es-ES" sz="2200" dirty="0" smtClean="0"/>
              <a:t> blog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smtClean="0"/>
              <a:t>Chat </a:t>
            </a:r>
            <a:r>
              <a:rPr lang="es-ES" altLang="es-ES" sz="2200" i="1" dirty="0" err="1" smtClean="0"/>
              <a:t>with</a:t>
            </a:r>
            <a:r>
              <a:rPr lang="es-ES" altLang="es-ES" sz="2200" i="1" dirty="0" smtClean="0"/>
              <a:t> Mercedes </a:t>
            </a:r>
            <a:r>
              <a:rPr lang="es-ES" altLang="es-ES" sz="2200" dirty="0" smtClean="0"/>
              <a:t>blog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err="1" smtClean="0"/>
              <a:t>Physical</a:t>
            </a:r>
            <a:r>
              <a:rPr lang="es-ES" altLang="es-ES" sz="2200" i="1" dirty="0" smtClean="0"/>
              <a:t> </a:t>
            </a:r>
            <a:r>
              <a:rPr lang="es-ES" altLang="es-ES" sz="2200" i="1" dirty="0" err="1" smtClean="0"/>
              <a:t>Education</a:t>
            </a:r>
            <a:r>
              <a:rPr lang="es-ES" altLang="es-ES" sz="2200" i="1" dirty="0" smtClean="0"/>
              <a:t> </a:t>
            </a:r>
            <a:r>
              <a:rPr lang="es-ES" altLang="es-ES" sz="2200" dirty="0" smtClean="0"/>
              <a:t>blog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err="1" smtClean="0"/>
              <a:t>Education</a:t>
            </a:r>
            <a:r>
              <a:rPr lang="es-ES" altLang="es-ES" sz="2200" i="1" dirty="0" smtClean="0"/>
              <a:t> </a:t>
            </a:r>
            <a:r>
              <a:rPr lang="es-ES" altLang="es-ES" sz="2200" i="1" dirty="0" err="1" smtClean="0"/>
              <a:t>for</a:t>
            </a:r>
            <a:r>
              <a:rPr lang="es-ES" altLang="es-ES" sz="2200" i="1" dirty="0" smtClean="0"/>
              <a:t> </a:t>
            </a:r>
            <a:r>
              <a:rPr lang="es-ES" altLang="es-ES" sz="2200" i="1" dirty="0" err="1" smtClean="0"/>
              <a:t>Citizenship</a:t>
            </a:r>
            <a:r>
              <a:rPr lang="es-ES" altLang="es-ES" sz="2200" dirty="0" smtClean="0"/>
              <a:t> blog (LOE)</a:t>
            </a:r>
          </a:p>
          <a:p>
            <a:pPr>
              <a:buFont typeface="Wingdings" pitchFamily="2" charset="2"/>
              <a:buChar char="Ø"/>
            </a:pPr>
            <a:r>
              <a:rPr lang="es-ES" altLang="es-ES" sz="2200" i="1" dirty="0" smtClean="0"/>
              <a:t>Alan </a:t>
            </a:r>
            <a:r>
              <a:rPr lang="es-ES" altLang="es-ES" sz="2200" i="1" dirty="0" err="1" smtClean="0"/>
              <a:t>from</a:t>
            </a:r>
            <a:r>
              <a:rPr lang="es-ES" altLang="es-ES" sz="2200" i="1" dirty="0" smtClean="0"/>
              <a:t> Australia </a:t>
            </a:r>
            <a:r>
              <a:rPr lang="es-ES" altLang="es-ES" sz="2200" dirty="0" smtClean="0"/>
              <a:t>blog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52" y="2212810"/>
            <a:ext cx="1459551" cy="102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13" y="2084832"/>
            <a:ext cx="1439753" cy="110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63" y="3346591"/>
            <a:ext cx="1323577" cy="113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50" y="4724082"/>
            <a:ext cx="1292891" cy="115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07" y="4432173"/>
            <a:ext cx="1311020" cy="86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28" y="5007194"/>
            <a:ext cx="1098520" cy="11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52" y="3346591"/>
            <a:ext cx="1439862" cy="6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02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FIRST STEPS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704" y="1755648"/>
            <a:ext cx="7327392" cy="427939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s-ES_tradnl" altLang="es-ES" sz="2800" dirty="0">
                <a:latin typeface="Comic Sans MS" pitchFamily="66" charset="0"/>
              </a:rPr>
              <a:t>READING REQUIREMENTS: ORDEN EDU/6/2006,  </a:t>
            </a:r>
            <a:r>
              <a:rPr lang="es-ES_tradnl" altLang="es-ES" sz="2800" dirty="0" err="1">
                <a:latin typeface="Comic Sans MS" pitchFamily="66" charset="0"/>
              </a:rPr>
              <a:t>January</a:t>
            </a:r>
            <a:r>
              <a:rPr lang="es-ES_tradnl" altLang="es-ES" sz="2800" dirty="0" smtClean="0">
                <a:latin typeface="Comic Sans MS" pitchFamily="66" charset="0"/>
              </a:rPr>
              <a:t> </a:t>
            </a:r>
            <a:r>
              <a:rPr lang="es-ES_tradnl" altLang="es-ES" sz="2800" dirty="0">
                <a:latin typeface="Comic Sans MS" pitchFamily="66" charset="0"/>
              </a:rPr>
              <a:t>4th.</a:t>
            </a:r>
          </a:p>
          <a:p>
            <a:pPr>
              <a:buNone/>
            </a:pPr>
            <a:endParaRPr lang="es-ES_tradnl" altLang="es-ES" sz="28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ES_tradnl" altLang="es-ES" sz="2800" dirty="0">
                <a:latin typeface="Comic Sans MS" pitchFamily="66" charset="0"/>
              </a:rPr>
              <a:t> PROFESSIONAL DEVELOPMENT: Training </a:t>
            </a:r>
            <a:r>
              <a:rPr lang="es-ES_tradnl" altLang="es-ES" sz="2800" dirty="0" err="1">
                <a:latin typeface="Comic Sans MS" pitchFamily="66" charset="0"/>
              </a:rPr>
              <a:t>sessions</a:t>
            </a:r>
            <a:r>
              <a:rPr lang="es-ES_tradnl" altLang="es-ES" sz="2800" dirty="0">
                <a:latin typeface="Comic Sans MS" pitchFamily="66" charset="0"/>
              </a:rPr>
              <a:t>  </a:t>
            </a:r>
            <a:r>
              <a:rPr lang="es-ES_tradnl" altLang="es-ES" sz="2800" dirty="0" err="1">
                <a:latin typeface="Comic Sans MS" pitchFamily="66" charset="0"/>
              </a:rPr>
              <a:t>about</a:t>
            </a:r>
            <a:r>
              <a:rPr lang="es-ES_tradnl" altLang="es-ES" sz="2800" dirty="0">
                <a:latin typeface="Comic Sans MS" pitchFamily="66" charset="0"/>
              </a:rPr>
              <a:t> </a:t>
            </a:r>
            <a:r>
              <a:rPr lang="es-ES_tradnl" altLang="es-ES" sz="2800" dirty="0" err="1">
                <a:latin typeface="Comic Sans MS" pitchFamily="66" charset="0"/>
              </a:rPr>
              <a:t>Bilingual</a:t>
            </a:r>
            <a:r>
              <a:rPr lang="es-ES_tradnl" altLang="es-ES" sz="2800" dirty="0">
                <a:latin typeface="Comic Sans MS" pitchFamily="66" charset="0"/>
              </a:rPr>
              <a:t> </a:t>
            </a:r>
            <a:r>
              <a:rPr lang="es-ES_tradnl" altLang="es-ES" sz="2800" dirty="0" err="1">
                <a:latin typeface="Comic Sans MS" pitchFamily="66" charset="0"/>
              </a:rPr>
              <a:t>Programs</a:t>
            </a:r>
            <a:r>
              <a:rPr lang="es-ES_tradnl" altLang="es-ES" sz="2800" dirty="0">
                <a:latin typeface="Comic Sans MS" pitchFamily="66" charset="0"/>
              </a:rPr>
              <a:t> in  </a:t>
            </a:r>
            <a:r>
              <a:rPr lang="es-ES_tradnl" altLang="es-ES" sz="2800" dirty="0" err="1">
                <a:latin typeface="Comic Sans MS" pitchFamily="66" charset="0"/>
              </a:rPr>
              <a:t>October</a:t>
            </a:r>
            <a:r>
              <a:rPr lang="es-ES_tradnl" altLang="es-ES" sz="2800" dirty="0">
                <a:latin typeface="Comic Sans MS" pitchFamily="66" charset="0"/>
              </a:rPr>
              <a:t> 2007.</a:t>
            </a:r>
          </a:p>
          <a:p>
            <a:pPr>
              <a:buNone/>
            </a:pPr>
            <a:endParaRPr lang="es-ES_tradnl" altLang="es-ES" sz="28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s-ES_tradnl" altLang="es-ES" sz="2800" dirty="0">
                <a:latin typeface="Comic Sans MS" pitchFamily="66" charset="0"/>
              </a:rPr>
              <a:t> IMPLEMENTATION: </a:t>
            </a:r>
            <a:r>
              <a:rPr lang="es-ES_tradnl" altLang="es-ES" sz="2800" dirty="0" err="1">
                <a:latin typeface="Comic Sans MS" pitchFamily="66" charset="0"/>
              </a:rPr>
              <a:t>Staff</a:t>
            </a:r>
            <a:r>
              <a:rPr lang="es-ES_tradnl" altLang="es-ES" sz="2800" dirty="0">
                <a:latin typeface="Comic Sans MS" pitchFamily="66" charset="0"/>
              </a:rPr>
              <a:t> </a:t>
            </a:r>
            <a:r>
              <a:rPr lang="es-ES_tradnl" altLang="es-ES" sz="2800" dirty="0" err="1">
                <a:latin typeface="Comic Sans MS" pitchFamily="66" charset="0"/>
              </a:rPr>
              <a:t>approval</a:t>
            </a:r>
            <a:r>
              <a:rPr lang="es-ES_tradnl" altLang="es-ES" sz="2800" dirty="0">
                <a:latin typeface="Comic Sans MS" pitchFamily="66" charset="0"/>
              </a:rPr>
              <a:t> and </a:t>
            </a:r>
            <a:r>
              <a:rPr lang="es-ES_tradnl" altLang="es-ES" sz="2800" dirty="0" err="1">
                <a:latin typeface="Comic Sans MS" pitchFamily="66" charset="0"/>
              </a:rPr>
              <a:t>commitment</a:t>
            </a:r>
            <a:r>
              <a:rPr lang="en-GB" altLang="es-ES" sz="2800" dirty="0">
                <a:latin typeface="Comic Sans MS" pitchFamily="66" charset="0"/>
              </a:rPr>
              <a:t>: 19/11/2007</a:t>
            </a:r>
            <a:endParaRPr lang="es-ES_tradnl" altLang="es-ES" sz="2800" dirty="0"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 sz="3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STARTING THE PROGRAM</a:t>
            </a:r>
            <a:r>
              <a:rPr lang="es-ES_tradnl" altLang="es-ES" sz="340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3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altLang="es-ES" sz="3400" dirty="0">
                <a:solidFill>
                  <a:srgbClr val="FF0000"/>
                </a:solidFill>
                <a:latin typeface="Comic Sans MS" panose="030F0702030302020204" pitchFamily="66" charset="0"/>
              </a:rPr>
              <a:t>SCHOOL YEAR 2007-2008</a:t>
            </a:r>
            <a:endParaRPr lang="es-ES" sz="34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altLang="es-ES" sz="2600" dirty="0"/>
              <a:t> </a:t>
            </a:r>
            <a:r>
              <a:rPr lang="en-GB" altLang="es-ES" sz="2600" dirty="0">
                <a:latin typeface="Comic Sans MS" pitchFamily="66" charset="0"/>
              </a:rPr>
              <a:t>Developed in accordance with educational law of </a:t>
            </a:r>
            <a:r>
              <a:rPr lang="en-GB" altLang="es-ES" sz="2600" dirty="0" err="1">
                <a:latin typeface="Comic Sans MS" pitchFamily="66" charset="0"/>
              </a:rPr>
              <a:t>Castilla</a:t>
            </a:r>
            <a:r>
              <a:rPr lang="en-GB" altLang="es-ES" sz="2600" dirty="0">
                <a:latin typeface="Comic Sans MS" pitchFamily="66" charset="0"/>
              </a:rPr>
              <a:t> y León. </a:t>
            </a:r>
          </a:p>
          <a:p>
            <a:pPr>
              <a:buFont typeface="Wingdings" pitchFamily="2" charset="2"/>
              <a:buChar char="§"/>
            </a:pPr>
            <a:r>
              <a:rPr lang="en-GB" altLang="es-ES" sz="2600" dirty="0">
                <a:latin typeface="Comic Sans MS" pitchFamily="66" charset="0"/>
              </a:rPr>
              <a:t>Characteristics: </a:t>
            </a:r>
          </a:p>
          <a:p>
            <a:pPr>
              <a:buNone/>
            </a:pPr>
            <a:r>
              <a:rPr lang="en-GB" altLang="es-ES" sz="2600" dirty="0">
                <a:latin typeface="Comic Sans MS" pitchFamily="66" charset="0"/>
              </a:rPr>
              <a:t>	- At least 2 non-linguistic subjects: Natural   and Social </a:t>
            </a:r>
            <a:r>
              <a:rPr lang="en-GB" altLang="es-ES" sz="2600" dirty="0" smtClean="0">
                <a:latin typeface="Comic Sans MS" pitchFamily="66" charset="0"/>
              </a:rPr>
              <a:t>Sciences </a:t>
            </a:r>
            <a:r>
              <a:rPr lang="en-GB" altLang="es-ES" sz="2600" dirty="0">
                <a:latin typeface="Comic Sans MS" pitchFamily="66" charset="0"/>
              </a:rPr>
              <a:t>(Taught in English and Spanish in alternating courses), PE and Arts.</a:t>
            </a:r>
          </a:p>
          <a:p>
            <a:pPr>
              <a:buNone/>
            </a:pPr>
            <a:r>
              <a:rPr lang="en-GB" altLang="es-ES" sz="2600" dirty="0">
                <a:latin typeface="Comic Sans MS" pitchFamily="66" charset="0"/>
              </a:rPr>
              <a:t>   - No more than 50% English in the total schedule: 6-7 hours.</a:t>
            </a:r>
          </a:p>
          <a:p>
            <a:pPr>
              <a:buNone/>
            </a:pPr>
            <a:r>
              <a:rPr lang="en-GB" altLang="es-ES" sz="2600" dirty="0">
                <a:latin typeface="Comic Sans MS" pitchFamily="66" charset="0"/>
              </a:rPr>
              <a:t>	- Complete planning  in 1</a:t>
            </a:r>
            <a:r>
              <a:rPr lang="en-GB" altLang="es-ES" sz="2600" baseline="30000" dirty="0">
                <a:latin typeface="Comic Sans MS" pitchFamily="66" charset="0"/>
              </a:rPr>
              <a:t>st</a:t>
            </a:r>
            <a:r>
              <a:rPr lang="en-GB" altLang="es-ES" sz="2600" dirty="0">
                <a:latin typeface="Comic Sans MS" pitchFamily="66" charset="0"/>
              </a:rPr>
              <a:t> and 2</a:t>
            </a:r>
            <a:r>
              <a:rPr lang="en-GB" altLang="es-ES" sz="2600" baseline="30000" dirty="0">
                <a:latin typeface="Comic Sans MS" pitchFamily="66" charset="0"/>
              </a:rPr>
              <a:t>nd</a:t>
            </a:r>
            <a:r>
              <a:rPr lang="en-GB" altLang="es-ES" sz="2600" dirty="0">
                <a:latin typeface="Comic Sans MS" pitchFamily="66" charset="0"/>
              </a:rPr>
              <a:t> grades.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28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INFORMATION AND COORDINATION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ES_tradnl" altLang="es-ES" sz="2300" b="1" dirty="0">
                <a:latin typeface="Comic Sans MS" pitchFamily="66" charset="0"/>
              </a:rPr>
              <a:t>TO THE FAMILIES</a:t>
            </a:r>
            <a:r>
              <a:rPr lang="es-ES_tradnl" altLang="es-ES" sz="2300" dirty="0">
                <a:latin typeface="Comic Sans MS" pitchFamily="66" charset="0"/>
              </a:rPr>
              <a:t>:</a:t>
            </a:r>
          </a:p>
          <a:p>
            <a:pPr>
              <a:buNone/>
            </a:pPr>
            <a:r>
              <a:rPr lang="es-ES_tradnl" altLang="es-ES" sz="2300" dirty="0">
                <a:latin typeface="Comic Sans MS" pitchFamily="66" charset="0"/>
              </a:rPr>
              <a:t>    - </a:t>
            </a:r>
            <a:r>
              <a:rPr lang="es-ES_tradnl" altLang="es-ES" sz="2300" dirty="0" err="1">
                <a:latin typeface="Comic Sans MS" pitchFamily="66" charset="0"/>
              </a:rPr>
              <a:t>Because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parents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were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afraid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students</a:t>
            </a:r>
            <a:r>
              <a:rPr lang="es-ES_tradnl" altLang="es-ES" sz="2300" dirty="0">
                <a:latin typeface="Comic Sans MS" pitchFamily="66" charset="0"/>
              </a:rPr>
              <a:t>’ </a:t>
            </a:r>
            <a:r>
              <a:rPr lang="es-ES_tradnl" altLang="es-ES" sz="2300" dirty="0" err="1">
                <a:latin typeface="Comic Sans MS" pitchFamily="66" charset="0"/>
              </a:rPr>
              <a:t>lack</a:t>
            </a:r>
            <a:r>
              <a:rPr lang="es-ES_tradnl" altLang="es-ES" sz="2300" dirty="0">
                <a:latin typeface="Comic Sans MS" pitchFamily="66" charset="0"/>
              </a:rPr>
              <a:t> of </a:t>
            </a:r>
            <a:r>
              <a:rPr lang="es-ES_tradnl" altLang="es-ES" sz="2300" dirty="0" err="1">
                <a:latin typeface="Comic Sans MS" pitchFamily="66" charset="0"/>
              </a:rPr>
              <a:t>understanding</a:t>
            </a:r>
            <a:r>
              <a:rPr lang="es-ES_tradnl" altLang="es-ES" sz="2300" dirty="0">
                <a:latin typeface="Comic Sans MS" pitchFamily="66" charset="0"/>
              </a:rPr>
              <a:t> and </a:t>
            </a:r>
            <a:r>
              <a:rPr lang="es-ES_tradnl" altLang="es-ES" sz="2300" dirty="0" err="1">
                <a:latin typeface="Comic Sans MS" pitchFamily="66" charset="0"/>
              </a:rPr>
              <a:t>comprehension</a:t>
            </a:r>
            <a:r>
              <a:rPr lang="es-ES_tradnl" altLang="es-ES" sz="2300" dirty="0"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es-ES_tradnl" altLang="es-ES" sz="2300" dirty="0">
                <a:latin typeface="Comic Sans MS" pitchFamily="66" charset="0"/>
              </a:rPr>
              <a:t>	  - </a:t>
            </a:r>
            <a:r>
              <a:rPr lang="es-ES_tradnl" altLang="es-ES" sz="2300" dirty="0" err="1">
                <a:latin typeface="Comic Sans MS" pitchFamily="66" charset="0"/>
              </a:rPr>
              <a:t>Because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families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wanted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to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help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their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</a:p>
          <a:p>
            <a:pPr>
              <a:buNone/>
            </a:pPr>
            <a:r>
              <a:rPr lang="es-ES_tradnl" altLang="es-ES" sz="2300" dirty="0">
                <a:latin typeface="Comic Sans MS" pitchFamily="66" charset="0"/>
              </a:rPr>
              <a:t>	    </a:t>
            </a:r>
            <a:r>
              <a:rPr lang="es-ES_tradnl" altLang="es-ES" sz="2300" dirty="0" err="1">
                <a:latin typeface="Comic Sans MS" pitchFamily="66" charset="0"/>
              </a:rPr>
              <a:t>children</a:t>
            </a:r>
            <a:r>
              <a:rPr lang="es-ES_tradnl" altLang="es-ES" sz="2300" dirty="0">
                <a:latin typeface="Comic Sans MS" pitchFamily="66" charset="0"/>
              </a:rPr>
              <a:t>.  </a:t>
            </a:r>
          </a:p>
          <a:p>
            <a:pPr>
              <a:buFont typeface="Wingdings" pitchFamily="2" charset="2"/>
              <a:buChar char="§"/>
            </a:pP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b="1" dirty="0">
                <a:latin typeface="Comic Sans MS" pitchFamily="66" charset="0"/>
              </a:rPr>
              <a:t>TO THE TEACHERS</a:t>
            </a:r>
            <a:r>
              <a:rPr lang="es-ES_tradnl" altLang="es-ES" sz="2300" dirty="0">
                <a:latin typeface="Comic Sans MS" pitchFamily="66" charset="0"/>
              </a:rPr>
              <a:t>:</a:t>
            </a:r>
          </a:p>
          <a:p>
            <a:pPr>
              <a:buNone/>
            </a:pPr>
            <a:r>
              <a:rPr lang="es-ES_tradnl" altLang="es-ES" sz="2300" dirty="0">
                <a:latin typeface="Comic Sans MS" pitchFamily="66" charset="0"/>
              </a:rPr>
              <a:t>	   -</a:t>
            </a:r>
            <a:r>
              <a:rPr lang="es-ES_tradnl" altLang="es-ES" sz="2300" dirty="0" err="1">
                <a:latin typeface="Comic Sans MS" pitchFamily="66" charset="0"/>
              </a:rPr>
              <a:t>To</a:t>
            </a:r>
            <a:r>
              <a:rPr lang="es-ES_tradnl" altLang="es-ES" sz="2300" dirty="0">
                <a:latin typeface="Comic Sans MS" pitchFamily="66" charset="0"/>
              </a:rPr>
              <a:t> decide </a:t>
            </a:r>
            <a:r>
              <a:rPr lang="es-ES_tradnl" altLang="es-ES" sz="2300" dirty="0" err="1">
                <a:latin typeface="Comic Sans MS" pitchFamily="66" charset="0"/>
              </a:rPr>
              <a:t>which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topics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to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teach</a:t>
            </a:r>
            <a:r>
              <a:rPr lang="es-ES_tradnl" altLang="es-ES" sz="2300" dirty="0">
                <a:latin typeface="Comic Sans MS" pitchFamily="66" charset="0"/>
              </a:rPr>
              <a:t> in English and in </a:t>
            </a:r>
            <a:r>
              <a:rPr lang="es-ES_tradnl" altLang="es-ES" sz="2300" dirty="0" err="1">
                <a:latin typeface="Comic Sans MS" pitchFamily="66" charset="0"/>
              </a:rPr>
              <a:t>Spanish</a:t>
            </a:r>
            <a:r>
              <a:rPr lang="es-ES_tradnl" altLang="es-ES" sz="2300" dirty="0"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es-ES_tradnl" altLang="es-ES" sz="2300" dirty="0">
                <a:latin typeface="Comic Sans MS" pitchFamily="66" charset="0"/>
              </a:rPr>
              <a:t>	   - </a:t>
            </a:r>
            <a:r>
              <a:rPr lang="es-ES_tradnl" altLang="es-ES" sz="2300" dirty="0" err="1">
                <a:latin typeface="Comic Sans MS" pitchFamily="66" charset="0"/>
              </a:rPr>
              <a:t>To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agree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on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the</a:t>
            </a:r>
            <a:r>
              <a:rPr lang="es-ES_tradnl" altLang="es-ES" sz="2300" dirty="0">
                <a:latin typeface="Comic Sans MS" pitchFamily="66" charset="0"/>
              </a:rPr>
              <a:t> </a:t>
            </a:r>
            <a:r>
              <a:rPr lang="es-ES_tradnl" altLang="es-ES" sz="2300" dirty="0" err="1">
                <a:latin typeface="Comic Sans MS" pitchFamily="66" charset="0"/>
              </a:rPr>
              <a:t>schedule</a:t>
            </a:r>
            <a:r>
              <a:rPr lang="es-ES_tradnl" altLang="es-ES" sz="2300" dirty="0">
                <a:latin typeface="Comic Sans MS" pitchFamily="66" charset="0"/>
              </a:rPr>
              <a:t>, </a:t>
            </a:r>
            <a:r>
              <a:rPr lang="es-ES_tradnl" altLang="es-ES" sz="2300" dirty="0" err="1">
                <a:latin typeface="Comic Sans MS" pitchFamily="66" charset="0"/>
              </a:rPr>
              <a:t>methodology</a:t>
            </a:r>
            <a:r>
              <a:rPr lang="es-ES_tradnl" altLang="es-ES" sz="2300" dirty="0">
                <a:latin typeface="Comic Sans MS" pitchFamily="66" charset="0"/>
              </a:rPr>
              <a:t> and </a:t>
            </a:r>
          </a:p>
          <a:p>
            <a:pPr>
              <a:buNone/>
            </a:pPr>
            <a:r>
              <a:rPr lang="es-ES_tradnl" altLang="es-ES" sz="2300" dirty="0"/>
              <a:t>    	</a:t>
            </a:r>
            <a:r>
              <a:rPr lang="es-ES_tradnl" altLang="es-ES" sz="2300" dirty="0" err="1">
                <a:latin typeface="Comic Sans MS" pitchFamily="66" charset="0"/>
              </a:rPr>
              <a:t>activities</a:t>
            </a:r>
            <a:r>
              <a:rPr lang="es-ES_tradnl" altLang="es-ES" sz="2300" dirty="0">
                <a:latin typeface="Comic Sans MS" pitchFamily="66" charset="0"/>
              </a:rPr>
              <a:t>.</a:t>
            </a:r>
            <a:endParaRPr lang="es-ES" altLang="es-ES" sz="2300" dirty="0">
              <a:latin typeface="Comic Sans MS" pitchFamily="66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701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REVIEWS AND UPDATES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GB" altLang="es-ES" sz="2200" dirty="0">
                <a:latin typeface="Comic Sans MS" pitchFamily="66" charset="0"/>
              </a:rPr>
              <a:t>REVIEW: To utilize the program in 2nd and 3rd Grades.</a:t>
            </a:r>
          </a:p>
          <a:p>
            <a:pPr marL="0" indent="0">
              <a:buNone/>
              <a:defRPr/>
            </a:pPr>
            <a:endParaRPr lang="en-GB" altLang="es-ES" sz="22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altLang="es-ES" sz="2200" dirty="0">
                <a:latin typeface="Comic Sans MS" pitchFamily="66" charset="0"/>
              </a:rPr>
              <a:t> ANNUAL REVIEWS:  To adjust contents and change methodology.</a:t>
            </a:r>
          </a:p>
          <a:p>
            <a:pPr marL="0" indent="0">
              <a:buNone/>
              <a:defRPr/>
            </a:pPr>
            <a:endParaRPr lang="en-GB" altLang="es-ES" sz="22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GB" altLang="es-ES" sz="2200" dirty="0">
                <a:latin typeface="Comic Sans MS" pitchFamily="66" charset="0"/>
              </a:rPr>
              <a:t>UPDATES : To adapt the project to the present educational law.</a:t>
            </a:r>
          </a:p>
          <a:p>
            <a:pPr marL="0" indent="0">
              <a:buNone/>
              <a:defRPr/>
            </a:pPr>
            <a:endParaRPr lang="en-GB" altLang="es-ES" sz="22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s-ES_tradnl" altLang="es-ES" sz="2200" dirty="0">
                <a:latin typeface="Comic Sans MS" pitchFamily="66" charset="0"/>
              </a:rPr>
              <a:t>COMMITMENT: </a:t>
            </a:r>
            <a:r>
              <a:rPr lang="es-ES_tradnl" altLang="es-ES" sz="2200" dirty="0" err="1">
                <a:latin typeface="Comic Sans MS" pitchFamily="66" charset="0"/>
              </a:rPr>
              <a:t>Teachers</a:t>
            </a:r>
            <a:r>
              <a:rPr lang="es-ES_tradnl" altLang="es-ES" sz="2200" dirty="0">
                <a:latin typeface="Comic Sans MS" pitchFamily="66" charset="0"/>
              </a:rPr>
              <a:t> do training </a:t>
            </a:r>
            <a:r>
              <a:rPr lang="es-ES_tradnl" altLang="es-ES" sz="2200" dirty="0" err="1">
                <a:latin typeface="Comic Sans MS" pitchFamily="66" charset="0"/>
              </a:rPr>
              <a:t>courses</a:t>
            </a:r>
            <a:r>
              <a:rPr lang="es-ES_tradnl" altLang="es-ES" sz="2200" dirty="0">
                <a:latin typeface="Comic Sans MS" pitchFamily="66" charset="0"/>
              </a:rPr>
              <a:t> in </a:t>
            </a:r>
            <a:r>
              <a:rPr lang="es-ES_tradnl" altLang="es-ES" sz="2200" dirty="0" err="1">
                <a:latin typeface="Comic Sans MS" pitchFamily="66" charset="0"/>
              </a:rPr>
              <a:t>bilingualism</a:t>
            </a:r>
            <a:r>
              <a:rPr lang="es-ES_tradnl" altLang="es-ES" sz="2200" dirty="0">
                <a:latin typeface="Comic Sans MS" pitchFamily="66" charset="0"/>
              </a:rPr>
              <a:t>.</a:t>
            </a:r>
            <a:endParaRPr lang="es-ES" altLang="es-ES" sz="2200" dirty="0">
              <a:latin typeface="Comic Sans MS" pitchFamily="66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15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80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METHODOLOGY</a:t>
            </a:r>
            <a:endParaRPr lang="es-ES" sz="8000" dirty="0">
              <a:solidFill>
                <a:srgbClr val="FF0000"/>
              </a:solidFill>
            </a:endParaRPr>
          </a:p>
        </p:txBody>
      </p:sp>
      <p:pic>
        <p:nvPicPr>
          <p:cNvPr id="4" name="Imagen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96" y="2865088"/>
            <a:ext cx="5521591" cy="14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109216" y="46052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altLang="es-ES" sz="2400" dirty="0"/>
              <a:t>CEIP. Nuestra Señora del Villar (Laguna de Duero)</a:t>
            </a:r>
          </a:p>
        </p:txBody>
      </p:sp>
    </p:spTree>
    <p:extLst>
      <p:ext uri="{BB962C8B-B14F-4D97-AF65-F5344CB8AC3E}">
        <p14:creationId xmlns:p14="http://schemas.microsoft.com/office/powerpoint/2010/main" val="24765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7200" dirty="0" smtClean="0">
                <a:solidFill>
                  <a:srgbClr val="FF0000"/>
                </a:solidFill>
                <a:latin typeface="Bernard MT Condensed" panose="02050806060905020404" pitchFamily="18" charset="0"/>
              </a:rPr>
              <a:t>GROUPINGS</a:t>
            </a:r>
            <a:endParaRPr lang="es-ES" sz="72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es-ES" sz="2300" dirty="0">
              <a:latin typeface="Bernard MT Condensed" panose="02050806060905020404" pitchFamily="18" charset="0"/>
            </a:endParaRPr>
          </a:p>
          <a:p>
            <a:pPr marL="0" indent="0">
              <a:buNone/>
              <a:defRPr/>
            </a:pPr>
            <a:r>
              <a:rPr lang="es-ES" sz="2200" dirty="0" smtClean="0">
                <a:latin typeface="Bernard MT Condensed" panose="02050806060905020404" pitchFamily="18" charset="0"/>
              </a:rPr>
              <a:t>      </a:t>
            </a:r>
            <a:r>
              <a:rPr lang="es-ES" sz="2200" dirty="0" err="1" smtClean="0">
                <a:latin typeface="Bernard MT Condensed" panose="02050806060905020404" pitchFamily="18" charset="0"/>
              </a:rPr>
              <a:t>We</a:t>
            </a:r>
            <a:r>
              <a:rPr lang="es-ES" sz="2200" dirty="0" smtClean="0">
                <a:latin typeface="Bernard MT Condensed" panose="02050806060905020404" pitchFamily="18" charset="0"/>
              </a:rPr>
              <a:t> </a:t>
            </a:r>
            <a:r>
              <a:rPr lang="es-ES" sz="2200" dirty="0">
                <a:latin typeface="Bernard MT Condensed" panose="02050806060905020404" pitchFamily="18" charset="0"/>
              </a:rPr>
              <a:t>are in a </a:t>
            </a:r>
            <a:r>
              <a:rPr lang="es-ES" sz="2200" dirty="0" err="1">
                <a:latin typeface="Bernard MT Condensed" panose="02050806060905020404" pitchFamily="18" charset="0"/>
              </a:rPr>
              <a:t>three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bilingual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courses</a:t>
            </a:r>
            <a:r>
              <a:rPr lang="es-ES" sz="2200" dirty="0">
                <a:latin typeface="Bernard MT Condensed" panose="02050806060905020404" pitchFamily="18" charset="0"/>
              </a:rPr>
              <a:t> per grade </a:t>
            </a:r>
            <a:r>
              <a:rPr lang="es-ES" sz="2200" dirty="0" err="1">
                <a:latin typeface="Bernard MT Condensed" panose="02050806060905020404" pitchFamily="18" charset="0"/>
              </a:rPr>
              <a:t>bilingual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school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smtClean="0">
                <a:latin typeface="Bernard MT Condensed" panose="02050806060905020404" pitchFamily="18" charset="0"/>
              </a:rPr>
              <a:t>         (</a:t>
            </a:r>
            <a:r>
              <a:rPr lang="es-ES" sz="2200" dirty="0" err="1">
                <a:latin typeface="Bernard MT Condensed" panose="02050806060905020404" pitchFamily="18" charset="0"/>
              </a:rPr>
              <a:t>around</a:t>
            </a:r>
            <a:r>
              <a:rPr lang="es-ES" sz="2200" dirty="0">
                <a:latin typeface="Bernard MT Condensed" panose="02050806060905020404" pitchFamily="18" charset="0"/>
              </a:rPr>
              <a:t> 662 </a:t>
            </a:r>
            <a:r>
              <a:rPr lang="es-ES" sz="2200" dirty="0" err="1">
                <a:latin typeface="Bernard MT Condensed" panose="02050806060905020404" pitchFamily="18" charset="0"/>
              </a:rPr>
              <a:t>students</a:t>
            </a:r>
            <a:r>
              <a:rPr lang="es-ES" sz="2200" dirty="0">
                <a:latin typeface="Bernard MT Condensed" panose="02050806060905020404" pitchFamily="18" charset="0"/>
              </a:rPr>
              <a:t> in total).</a:t>
            </a:r>
          </a:p>
          <a:p>
            <a:pPr marL="0" indent="0">
              <a:buNone/>
              <a:defRPr/>
            </a:pPr>
            <a:endParaRPr lang="es-ES" sz="2200" dirty="0">
              <a:latin typeface="Bernard MT Condensed" panose="020508060609050204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2200" dirty="0"/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The</a:t>
            </a:r>
            <a:r>
              <a:rPr lang="es-ES" sz="2200" dirty="0">
                <a:latin typeface="Bernard MT Condensed" panose="02050806060905020404" pitchFamily="18" charset="0"/>
              </a:rPr>
              <a:t>  </a:t>
            </a:r>
            <a:r>
              <a:rPr lang="es-ES" sz="2200" dirty="0" err="1">
                <a:latin typeface="Bernard MT Condensed" panose="02050806060905020404" pitchFamily="18" charset="0"/>
              </a:rPr>
              <a:t>bilingual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areas</a:t>
            </a:r>
            <a:r>
              <a:rPr lang="es-ES" sz="2200" dirty="0">
                <a:latin typeface="Bernard MT Condensed" panose="02050806060905020404" pitchFamily="18" charset="0"/>
              </a:rPr>
              <a:t>  are: P.E. and </a:t>
            </a:r>
            <a:r>
              <a:rPr lang="es-ES" sz="2200" dirty="0" err="1">
                <a:latin typeface="Bernard MT Condensed" panose="02050806060905020404" pitchFamily="18" charset="0"/>
              </a:rPr>
              <a:t>Arts</a:t>
            </a:r>
            <a:r>
              <a:rPr lang="es-ES" sz="2200" dirty="0">
                <a:latin typeface="Bernard MT Condensed" panose="02050806060905020404" pitchFamily="18" charset="0"/>
              </a:rPr>
              <a:t> (1st. </a:t>
            </a:r>
            <a:r>
              <a:rPr lang="es-ES" sz="2200" dirty="0" err="1">
                <a:latin typeface="Bernard MT Condensed" panose="02050806060905020404" pitchFamily="18" charset="0"/>
              </a:rPr>
              <a:t>to</a:t>
            </a:r>
            <a:r>
              <a:rPr lang="es-ES" sz="2200" dirty="0">
                <a:latin typeface="Bernard MT Condensed" panose="02050806060905020404" pitchFamily="18" charset="0"/>
              </a:rPr>
              <a:t>  6th. </a:t>
            </a:r>
            <a:r>
              <a:rPr lang="es-ES" sz="2200" dirty="0" err="1">
                <a:latin typeface="Bernard MT Condensed" panose="02050806060905020404" pitchFamily="18" charset="0"/>
              </a:rPr>
              <a:t>Primary</a:t>
            </a:r>
            <a:r>
              <a:rPr lang="es-ES" sz="2200" dirty="0">
                <a:latin typeface="Bernard MT Condensed" panose="02050806060905020404" pitchFamily="18" charset="0"/>
              </a:rPr>
              <a:t>) and Natural and Social </a:t>
            </a:r>
            <a:r>
              <a:rPr lang="es-ES" sz="2200" dirty="0" err="1">
                <a:latin typeface="Bernard MT Condensed" panose="02050806060905020404" pitchFamily="18" charset="0"/>
              </a:rPr>
              <a:t>Sciences</a:t>
            </a:r>
            <a:r>
              <a:rPr lang="es-ES" sz="2200" dirty="0">
                <a:latin typeface="Bernard MT Condensed" panose="02050806060905020404" pitchFamily="18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s-ES" sz="2200" dirty="0">
              <a:latin typeface="Bernard MT Condensed" panose="020508060609050204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2200" dirty="0">
                <a:latin typeface="Bernard MT Condensed" panose="02050806060905020404" pitchFamily="18" charset="0"/>
              </a:rPr>
              <a:t> Natural </a:t>
            </a:r>
            <a:r>
              <a:rPr lang="es-ES" sz="2200" dirty="0" err="1">
                <a:latin typeface="Bernard MT Condensed" panose="02050806060905020404" pitchFamily="18" charset="0"/>
              </a:rPr>
              <a:t>Sciences</a:t>
            </a:r>
            <a:r>
              <a:rPr lang="es-ES" sz="2200" dirty="0">
                <a:latin typeface="Bernard MT Condensed" panose="02050806060905020404" pitchFamily="18" charset="0"/>
              </a:rPr>
              <a:t> are </a:t>
            </a:r>
            <a:r>
              <a:rPr lang="es-ES" sz="2200" dirty="0" err="1">
                <a:latin typeface="Bernard MT Condensed" panose="02050806060905020404" pitchFamily="18" charset="0"/>
              </a:rPr>
              <a:t>taught</a:t>
            </a:r>
            <a:r>
              <a:rPr lang="es-ES" sz="2200" dirty="0">
                <a:latin typeface="Bernard MT Condensed" panose="02050806060905020404" pitchFamily="18" charset="0"/>
              </a:rPr>
              <a:t> in 1st. ,3rd. and 5th. </a:t>
            </a:r>
            <a:r>
              <a:rPr lang="es-ES" sz="2200" dirty="0" err="1">
                <a:latin typeface="Bernard MT Condensed" panose="02050806060905020404" pitchFamily="18" charset="0"/>
              </a:rPr>
              <a:t>Primary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course</a:t>
            </a:r>
            <a:r>
              <a:rPr lang="es-ES" sz="2200" dirty="0">
                <a:latin typeface="Bernard MT Condensed" panose="020508060609050204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s-ES" sz="2200" dirty="0">
              <a:latin typeface="Bernard MT Condensed" panose="02050806060905020404" pitchFamily="18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s-ES" sz="2200" dirty="0">
                <a:latin typeface="Bernard MT Condensed" panose="02050806060905020404" pitchFamily="18" charset="0"/>
              </a:rPr>
              <a:t> Social </a:t>
            </a:r>
            <a:r>
              <a:rPr lang="es-ES" sz="2200" dirty="0" err="1">
                <a:latin typeface="Bernard MT Condensed" panose="02050806060905020404" pitchFamily="18" charset="0"/>
              </a:rPr>
              <a:t>Sciences</a:t>
            </a:r>
            <a:r>
              <a:rPr lang="es-ES" sz="2200" dirty="0">
                <a:latin typeface="Bernard MT Condensed" panose="02050806060905020404" pitchFamily="18" charset="0"/>
              </a:rPr>
              <a:t> are </a:t>
            </a:r>
            <a:r>
              <a:rPr lang="es-ES" sz="2200" dirty="0" err="1">
                <a:latin typeface="Bernard MT Condensed" panose="02050806060905020404" pitchFamily="18" charset="0"/>
              </a:rPr>
              <a:t>taught</a:t>
            </a:r>
            <a:r>
              <a:rPr lang="es-ES" sz="2200" dirty="0">
                <a:latin typeface="Bernard MT Condensed" panose="02050806060905020404" pitchFamily="18" charset="0"/>
              </a:rPr>
              <a:t> in 2nd., 4th. and 6th. </a:t>
            </a:r>
            <a:r>
              <a:rPr lang="es-ES" sz="2200" dirty="0" err="1">
                <a:latin typeface="Bernard MT Condensed" panose="02050806060905020404" pitchFamily="18" charset="0"/>
              </a:rPr>
              <a:t>Primary</a:t>
            </a:r>
            <a:r>
              <a:rPr lang="es-ES" sz="2200" dirty="0">
                <a:latin typeface="Bernard MT Condensed" panose="02050806060905020404" pitchFamily="18" charset="0"/>
              </a:rPr>
              <a:t> </a:t>
            </a:r>
            <a:r>
              <a:rPr lang="es-ES" sz="2200" dirty="0" err="1">
                <a:latin typeface="Bernard MT Condensed" panose="02050806060905020404" pitchFamily="18" charset="0"/>
              </a:rPr>
              <a:t>course</a:t>
            </a:r>
            <a:r>
              <a:rPr lang="es-ES" sz="2200" dirty="0">
                <a:latin typeface="Bernard MT Condensed" panose="02050806060905020404" pitchFamily="18" charset="0"/>
              </a:rPr>
              <a:t>.</a:t>
            </a:r>
          </a:p>
          <a:p>
            <a:pPr marL="0" indent="0">
              <a:buNone/>
              <a:defRPr/>
            </a:pPr>
            <a:endParaRPr lang="es-ES" dirty="0"/>
          </a:p>
          <a:p>
            <a:pPr marL="0" indent="0">
              <a:buNone/>
              <a:defRPr/>
            </a:pPr>
            <a:endParaRPr lang="es-ES" dirty="0"/>
          </a:p>
          <a:p>
            <a:endParaRPr lang="es-ES" dirty="0"/>
          </a:p>
        </p:txBody>
      </p:sp>
      <p:sp>
        <p:nvSpPr>
          <p:cNvPr id="4" name="Flecha derecha 4"/>
          <p:cNvSpPr/>
          <p:nvPr/>
        </p:nvSpPr>
        <p:spPr>
          <a:xfrm>
            <a:off x="454788" y="2524125"/>
            <a:ext cx="45085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Flecha derecha 5"/>
          <p:cNvSpPr/>
          <p:nvPr/>
        </p:nvSpPr>
        <p:spPr>
          <a:xfrm>
            <a:off x="490855" y="3643313"/>
            <a:ext cx="45085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454788" y="4837621"/>
            <a:ext cx="45085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" name="Flecha derecha 5"/>
          <p:cNvSpPr/>
          <p:nvPr/>
        </p:nvSpPr>
        <p:spPr>
          <a:xfrm>
            <a:off x="490855" y="5617909"/>
            <a:ext cx="45085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6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6280" y="926743"/>
            <a:ext cx="7671816" cy="743561"/>
          </a:xfrm>
        </p:spPr>
        <p:txBody>
          <a:bodyPr/>
          <a:lstStyle/>
          <a:p>
            <a:r>
              <a:rPr lang="es-ES" altLang="es-ES" sz="5400" dirty="0" smtClean="0">
                <a:solidFill>
                  <a:srgbClr val="FF0000"/>
                </a:solidFill>
                <a:latin typeface="Bernard MT Condensed" pitchFamily="18" charset="0"/>
              </a:rPr>
              <a:t>FLEXIBLE GROUPINGS</a:t>
            </a:r>
            <a:endParaRPr lang="es-ES" sz="5400" dirty="0">
              <a:solidFill>
                <a:srgbClr val="FF0000"/>
              </a:solidFill>
            </a:endParaRPr>
          </a:p>
        </p:txBody>
      </p:sp>
      <p:sp>
        <p:nvSpPr>
          <p:cNvPr id="4" name="CuadroTexto 5"/>
          <p:cNvSpPr txBox="1">
            <a:spLocks noGrp="1" noChangeArrowheads="1"/>
          </p:cNvSpPr>
          <p:nvPr>
            <p:ph idx="1"/>
          </p:nvPr>
        </p:nvSpPr>
        <p:spPr bwMode="auto">
          <a:xfrm>
            <a:off x="195073" y="2087880"/>
            <a:ext cx="309676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es-ES" altLang="es-ES" sz="2800" dirty="0" err="1">
                <a:latin typeface="Bernard MT Condensed" pitchFamily="18" charset="0"/>
              </a:rPr>
              <a:t>Students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with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special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needs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comprehending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Science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topics</a:t>
            </a:r>
            <a:r>
              <a:rPr lang="es-ES" altLang="es-ES" sz="2800" dirty="0">
                <a:latin typeface="Bernard MT Condensed" pitchFamily="18" charset="0"/>
              </a:rPr>
              <a:t> and </a:t>
            </a:r>
            <a:r>
              <a:rPr lang="es-ES" altLang="es-ES" sz="2800" dirty="0" err="1">
                <a:latin typeface="Bernard MT Condensed" pitchFamily="18" charset="0"/>
              </a:rPr>
              <a:t>information</a:t>
            </a:r>
            <a:r>
              <a:rPr lang="es-ES" altLang="es-ES" sz="2800" dirty="0">
                <a:latin typeface="Bernard MT Condensed" pitchFamily="18" charset="0"/>
              </a:rPr>
              <a:t> in English are </a:t>
            </a:r>
            <a:r>
              <a:rPr lang="es-ES" altLang="es-ES" sz="2800" dirty="0" err="1">
                <a:latin typeface="Bernard MT Condensed" pitchFamily="18" charset="0"/>
              </a:rPr>
              <a:t>taught</a:t>
            </a:r>
            <a:r>
              <a:rPr lang="es-ES" altLang="es-ES" sz="2800" dirty="0">
                <a:latin typeface="Bernard MT Condensed" pitchFamily="18" charset="0"/>
              </a:rPr>
              <a:t> Social and Natural </a:t>
            </a:r>
            <a:r>
              <a:rPr lang="es-ES" altLang="es-ES" sz="2800" dirty="0" err="1">
                <a:latin typeface="Bernard MT Condensed" pitchFamily="18" charset="0"/>
              </a:rPr>
              <a:t>Sciences</a:t>
            </a:r>
            <a:r>
              <a:rPr lang="es-ES" altLang="es-ES" sz="2800" dirty="0">
                <a:latin typeface="Bernard MT Condensed" pitchFamily="18" charset="0"/>
              </a:rPr>
              <a:t> in </a:t>
            </a:r>
            <a:r>
              <a:rPr lang="es-ES" altLang="es-ES" sz="2800" dirty="0" err="1">
                <a:latin typeface="Bernard MT Condensed" pitchFamily="18" charset="0"/>
              </a:rPr>
              <a:t>Spanish</a:t>
            </a:r>
            <a:r>
              <a:rPr lang="es-ES" altLang="es-ES" sz="2800" dirty="0">
                <a:latin typeface="Bernard MT Condensed" pitchFamily="18" charset="0"/>
              </a:rPr>
              <a:t>.</a:t>
            </a:r>
          </a:p>
        </p:txBody>
      </p:sp>
      <p:sp>
        <p:nvSpPr>
          <p:cNvPr id="5" name="CuadroTexto 9"/>
          <p:cNvSpPr txBox="1">
            <a:spLocks noChangeArrowheads="1"/>
          </p:cNvSpPr>
          <p:nvPr/>
        </p:nvSpPr>
        <p:spPr bwMode="auto">
          <a:xfrm>
            <a:off x="5827776" y="2237294"/>
            <a:ext cx="32186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s-ES" altLang="es-ES" sz="2800" dirty="0" err="1">
                <a:latin typeface="Bernard MT Condensed" pitchFamily="18" charset="0"/>
              </a:rPr>
              <a:t>Our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bilingual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program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reflects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the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possibility</a:t>
            </a:r>
            <a:r>
              <a:rPr lang="es-ES" altLang="es-ES" sz="2800" dirty="0">
                <a:latin typeface="Bernard MT Condensed" pitchFamily="18" charset="0"/>
              </a:rPr>
              <a:t> of </a:t>
            </a:r>
            <a:r>
              <a:rPr lang="es-ES" altLang="es-ES" sz="2800" dirty="0" err="1">
                <a:latin typeface="Bernard MT Condensed" pitchFamily="18" charset="0"/>
              </a:rPr>
              <a:t>supporting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students</a:t>
            </a:r>
            <a:r>
              <a:rPr lang="es-ES" altLang="es-ES" sz="2800" dirty="0">
                <a:latin typeface="Bernard MT Condensed" pitchFamily="18" charset="0"/>
              </a:rPr>
              <a:t> in </a:t>
            </a:r>
            <a:r>
              <a:rPr lang="es-ES" altLang="es-ES" sz="2800" dirty="0" err="1">
                <a:latin typeface="Bernard MT Condensed" pitchFamily="18" charset="0"/>
              </a:rPr>
              <a:t>the</a:t>
            </a:r>
            <a:r>
              <a:rPr lang="es-ES" altLang="es-ES" sz="2800" dirty="0">
                <a:latin typeface="Bernard MT Condensed" pitchFamily="18" charset="0"/>
              </a:rPr>
              <a:t> </a:t>
            </a:r>
            <a:r>
              <a:rPr lang="es-ES" altLang="es-ES" sz="2800" dirty="0" err="1">
                <a:latin typeface="Bernard MT Condensed" pitchFamily="18" charset="0"/>
              </a:rPr>
              <a:t>area</a:t>
            </a:r>
            <a:r>
              <a:rPr lang="es-ES" altLang="es-ES" sz="2800" dirty="0">
                <a:latin typeface="Bernard MT Condensed" pitchFamily="18" charset="0"/>
              </a:rPr>
              <a:t>  of English </a:t>
            </a:r>
            <a:r>
              <a:rPr lang="es-ES" altLang="es-ES" sz="2800" dirty="0" err="1">
                <a:latin typeface="Bernard MT Condensed" pitchFamily="18" charset="0"/>
              </a:rPr>
              <a:t>language</a:t>
            </a:r>
            <a:r>
              <a:rPr lang="es-ES" altLang="es-ES" sz="2800" dirty="0">
                <a:latin typeface="Bernard MT Condensed" pitchFamily="18" charset="0"/>
              </a:rPr>
              <a:t>.</a:t>
            </a:r>
          </a:p>
        </p:txBody>
      </p:sp>
      <p:sp>
        <p:nvSpPr>
          <p:cNvPr id="6" name="Flecha curvada hacia la izquierda 6"/>
          <p:cNvSpPr/>
          <p:nvPr/>
        </p:nvSpPr>
        <p:spPr>
          <a:xfrm>
            <a:off x="3291841" y="1810635"/>
            <a:ext cx="730250" cy="79248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100">
              <a:solidFill>
                <a:schemeClr val="tx1"/>
              </a:solidFill>
            </a:endParaRPr>
          </a:p>
        </p:txBody>
      </p:sp>
      <p:sp>
        <p:nvSpPr>
          <p:cNvPr id="8" name="Flecha curvada hacia la derecha 7"/>
          <p:cNvSpPr/>
          <p:nvPr/>
        </p:nvSpPr>
        <p:spPr>
          <a:xfrm>
            <a:off x="4985098" y="1838006"/>
            <a:ext cx="757333" cy="7924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16" y="2630487"/>
            <a:ext cx="1700212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9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535</Words>
  <Application>Microsoft Office PowerPoint</Application>
  <PresentationFormat>Presentación en pantalla (4:3)</PresentationFormat>
  <Paragraphs>85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FIRST STEPS</vt:lpstr>
      <vt:lpstr>STARTING THE PROGRAM SCHOOL YEAR 2007-2008</vt:lpstr>
      <vt:lpstr>INFORMATION AND COORDINATION</vt:lpstr>
      <vt:lpstr>REVIEWS AND UPDATES</vt:lpstr>
      <vt:lpstr>METHODOLOGY</vt:lpstr>
      <vt:lpstr>GROUPINGS</vt:lpstr>
      <vt:lpstr>FLEXIBLE GROUPINGS</vt:lpstr>
      <vt:lpstr>THE BILINGUAL AREAS ARE TIGHTLY CONNECTED</vt:lpstr>
      <vt:lpstr>CREATING OUR OWN MATERIAL</vt:lpstr>
      <vt:lpstr>WORKING OUT ACTIVITIES</vt:lpstr>
      <vt:lpstr>SCIENCE FAIR DEMONSTRATION IN THE SCHOOL</vt:lpstr>
      <vt:lpstr>SCIENCE FAIR DEMONSTRATION IN LAS SALINAS HIGH SCHOOL</vt:lpstr>
      <vt:lpstr>TAKING PART IN ALL THE ACTIVITIES THAT ARE PLANNED IN THE SCHOOL</vt:lpstr>
      <vt:lpstr>PARTICIPATING in E-TWINNING PROJECTS</vt:lpstr>
      <vt:lpstr>ENGLISH CAMP (3RD. PRIMARY)</vt:lpstr>
      <vt:lpstr>HAVING GREAT CONVERSATION HELPERS</vt:lpstr>
      <vt:lpstr>OTHER ACTIVITIES</vt:lpstr>
      <vt:lpstr>Presentación de PowerPoint</vt:lpstr>
    </vt:vector>
  </TitlesOfParts>
  <Company>Cambridge English Language Assessment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Fernandez</dc:creator>
  <cp:lastModifiedBy>admin</cp:lastModifiedBy>
  <cp:revision>48</cp:revision>
  <dcterms:created xsi:type="dcterms:W3CDTF">2017-01-10T15:20:21Z</dcterms:created>
  <dcterms:modified xsi:type="dcterms:W3CDTF">2017-01-23T13:32:57Z</dcterms:modified>
</cp:coreProperties>
</file>