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434" autoAdjust="0"/>
  </p:normalViewPr>
  <p:slideViewPr>
    <p:cSldViewPr snapToGrid="0">
      <p:cViewPr varScale="1">
        <p:scale>
          <a:sx n="66" d="100"/>
          <a:sy n="66" d="100"/>
        </p:scale>
        <p:origin x="-65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06F51-FFC8-41CE-89F7-4619F42E18D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s-ES"/>
        </a:p>
      </dgm:t>
    </dgm:pt>
    <dgm:pt modelId="{29C54DB7-FA39-4120-BE92-FB049C6DED37}">
      <dgm:prSet/>
      <dgm:spPr/>
      <dgm:t>
        <a:bodyPr/>
        <a:lstStyle/>
        <a:p>
          <a:pPr rtl="0"/>
          <a:r>
            <a:rPr lang="es-ES" smtClean="0"/>
            <a:t>COLEGIO ÁRULA      </a:t>
          </a:r>
          <a:endParaRPr lang="es-ES"/>
        </a:p>
      </dgm:t>
    </dgm:pt>
    <dgm:pt modelId="{6B4ACD28-97CD-4D4E-9EF6-4E9BA571A6CD}" type="parTrans" cxnId="{6F5BDEF2-5854-43D4-A06B-0B5813DF6DFB}">
      <dgm:prSet/>
      <dgm:spPr/>
      <dgm:t>
        <a:bodyPr/>
        <a:lstStyle/>
        <a:p>
          <a:endParaRPr lang="es-ES"/>
        </a:p>
      </dgm:t>
    </dgm:pt>
    <dgm:pt modelId="{ECAA8F18-34E6-482C-85BD-EC6B7BFC8D6C}" type="sibTrans" cxnId="{6F5BDEF2-5854-43D4-A06B-0B5813DF6DFB}">
      <dgm:prSet/>
      <dgm:spPr/>
      <dgm:t>
        <a:bodyPr/>
        <a:lstStyle/>
        <a:p>
          <a:endParaRPr lang="es-ES"/>
        </a:p>
      </dgm:t>
    </dgm:pt>
    <dgm:pt modelId="{395A92F4-8DC5-45E9-B840-B9F276F271AA}">
      <dgm:prSet/>
      <dgm:spPr/>
      <dgm:t>
        <a:bodyPr/>
        <a:lstStyle/>
        <a:p>
          <a:pPr rtl="0"/>
          <a:r>
            <a:rPr lang="es-ES" smtClean="0"/>
            <a:t>ÁRULA IS EXCELLENCE</a:t>
          </a:r>
          <a:endParaRPr lang="es-ES"/>
        </a:p>
      </dgm:t>
    </dgm:pt>
    <dgm:pt modelId="{2D070350-C00D-4CEA-AC28-FC901DC0DA71}" type="parTrans" cxnId="{1AAB5E9B-0080-4456-A781-B41C25E48442}">
      <dgm:prSet/>
      <dgm:spPr/>
      <dgm:t>
        <a:bodyPr/>
        <a:lstStyle/>
        <a:p>
          <a:endParaRPr lang="es-ES"/>
        </a:p>
      </dgm:t>
    </dgm:pt>
    <dgm:pt modelId="{625D5188-4033-4A18-9210-6070C0D7997E}" type="sibTrans" cxnId="{1AAB5E9B-0080-4456-A781-B41C25E48442}">
      <dgm:prSet/>
      <dgm:spPr/>
      <dgm:t>
        <a:bodyPr/>
        <a:lstStyle/>
        <a:p>
          <a:endParaRPr lang="es-ES"/>
        </a:p>
      </dgm:t>
    </dgm:pt>
    <dgm:pt modelId="{63F24E1E-D54D-4C94-8DAF-C709B6C19C6F}" type="pres">
      <dgm:prSet presAssocID="{4F906F51-FFC8-41CE-89F7-4619F42E18DB}" presName="CompostProcess" presStyleCnt="0">
        <dgm:presLayoutVars>
          <dgm:dir/>
          <dgm:resizeHandles val="exact"/>
        </dgm:presLayoutVars>
      </dgm:prSet>
      <dgm:spPr/>
      <dgm:t>
        <a:bodyPr/>
        <a:lstStyle/>
        <a:p>
          <a:endParaRPr lang="es-ES"/>
        </a:p>
      </dgm:t>
    </dgm:pt>
    <dgm:pt modelId="{A0C97B04-55A1-4DC9-A8D9-FAFBD58936A7}" type="pres">
      <dgm:prSet presAssocID="{4F906F51-FFC8-41CE-89F7-4619F42E18DB}" presName="arrow" presStyleLbl="bgShp" presStyleIdx="0" presStyleCnt="1"/>
      <dgm:spPr/>
    </dgm:pt>
    <dgm:pt modelId="{0E844A65-C86E-4BB8-A004-C1334A9C7872}" type="pres">
      <dgm:prSet presAssocID="{4F906F51-FFC8-41CE-89F7-4619F42E18DB}" presName="linearProcess" presStyleCnt="0"/>
      <dgm:spPr/>
    </dgm:pt>
    <dgm:pt modelId="{29F03B0B-CF64-48F3-91F0-DF8E25710C5E}" type="pres">
      <dgm:prSet presAssocID="{29C54DB7-FA39-4120-BE92-FB049C6DED37}" presName="textNode" presStyleLbl="node1" presStyleIdx="0" presStyleCnt="2">
        <dgm:presLayoutVars>
          <dgm:bulletEnabled val="1"/>
        </dgm:presLayoutVars>
      </dgm:prSet>
      <dgm:spPr/>
      <dgm:t>
        <a:bodyPr/>
        <a:lstStyle/>
        <a:p>
          <a:endParaRPr lang="es-ES"/>
        </a:p>
      </dgm:t>
    </dgm:pt>
    <dgm:pt modelId="{DC5D0C1A-1383-40D1-BEBD-A0DD3DF25E1C}" type="pres">
      <dgm:prSet presAssocID="{ECAA8F18-34E6-482C-85BD-EC6B7BFC8D6C}" presName="sibTrans" presStyleCnt="0"/>
      <dgm:spPr/>
    </dgm:pt>
    <dgm:pt modelId="{60C3B9E2-D5E0-4A49-80D9-9514A675A5A5}" type="pres">
      <dgm:prSet presAssocID="{395A92F4-8DC5-45E9-B840-B9F276F271AA}" presName="textNode" presStyleLbl="node1" presStyleIdx="1" presStyleCnt="2">
        <dgm:presLayoutVars>
          <dgm:bulletEnabled val="1"/>
        </dgm:presLayoutVars>
      </dgm:prSet>
      <dgm:spPr/>
      <dgm:t>
        <a:bodyPr/>
        <a:lstStyle/>
        <a:p>
          <a:endParaRPr lang="es-ES"/>
        </a:p>
      </dgm:t>
    </dgm:pt>
  </dgm:ptLst>
  <dgm:cxnLst>
    <dgm:cxn modelId="{939D014B-6CDA-4A1F-9448-93D1B8DF1CB9}" type="presOf" srcId="{395A92F4-8DC5-45E9-B840-B9F276F271AA}" destId="{60C3B9E2-D5E0-4A49-80D9-9514A675A5A5}" srcOrd="0" destOrd="0" presId="urn:microsoft.com/office/officeart/2005/8/layout/hProcess9"/>
    <dgm:cxn modelId="{6F5BDEF2-5854-43D4-A06B-0B5813DF6DFB}" srcId="{4F906F51-FFC8-41CE-89F7-4619F42E18DB}" destId="{29C54DB7-FA39-4120-BE92-FB049C6DED37}" srcOrd="0" destOrd="0" parTransId="{6B4ACD28-97CD-4D4E-9EF6-4E9BA571A6CD}" sibTransId="{ECAA8F18-34E6-482C-85BD-EC6B7BFC8D6C}"/>
    <dgm:cxn modelId="{1AAB5E9B-0080-4456-A781-B41C25E48442}" srcId="{4F906F51-FFC8-41CE-89F7-4619F42E18DB}" destId="{395A92F4-8DC5-45E9-B840-B9F276F271AA}" srcOrd="1" destOrd="0" parTransId="{2D070350-C00D-4CEA-AC28-FC901DC0DA71}" sibTransId="{625D5188-4033-4A18-9210-6070C0D7997E}"/>
    <dgm:cxn modelId="{078A4A76-0893-497E-89B4-E5608AF8D3EB}" type="presOf" srcId="{4F906F51-FFC8-41CE-89F7-4619F42E18DB}" destId="{63F24E1E-D54D-4C94-8DAF-C709B6C19C6F}" srcOrd="0" destOrd="0" presId="urn:microsoft.com/office/officeart/2005/8/layout/hProcess9"/>
    <dgm:cxn modelId="{49DF9C82-9826-409F-A7E9-6FB43476920E}" type="presOf" srcId="{29C54DB7-FA39-4120-BE92-FB049C6DED37}" destId="{29F03B0B-CF64-48F3-91F0-DF8E25710C5E}" srcOrd="0" destOrd="0" presId="urn:microsoft.com/office/officeart/2005/8/layout/hProcess9"/>
    <dgm:cxn modelId="{A83AC79C-55F5-4BF2-8B71-0BFD8A442B95}" type="presParOf" srcId="{63F24E1E-D54D-4C94-8DAF-C709B6C19C6F}" destId="{A0C97B04-55A1-4DC9-A8D9-FAFBD58936A7}" srcOrd="0" destOrd="0" presId="urn:microsoft.com/office/officeart/2005/8/layout/hProcess9"/>
    <dgm:cxn modelId="{D2DE7B35-F188-4F84-AE79-C3D8D2CD4B6D}" type="presParOf" srcId="{63F24E1E-D54D-4C94-8DAF-C709B6C19C6F}" destId="{0E844A65-C86E-4BB8-A004-C1334A9C7872}" srcOrd="1" destOrd="0" presId="urn:microsoft.com/office/officeart/2005/8/layout/hProcess9"/>
    <dgm:cxn modelId="{B4779B64-38FE-409A-9FE8-AD6291637B88}" type="presParOf" srcId="{0E844A65-C86E-4BB8-A004-C1334A9C7872}" destId="{29F03B0B-CF64-48F3-91F0-DF8E25710C5E}" srcOrd="0" destOrd="0" presId="urn:microsoft.com/office/officeart/2005/8/layout/hProcess9"/>
    <dgm:cxn modelId="{E3543582-9837-4984-A854-20C3CC446FEA}" type="presParOf" srcId="{0E844A65-C86E-4BB8-A004-C1334A9C7872}" destId="{DC5D0C1A-1383-40D1-BEBD-A0DD3DF25E1C}" srcOrd="1" destOrd="0" presId="urn:microsoft.com/office/officeart/2005/8/layout/hProcess9"/>
    <dgm:cxn modelId="{A5818C5E-DE4C-416C-AA3B-67E780DACB59}" type="presParOf" srcId="{0E844A65-C86E-4BB8-A004-C1334A9C7872}" destId="{60C3B9E2-D5E0-4A49-80D9-9514A675A5A5}"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97B04-55A1-4DC9-A8D9-FAFBD58936A7}">
      <dsp:nvSpPr>
        <dsp:cNvPr id="0" name=""/>
        <dsp:cNvSpPr/>
      </dsp:nvSpPr>
      <dsp:spPr>
        <a:xfrm>
          <a:off x="355930" y="0"/>
          <a:ext cx="4033875" cy="25681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03B0B-CF64-48F3-91F0-DF8E25710C5E}">
      <dsp:nvSpPr>
        <dsp:cNvPr id="0" name=""/>
        <dsp:cNvSpPr/>
      </dsp:nvSpPr>
      <dsp:spPr>
        <a:xfrm>
          <a:off x="284616" y="770439"/>
          <a:ext cx="2030377" cy="1027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kern="1200" smtClean="0"/>
            <a:t>COLEGIO ÁRULA      </a:t>
          </a:r>
          <a:endParaRPr lang="es-ES" sz="2600" kern="1200"/>
        </a:p>
      </dsp:txBody>
      <dsp:txXfrm>
        <a:off x="334762" y="820585"/>
        <a:ext cx="1930085" cy="926960"/>
      </dsp:txXfrm>
    </dsp:sp>
    <dsp:sp modelId="{60C3B9E2-D5E0-4A49-80D9-9514A675A5A5}">
      <dsp:nvSpPr>
        <dsp:cNvPr id="0" name=""/>
        <dsp:cNvSpPr/>
      </dsp:nvSpPr>
      <dsp:spPr>
        <a:xfrm>
          <a:off x="2430741" y="770439"/>
          <a:ext cx="2030377" cy="1027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kern="1200" smtClean="0"/>
            <a:t>ÁRULA IS EXCELLENCE</a:t>
          </a:r>
          <a:endParaRPr lang="es-ES" sz="2600" kern="1200"/>
        </a:p>
      </dsp:txBody>
      <dsp:txXfrm>
        <a:off x="2480887" y="820585"/>
        <a:ext cx="1930085" cy="9269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F8C8F39-07CC-4424-BF63-EC7AA0C3C091}" type="datetimeFigureOut">
              <a:rPr lang="es-ES" smtClean="0"/>
              <a:t>02/02/2017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170849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F8C8F39-07CC-4424-BF63-EC7AA0C3C091}" type="datetimeFigureOut">
              <a:rPr lang="es-ES" smtClean="0"/>
              <a:t>02/02/2017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98467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F8C8F39-07CC-4424-BF63-EC7AA0C3C091}" type="datetimeFigureOut">
              <a:rPr lang="es-ES" smtClean="0"/>
              <a:t>02/02/2017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413308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F8C8F39-07CC-4424-BF63-EC7AA0C3C091}" type="datetimeFigureOut">
              <a:rPr lang="es-ES" smtClean="0"/>
              <a:t>02/02/2017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401890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F8C8F39-07CC-4424-BF63-EC7AA0C3C091}" type="datetimeFigureOut">
              <a:rPr lang="es-ES" smtClean="0"/>
              <a:t>02/02/2017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428857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F8C8F39-07CC-4424-BF63-EC7AA0C3C091}" type="datetimeFigureOut">
              <a:rPr lang="es-ES" smtClean="0"/>
              <a:t>02/02/2017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185426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F8C8F39-07CC-4424-BF63-EC7AA0C3C091}" type="datetimeFigureOut">
              <a:rPr lang="es-ES" smtClean="0"/>
              <a:t>02/02/2017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138439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F8C8F39-07CC-4424-BF63-EC7AA0C3C091}" type="datetimeFigureOut">
              <a:rPr lang="es-ES" smtClean="0"/>
              <a:t>02/02/2017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339971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8C8F39-07CC-4424-BF63-EC7AA0C3C091}" type="datetimeFigureOut">
              <a:rPr lang="es-ES" smtClean="0"/>
              <a:t>02/02/2017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284130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F8C8F39-07CC-4424-BF63-EC7AA0C3C091}" type="datetimeFigureOut">
              <a:rPr lang="es-ES" smtClean="0"/>
              <a:t>02/02/2017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64494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F8C8F39-07CC-4424-BF63-EC7AA0C3C091}" type="datetimeFigureOut">
              <a:rPr lang="es-ES" smtClean="0"/>
              <a:t>02/02/2017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7559B6D-6E66-431F-A670-FA5B8B067A7D}" type="slidenum">
              <a:rPr lang="es-ES" smtClean="0"/>
              <a:t>‹#›</a:t>
            </a:fld>
            <a:endParaRPr lang="es-ES"/>
          </a:p>
        </p:txBody>
      </p:sp>
    </p:spTree>
    <p:extLst>
      <p:ext uri="{BB962C8B-B14F-4D97-AF65-F5344CB8AC3E}">
        <p14:creationId xmlns:p14="http://schemas.microsoft.com/office/powerpoint/2010/main" val="49920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C8F39-07CC-4424-BF63-EC7AA0C3C091}" type="datetimeFigureOut">
              <a:rPr lang="es-ES" smtClean="0"/>
              <a:t>02/02/2017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59B6D-6E66-431F-A670-FA5B8B067A7D}" type="slidenum">
              <a:rPr lang="es-ES" smtClean="0"/>
              <a:t>‹#›</a:t>
            </a:fld>
            <a:endParaRPr lang="es-ES"/>
          </a:p>
        </p:txBody>
      </p:sp>
    </p:spTree>
    <p:extLst>
      <p:ext uri="{BB962C8B-B14F-4D97-AF65-F5344CB8AC3E}">
        <p14:creationId xmlns:p14="http://schemas.microsoft.com/office/powerpoint/2010/main" val="4171692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5.jpe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rique\Desktop\arula Cabezera 0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63" y="336236"/>
            <a:ext cx="12147537" cy="2026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Varios\Pictures\Cole\Cuadro imag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777" y="5640188"/>
            <a:ext cx="1673067" cy="120720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68215" y="2526453"/>
            <a:ext cx="10515600" cy="1325563"/>
          </a:xfrm>
        </p:spPr>
        <p:txBody>
          <a:bodyPr/>
          <a:lstStyle/>
          <a:p>
            <a:r>
              <a:rPr lang="es-ES" dirty="0" smtClean="0"/>
              <a:t>Proyecto de Bilingüismo </a:t>
            </a:r>
            <a:endParaRPr lang="es-ES"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924661734"/>
              </p:ext>
            </p:extLst>
          </p:nvPr>
        </p:nvGraphicFramePr>
        <p:xfrm>
          <a:off x="838200" y="3608831"/>
          <a:ext cx="4745736" cy="2568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Marcador de contenido 8"/>
          <p:cNvPicPr>
            <a:picLocks noGrp="1" noChangeAspect="1"/>
          </p:cNvPicPr>
          <p:nvPr>
            <p:ph sz="half" idx="2"/>
          </p:nvPr>
        </p:nvPicPr>
        <p:blipFill>
          <a:blip r:embed="rId9" cstate="print">
            <a:extLst>
              <a:ext uri="{28A0092B-C50C-407E-A947-70E740481C1C}">
                <a14:useLocalDpi xmlns:a14="http://schemas.microsoft.com/office/drawing/2010/main" val="0"/>
              </a:ext>
            </a:extLst>
          </a:blip>
          <a:stretch>
            <a:fillRect/>
          </a:stretch>
        </p:blipFill>
        <p:spPr>
          <a:xfrm>
            <a:off x="6164826" y="2021525"/>
            <a:ext cx="2499360" cy="3618663"/>
          </a:xfrm>
        </p:spPr>
      </p:pic>
      <p:pic>
        <p:nvPicPr>
          <p:cNvPr id="4" name="Imagen 3"/>
          <p:cNvPicPr/>
          <p:nvPr/>
        </p:nvPicPr>
        <p:blipFill>
          <a:blip r:embed="rId10">
            <a:clrChange>
              <a:clrFrom>
                <a:srgbClr val="000000"/>
              </a:clrFrom>
              <a:clrTo>
                <a:srgbClr val="000000">
                  <a:alpha val="0"/>
                </a:srgbClr>
              </a:clrTo>
            </a:clrChange>
          </a:blip>
          <a:stretch>
            <a:fillRect/>
          </a:stretch>
        </p:blipFill>
        <p:spPr>
          <a:xfrm>
            <a:off x="167006" y="1466101"/>
            <a:ext cx="2418715" cy="626110"/>
          </a:xfrm>
          <a:prstGeom prst="rect">
            <a:avLst/>
          </a:prstGeom>
        </p:spPr>
      </p:pic>
      <p:pic>
        <p:nvPicPr>
          <p:cNvPr id="10" name="Imagen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64186" y="2255520"/>
            <a:ext cx="3305814" cy="3384668"/>
          </a:xfrm>
          <a:prstGeom prst="rect">
            <a:avLst/>
          </a:prstGeom>
        </p:spPr>
      </p:pic>
      <p:pic>
        <p:nvPicPr>
          <p:cNvPr id="11" name="Picture 2" descr="Z:\Ana\Cambridge English Logo\cambridgeenglish_rgb_300dpi_msoffic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11964" y="1614998"/>
            <a:ext cx="3275641" cy="37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5042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i="1" dirty="0" err="1" smtClean="0"/>
              <a:t>Comprehensive</a:t>
            </a:r>
            <a:r>
              <a:rPr lang="es-ES" i="1" dirty="0" smtClean="0"/>
              <a:t> </a:t>
            </a:r>
            <a:r>
              <a:rPr lang="es-ES" i="1" dirty="0" err="1" smtClean="0"/>
              <a:t>Education</a:t>
            </a:r>
            <a:endParaRPr lang="es-ES" i="1" dirty="0"/>
          </a:p>
        </p:txBody>
      </p:sp>
      <p:sp>
        <p:nvSpPr>
          <p:cNvPr id="8" name="Marcador de texto 7"/>
          <p:cNvSpPr>
            <a:spLocks noGrp="1"/>
          </p:cNvSpPr>
          <p:nvPr>
            <p:ph type="body" sz="half" idx="2"/>
          </p:nvPr>
        </p:nvSpPr>
        <p:spPr>
          <a:xfrm>
            <a:off x="839788" y="2113165"/>
            <a:ext cx="3932237" cy="4734231"/>
          </a:xfrm>
        </p:spPr>
        <p:txBody>
          <a:bodyPr>
            <a:normAutofit fontScale="47500" lnSpcReduction="20000"/>
          </a:bodyPr>
          <a:lstStyle/>
          <a:p>
            <a:pPr algn="just" fontAlgn="base"/>
            <a:r>
              <a:rPr lang="es-ES" sz="4200" dirty="0" smtClean="0"/>
              <a:t>El Colegio Árula</a:t>
            </a:r>
            <a:r>
              <a:rPr lang="es-ES" sz="4200" dirty="0"/>
              <a:t>, </a:t>
            </a:r>
            <a:r>
              <a:rPr lang="es-ES" sz="4200" dirty="0" smtClean="0"/>
              <a:t> </a:t>
            </a:r>
            <a:r>
              <a:rPr lang="es-ES" sz="4200" dirty="0"/>
              <a:t>tiene como objetivo que sus </a:t>
            </a:r>
            <a:r>
              <a:rPr lang="es-ES" sz="4200" dirty="0" smtClean="0"/>
              <a:t>alumnos que empiezan en 0 años , </a:t>
            </a:r>
            <a:r>
              <a:rPr lang="es-ES" sz="4200" dirty="0"/>
              <a:t>al acabar Bachillerato, </a:t>
            </a:r>
            <a:r>
              <a:rPr lang="es-ES" sz="4200" dirty="0" smtClean="0"/>
              <a:t>hayan adquirido </a:t>
            </a:r>
            <a:r>
              <a:rPr lang="es-ES" sz="4200" dirty="0"/>
              <a:t>una formación </a:t>
            </a:r>
            <a:r>
              <a:rPr lang="es-ES" sz="4200" dirty="0" smtClean="0"/>
              <a:t>integral y adecuada </a:t>
            </a:r>
            <a:r>
              <a:rPr lang="es-ES" sz="4200" dirty="0"/>
              <a:t>en todas las </a:t>
            </a:r>
            <a:r>
              <a:rPr lang="es-ES" sz="4200" dirty="0" smtClean="0"/>
              <a:t>materias. Queremos que puedan </a:t>
            </a:r>
            <a:r>
              <a:rPr lang="es-ES" sz="4200" dirty="0"/>
              <a:t>acceder sin problema a cualquier tipo de estudios </a:t>
            </a:r>
            <a:r>
              <a:rPr lang="es-ES" sz="4200" dirty="0" smtClean="0"/>
              <a:t>universitarios. Por ello el </a:t>
            </a:r>
            <a:r>
              <a:rPr lang="es-ES" sz="4200" b="1" dirty="0" smtClean="0"/>
              <a:t>deporte</a:t>
            </a:r>
            <a:r>
              <a:rPr lang="es-ES" sz="4200" dirty="0" smtClean="0"/>
              <a:t>, </a:t>
            </a:r>
            <a:r>
              <a:rPr lang="es-ES" sz="4200" b="1" dirty="0" smtClean="0"/>
              <a:t>la comida sana, las nuevas tecnologías y los idiomas son los ejes fundamentales.</a:t>
            </a:r>
          </a:p>
          <a:p>
            <a:pPr algn="just" fontAlgn="base"/>
            <a:r>
              <a:rPr lang="es-ES" sz="4200" dirty="0" smtClean="0"/>
              <a:t> De esta forma el manejo del inglés se convierte en una parte troncal del centro.</a:t>
            </a:r>
            <a:endParaRPr lang="es-ES" sz="4200" dirty="0"/>
          </a:p>
          <a:p>
            <a:pPr algn="just" fontAlgn="base"/>
            <a:r>
              <a:rPr lang="es-ES" sz="4200" dirty="0" smtClean="0"/>
              <a:t>En esta línea, </a:t>
            </a:r>
            <a:r>
              <a:rPr lang="es-ES" sz="4200" dirty="0"/>
              <a:t>el colegio Árula ha optado por dotar a los alumnos con los medios necesarios para que adquieran unos niveles óptimos de comunicación en inglés a </a:t>
            </a:r>
            <a:r>
              <a:rPr lang="es-ES" sz="4200" dirty="0" smtClean="0"/>
              <a:t>través de:</a:t>
            </a:r>
            <a:endParaRPr lang="es-ES" sz="3200" dirty="0"/>
          </a:p>
          <a:p>
            <a:endParaRPr lang="es-ES" dirty="0"/>
          </a:p>
        </p:txBody>
      </p:sp>
      <p:pic>
        <p:nvPicPr>
          <p:cNvPr id="4" name="Picture 2" descr="C:\Users\Enrique\Desktop\arula Cabezera 0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0181"/>
            <a:ext cx="12147537" cy="1956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Varios\Pictures\Cole\Cuadro imag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777" y="5640188"/>
            <a:ext cx="1673067" cy="1207208"/>
          </a:xfrm>
          <a:prstGeom prst="rect">
            <a:avLst/>
          </a:prstGeom>
          <a:noFill/>
          <a:extLst>
            <a:ext uri="{909E8E84-426E-40DD-AFC4-6F175D3DCCD1}">
              <a14:hiddenFill xmlns:a14="http://schemas.microsoft.com/office/drawing/2010/main">
                <a:solidFill>
                  <a:srgbClr val="FFFFFF"/>
                </a:solidFill>
              </a14:hiddenFill>
            </a:ext>
          </a:extLst>
        </p:spPr>
      </p:pic>
      <p:pic>
        <p:nvPicPr>
          <p:cNvPr id="10" name="Marcador de contenido 9"/>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5486399" y="2233612"/>
            <a:ext cx="5937161" cy="1758839"/>
          </a:xfrm>
          <a:prstGeom prst="rect">
            <a:avLst/>
          </a:prstGeom>
        </p:spPr>
      </p:pic>
      <p:pic>
        <p:nvPicPr>
          <p:cNvPr id="11" name="Imagen 10"/>
          <p:cNvPicPr/>
          <p:nvPr/>
        </p:nvPicPr>
        <p:blipFill>
          <a:blip r:embed="rId5">
            <a:extLst>
              <a:ext uri="{28A0092B-C50C-407E-A947-70E740481C1C}">
                <a14:useLocalDpi xmlns:a14="http://schemas.microsoft.com/office/drawing/2010/main" val="0"/>
              </a:ext>
            </a:extLst>
          </a:blip>
          <a:stretch>
            <a:fillRect/>
          </a:stretch>
        </p:blipFill>
        <p:spPr>
          <a:xfrm>
            <a:off x="5486400" y="4149252"/>
            <a:ext cx="3202940" cy="1334135"/>
          </a:xfrm>
          <a:prstGeom prst="rect">
            <a:avLst/>
          </a:prstGeom>
        </p:spPr>
      </p:pic>
      <p:pic>
        <p:nvPicPr>
          <p:cNvPr id="12" name="Imagen 11"/>
          <p:cNvPicPr/>
          <p:nvPr/>
        </p:nvPicPr>
        <p:blipFill rotWithShape="1">
          <a:blip r:embed="rId6">
            <a:extLst>
              <a:ext uri="{28A0092B-C50C-407E-A947-70E740481C1C}">
                <a14:useLocalDpi xmlns:a14="http://schemas.microsoft.com/office/drawing/2010/main" val="0"/>
              </a:ext>
            </a:extLst>
          </a:blip>
          <a:srcRect t="17804"/>
          <a:stretch/>
        </p:blipFill>
        <p:spPr>
          <a:xfrm>
            <a:off x="8689340" y="4057334"/>
            <a:ext cx="2734221" cy="1426054"/>
          </a:xfrm>
          <a:prstGeom prst="rect">
            <a:avLst/>
          </a:prstGeom>
        </p:spPr>
      </p:pic>
    </p:spTree>
    <p:extLst>
      <p:ext uri="{BB962C8B-B14F-4D97-AF65-F5344CB8AC3E}">
        <p14:creationId xmlns:p14="http://schemas.microsoft.com/office/powerpoint/2010/main" val="367386836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nrique\Desktop\arula Cabezera 0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62" y="-32064"/>
            <a:ext cx="12147537" cy="2113165"/>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1"/>
          <p:cNvSpPr>
            <a:spLocks noGrp="1"/>
          </p:cNvSpPr>
          <p:nvPr>
            <p:ph type="title"/>
          </p:nvPr>
        </p:nvSpPr>
        <p:spPr/>
        <p:txBody>
          <a:bodyPr/>
          <a:lstStyle/>
          <a:p>
            <a:r>
              <a:rPr lang="es-ES" i="1" dirty="0" err="1" smtClean="0"/>
              <a:t>External</a:t>
            </a:r>
            <a:r>
              <a:rPr lang="es-ES" i="1" dirty="0" smtClean="0"/>
              <a:t> </a:t>
            </a:r>
            <a:r>
              <a:rPr lang="es-ES" i="1" dirty="0" err="1" smtClean="0"/>
              <a:t>Testing</a:t>
            </a:r>
            <a:endParaRPr lang="es-ES" i="1" dirty="0"/>
          </a:p>
        </p:txBody>
      </p:sp>
      <p:sp>
        <p:nvSpPr>
          <p:cNvPr id="3" name="Marcador de contenido 2"/>
          <p:cNvSpPr>
            <a:spLocks noGrp="1"/>
          </p:cNvSpPr>
          <p:nvPr>
            <p:ph idx="1"/>
          </p:nvPr>
        </p:nvSpPr>
        <p:spPr/>
        <p:txBody>
          <a:bodyPr>
            <a:normAutofit/>
          </a:bodyPr>
          <a:lstStyle/>
          <a:p>
            <a:pPr marL="0" indent="0">
              <a:buNone/>
            </a:pPr>
            <a:r>
              <a:rPr lang="es-ES" i="1" dirty="0" smtClean="0"/>
              <a:t>  </a:t>
            </a:r>
            <a:endParaRPr lang="es-ES" dirty="0" smtClean="0"/>
          </a:p>
        </p:txBody>
      </p:sp>
      <p:sp>
        <p:nvSpPr>
          <p:cNvPr id="13" name="Marcador de texto 12"/>
          <p:cNvSpPr>
            <a:spLocks noGrp="1"/>
          </p:cNvSpPr>
          <p:nvPr>
            <p:ph type="body" sz="half" idx="2"/>
          </p:nvPr>
        </p:nvSpPr>
        <p:spPr/>
        <p:txBody>
          <a:bodyPr/>
          <a:lstStyle/>
          <a:p>
            <a:endParaRPr lang="es-ES" dirty="0"/>
          </a:p>
        </p:txBody>
      </p:sp>
      <p:pic>
        <p:nvPicPr>
          <p:cNvPr id="5" name="Picture 3" descr="E:\Varios\Pictures\Cole\Cuadro imag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777" y="5640188"/>
            <a:ext cx="1673067" cy="12072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4932607" y="2158140"/>
            <a:ext cx="5254581" cy="4247317"/>
          </a:xfrm>
          <a:prstGeom prst="rect">
            <a:avLst/>
          </a:prstGeom>
        </p:spPr>
        <p:txBody>
          <a:bodyPr wrap="square">
            <a:spAutoFit/>
          </a:bodyPr>
          <a:lstStyle/>
          <a:p>
            <a:pPr marL="285750" lvl="0" indent="-285750" fontAlgn="base">
              <a:buFont typeface="Arial" panose="020B0604020202020204" pitchFamily="34" charset="0"/>
              <a:buChar char="•"/>
            </a:pPr>
            <a:r>
              <a:rPr lang="es-ES" dirty="0" smtClean="0"/>
              <a:t>Un </a:t>
            </a:r>
            <a:r>
              <a:rPr lang="es-ES" dirty="0"/>
              <a:t>gran de </a:t>
            </a:r>
            <a:r>
              <a:rPr lang="es-ES" b="1" dirty="0"/>
              <a:t>número horas de clase en </a:t>
            </a:r>
            <a:r>
              <a:rPr lang="es-ES" b="1" dirty="0" smtClean="0"/>
              <a:t>inglés</a:t>
            </a:r>
            <a:r>
              <a:rPr lang="es-ES" dirty="0" smtClean="0"/>
              <a:t>:  </a:t>
            </a:r>
            <a:r>
              <a:rPr lang="es-ES" dirty="0"/>
              <a:t>al mismo tiempo que la </a:t>
            </a:r>
            <a:r>
              <a:rPr lang="es-ES" u="sng" dirty="0"/>
              <a:t>formación artística </a:t>
            </a:r>
            <a:r>
              <a:rPr lang="es-ES" dirty="0"/>
              <a:t>que se imparte en inglés en Primaria, junto a </a:t>
            </a:r>
            <a:r>
              <a:rPr lang="es-ES" u="sng" dirty="0"/>
              <a:t>proyectos de ciencias </a:t>
            </a:r>
            <a:r>
              <a:rPr lang="es-ES" dirty="0"/>
              <a:t>en inglés también en Primaria, o de la materia de </a:t>
            </a:r>
            <a:r>
              <a:rPr lang="es-ES" u="sng" dirty="0"/>
              <a:t>tecnología</a:t>
            </a:r>
            <a:r>
              <a:rPr lang="es-ES" dirty="0"/>
              <a:t> en inglés en Secundaria y </a:t>
            </a:r>
            <a:r>
              <a:rPr lang="es-ES" u="sng" dirty="0"/>
              <a:t>cultura científica </a:t>
            </a:r>
            <a:r>
              <a:rPr lang="es-ES" dirty="0"/>
              <a:t>en </a:t>
            </a:r>
            <a:r>
              <a:rPr lang="es-ES" dirty="0" smtClean="0"/>
              <a:t>Bachillerato, </a:t>
            </a:r>
            <a:r>
              <a:rPr lang="es-ES" dirty="0"/>
              <a:t>que también se imparte en inglés. </a:t>
            </a:r>
            <a:endParaRPr lang="es-ES" dirty="0" smtClean="0"/>
          </a:p>
          <a:p>
            <a:pPr marL="285750" lvl="0" indent="-285750" fontAlgn="base">
              <a:buFont typeface="Arial" panose="020B0604020202020204" pitchFamily="34" charset="0"/>
              <a:buChar char="•"/>
            </a:pPr>
            <a:r>
              <a:rPr lang="es-ES" b="1" dirty="0" smtClean="0"/>
              <a:t>Pruebas externas:</a:t>
            </a:r>
            <a:r>
              <a:rPr lang="es-ES" dirty="0" smtClean="0"/>
              <a:t> </a:t>
            </a:r>
            <a:r>
              <a:rPr lang="es-ES" dirty="0"/>
              <a:t>que evalúan el nivel de inglés real de los </a:t>
            </a:r>
            <a:r>
              <a:rPr lang="es-ES" dirty="0" smtClean="0"/>
              <a:t>alumnos. Todos </a:t>
            </a:r>
            <a:r>
              <a:rPr lang="es-ES" dirty="0"/>
              <a:t>los años tenemos los </a:t>
            </a:r>
            <a:r>
              <a:rPr lang="es-ES" b="1" dirty="0"/>
              <a:t>exámenes de Cambridge,</a:t>
            </a:r>
            <a:r>
              <a:rPr lang="es-ES" dirty="0"/>
              <a:t> que nos indican cómo cada curso los alumnos van superando los distintos niveles de inglés que marca el marco común europeo de lenguas extranjeras.</a:t>
            </a:r>
          </a:p>
          <a:p>
            <a:pPr marL="285750" indent="-285750">
              <a:buFont typeface="Arial" panose="020B0604020202020204" pitchFamily="34" charset="0"/>
              <a:buChar char="•"/>
            </a:pPr>
            <a:r>
              <a:rPr lang="es-ES" dirty="0"/>
              <a:t>El curso pasado conseguimos el sello nivel plata en el programa </a:t>
            </a:r>
            <a:r>
              <a:rPr lang="es-ES" b="1" dirty="0"/>
              <a:t>CBC </a:t>
            </a:r>
            <a:endParaRPr lang="es-ES" dirty="0">
              <a:effectLst/>
              <a:latin typeface="Times New Roman" panose="02020603050405020304" pitchFamily="18" charset="0"/>
              <a:ea typeface="Times New Roman" panose="02020603050405020304" pitchFamily="18" charset="0"/>
            </a:endParaRPr>
          </a:p>
        </p:txBody>
      </p:sp>
      <p:pic>
        <p:nvPicPr>
          <p:cNvPr id="15" name="Marcador de contenido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39788" y="2408349"/>
            <a:ext cx="3932237" cy="3720109"/>
          </a:xfrm>
        </p:spPr>
      </p:pic>
      <p:pic>
        <p:nvPicPr>
          <p:cNvPr id="1026" name="Picture 2" descr="Z:\Ana\Cambridge English Logo\cambridgeenglish_rgb_300dpi_msoff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1634" y="1382774"/>
            <a:ext cx="3950137" cy="45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67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Enrique\Desktop\arula Cabezera 0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62" y="-32064"/>
            <a:ext cx="12147537" cy="211316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45710" y="1453217"/>
            <a:ext cx="10515600" cy="1343373"/>
          </a:xfrm>
        </p:spPr>
        <p:txBody>
          <a:bodyPr/>
          <a:lstStyle/>
          <a:p>
            <a:r>
              <a:rPr lang="es-ES" b="1" i="1" dirty="0" err="1" smtClean="0"/>
              <a:t>Encouraging</a:t>
            </a:r>
            <a:r>
              <a:rPr lang="es-ES" b="1" i="1" dirty="0" smtClean="0"/>
              <a:t> </a:t>
            </a:r>
            <a:r>
              <a:rPr lang="es-ES" b="1" i="1" dirty="0" err="1" smtClean="0"/>
              <a:t>Bilingualism</a:t>
            </a:r>
            <a:r>
              <a:rPr lang="es-ES" b="1" i="1" dirty="0" smtClean="0"/>
              <a:t>  </a:t>
            </a:r>
            <a:endParaRPr lang="es-ES" i="1" dirty="0"/>
          </a:p>
        </p:txBody>
      </p:sp>
      <p:sp>
        <p:nvSpPr>
          <p:cNvPr id="3" name="Marcador de contenido 2"/>
          <p:cNvSpPr>
            <a:spLocks noGrp="1"/>
          </p:cNvSpPr>
          <p:nvPr>
            <p:ph idx="1"/>
          </p:nvPr>
        </p:nvSpPr>
        <p:spPr>
          <a:xfrm>
            <a:off x="838200" y="2124904"/>
            <a:ext cx="10515600" cy="4351338"/>
          </a:xfrm>
        </p:spPr>
        <p:txBody>
          <a:bodyPr>
            <a:normAutofit fontScale="47500" lnSpcReduction="20000"/>
          </a:bodyPr>
          <a:lstStyle/>
          <a:p>
            <a:pPr lvl="0"/>
            <a:endParaRPr lang="es-ES" sz="8000" dirty="0" smtClean="0"/>
          </a:p>
          <a:p>
            <a:pPr marL="0" indent="0">
              <a:buNone/>
            </a:pPr>
            <a:endParaRPr lang="es-ES" sz="800" dirty="0">
              <a:latin typeface="Times New Roman" panose="02020603050405020304" pitchFamily="18" charset="0"/>
              <a:ea typeface="Times New Roman" panose="02020603050405020304" pitchFamily="18" charset="0"/>
            </a:endParaRPr>
          </a:p>
          <a:p>
            <a:pPr marL="0" fontAlgn="base"/>
            <a:r>
              <a:rPr lang="es-ES" sz="5500" dirty="0"/>
              <a:t>El curso pasado conseguimos el sello nivel plata en el programa CBC (Colegios Bilingües Cooperativos) que nos evaluó y por tanto nos acredita en el campo de la educación bilingüe y también en la calidad del proceso. Esto último ya lo tenemos conseguido, puesto que tenemos el certificado de calidad de </a:t>
            </a:r>
            <a:r>
              <a:rPr lang="es-ES" sz="5500" dirty="0" err="1"/>
              <a:t>Aenor</a:t>
            </a:r>
            <a:r>
              <a:rPr lang="es-ES" sz="5500" dirty="0"/>
              <a:t> (ISO 9002). El programa CBC y su evaluación está avalada por el Instituto Franklin de la Universidad de Alcalá, la Universidad </a:t>
            </a:r>
            <a:r>
              <a:rPr lang="es-ES" sz="5500" dirty="0" err="1"/>
              <a:t>Middlebury</a:t>
            </a:r>
            <a:r>
              <a:rPr lang="es-ES" sz="5500" dirty="0"/>
              <a:t> Monterrey, la Universidad de Nueva York y la Universidad </a:t>
            </a:r>
            <a:r>
              <a:rPr lang="es-ES" sz="5500" dirty="0" err="1"/>
              <a:t>Tufts-Skidmore</a:t>
            </a:r>
            <a:r>
              <a:rPr lang="es-ES" sz="5500" dirty="0"/>
              <a:t> de Boston. De esta forma en Bachillerato tenemos un nivel </a:t>
            </a:r>
            <a:r>
              <a:rPr lang="es-ES" sz="5500" dirty="0" err="1"/>
              <a:t>Advanced</a:t>
            </a:r>
            <a:r>
              <a:rPr lang="es-ES" sz="5500" dirty="0"/>
              <a:t>. En Educación infantil , primaria y ESO nos otorgaron un nivel medio alto también.</a:t>
            </a:r>
          </a:p>
          <a:p>
            <a:endParaRPr lang="es-ES" sz="8000" dirty="0" smtClean="0"/>
          </a:p>
          <a:p>
            <a:endParaRPr lang="es-ES" sz="8000" dirty="0"/>
          </a:p>
        </p:txBody>
      </p:sp>
      <p:pic>
        <p:nvPicPr>
          <p:cNvPr id="10" name="Picture 3" descr="E:\Varios\Pictures\Cole\Cuadro imag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777" y="5640188"/>
            <a:ext cx="1673067" cy="120720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a:blip r:embed="rId4">
            <a:clrChange>
              <a:clrFrom>
                <a:srgbClr val="000000"/>
              </a:clrFrom>
              <a:clrTo>
                <a:srgbClr val="000000">
                  <a:alpha val="0"/>
                </a:srgbClr>
              </a:clrTo>
            </a:clrChange>
          </a:blip>
          <a:stretch>
            <a:fillRect/>
          </a:stretch>
        </p:blipFill>
        <p:spPr>
          <a:xfrm>
            <a:off x="4023360" y="5462016"/>
            <a:ext cx="2695449" cy="886748"/>
          </a:xfrm>
          <a:prstGeom prst="rect">
            <a:avLst/>
          </a:prstGeom>
        </p:spPr>
      </p:pic>
    </p:spTree>
    <p:extLst>
      <p:ext uri="{BB962C8B-B14F-4D97-AF65-F5344CB8AC3E}">
        <p14:creationId xmlns:p14="http://schemas.microsoft.com/office/powerpoint/2010/main" val="3758169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rique\Desktop\arula Cabezera 0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62" y="-32064"/>
            <a:ext cx="12147537" cy="2113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Varios\Pictures\Cole\Cuadro imag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777" y="5640188"/>
            <a:ext cx="1673067" cy="1207208"/>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p:txBody>
          <a:bodyPr/>
          <a:lstStyle/>
          <a:p>
            <a:r>
              <a:rPr lang="es-ES" dirty="0" err="1" smtClean="0"/>
              <a:t>School</a:t>
            </a:r>
            <a:r>
              <a:rPr lang="es-ES" dirty="0" smtClean="0"/>
              <a:t> Exchange</a:t>
            </a:r>
            <a:endParaRPr lang="es-ES" dirty="0"/>
          </a:p>
        </p:txBody>
      </p:sp>
      <p:pic>
        <p:nvPicPr>
          <p:cNvPr id="5" name="Marcador de posición de imagen 4"/>
          <p:cNvPicPr>
            <a:picLocks noGrp="1" noChangeAspect="1"/>
          </p:cNvPicPr>
          <p:nvPr>
            <p:ph type="pic" idx="1"/>
          </p:nvPr>
        </p:nvPicPr>
        <p:blipFill>
          <a:blip r:embed="rId4">
            <a:extLst>
              <a:ext uri="{28A0092B-C50C-407E-A947-70E740481C1C}">
                <a14:useLocalDpi xmlns:a14="http://schemas.microsoft.com/office/drawing/2010/main" val="0"/>
              </a:ext>
            </a:extLst>
          </a:blip>
          <a:srcRect t="20390" b="20390"/>
          <a:stretch>
            <a:fillRect/>
          </a:stretch>
        </p:blipFill>
        <p:spPr>
          <a:xfrm>
            <a:off x="4991402" y="2057400"/>
            <a:ext cx="6172200" cy="4182375"/>
          </a:xfrm>
        </p:spPr>
      </p:pic>
      <p:sp>
        <p:nvSpPr>
          <p:cNvPr id="2" name="Marcador de contenido 1"/>
          <p:cNvSpPr>
            <a:spLocks noGrp="1"/>
          </p:cNvSpPr>
          <p:nvPr>
            <p:ph type="body" sz="half" idx="2"/>
          </p:nvPr>
        </p:nvSpPr>
        <p:spPr>
          <a:xfrm>
            <a:off x="839788" y="1902941"/>
            <a:ext cx="3932237" cy="4504019"/>
          </a:xfrm>
        </p:spPr>
        <p:txBody>
          <a:bodyPr>
            <a:normAutofit fontScale="25000" lnSpcReduction="20000"/>
          </a:bodyPr>
          <a:lstStyle/>
          <a:p>
            <a:pPr lvl="0" fontAlgn="base"/>
            <a:endParaRPr lang="es-ES" sz="3800" dirty="0" smtClean="0"/>
          </a:p>
          <a:p>
            <a:pPr lvl="0" fontAlgn="base"/>
            <a:r>
              <a:rPr lang="es-ES" sz="6200" dirty="0" smtClean="0"/>
              <a:t>Nuestro </a:t>
            </a:r>
            <a:r>
              <a:rPr lang="es-ES" sz="6200" dirty="0"/>
              <a:t>colegio apuesta por los </a:t>
            </a:r>
            <a:r>
              <a:rPr lang="es-ES" sz="6200" b="1" dirty="0"/>
              <a:t>intercambios escolares con otros países</a:t>
            </a:r>
            <a:r>
              <a:rPr lang="es-ES" sz="6200" dirty="0"/>
              <a:t>, con el fin de que nuestros alumnos pongan en práctica lo que han aprendido en las clases no solo de inglés sino también de alemán, ya que nuestros alumnos también adquieren unos niveles de alemán, avalados por el instituto Goethe y por ello este año han podido disfrutar del intercambio en inglés con un colegio de Polonia y el intercambio en alemán con un colegio de Alemania. También ofertamos un </a:t>
            </a:r>
            <a:r>
              <a:rPr lang="es-ES" sz="6200" b="1" dirty="0"/>
              <a:t>intercambio con un colegio americano</a:t>
            </a:r>
            <a:r>
              <a:rPr lang="es-ES" sz="6200" dirty="0"/>
              <a:t>. En definitiva, estos intercambios culturales han tenido un gran éxito entre los alumnos y  familias, las cuales han acogido en sus hogares a estos alumnos de Polonia, Alemania y USA.</a:t>
            </a:r>
          </a:p>
          <a:p>
            <a:pPr fontAlgn="base"/>
            <a:r>
              <a:rPr lang="es-ES" sz="6200" dirty="0"/>
              <a:t>De esta forma tanto las familias como los alumnos han podido poner en práctica sus habilidades comunicativas fuera del aula, que es en definitiva donde debe culminar lo aprendido en el colegio.</a:t>
            </a:r>
          </a:p>
          <a:p>
            <a:endParaRPr lang="es-ES" dirty="0"/>
          </a:p>
        </p:txBody>
      </p:sp>
    </p:spTree>
    <p:extLst>
      <p:ext uri="{BB962C8B-B14F-4D97-AF65-F5344CB8AC3E}">
        <p14:creationId xmlns:p14="http://schemas.microsoft.com/office/powerpoint/2010/main" val="3340158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528</Words>
  <Application>Microsoft Office PowerPoint</Application>
  <PresentationFormat>Custom</PresentationFormat>
  <Paragraphs>20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Tema de Office</vt:lpstr>
      <vt:lpstr>Proyecto de Bilingüismo </vt:lpstr>
      <vt:lpstr>Comprehensive Education</vt:lpstr>
      <vt:lpstr>External Testing</vt:lpstr>
      <vt:lpstr>Encouraging Bilingualism  </vt:lpstr>
      <vt:lpstr>School Exchange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Inglés</dc:title>
  <dc:creator>Dirección Pedagógica</dc:creator>
  <cp:lastModifiedBy>Ana Tovar</cp:lastModifiedBy>
  <cp:revision>39</cp:revision>
  <dcterms:created xsi:type="dcterms:W3CDTF">2015-12-17T08:09:55Z</dcterms:created>
  <dcterms:modified xsi:type="dcterms:W3CDTF">2017-02-02T23:02:00Z</dcterms:modified>
</cp:coreProperties>
</file>