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34"/>
  </p:notesMasterIdLst>
  <p:sldIdLst>
    <p:sldId id="257" r:id="rId5"/>
    <p:sldId id="256" r:id="rId6"/>
    <p:sldId id="259" r:id="rId7"/>
    <p:sldId id="258" r:id="rId8"/>
    <p:sldId id="260" r:id="rId9"/>
    <p:sldId id="282" r:id="rId10"/>
    <p:sldId id="283" r:id="rId11"/>
    <p:sldId id="285" r:id="rId12"/>
    <p:sldId id="287" r:id="rId13"/>
    <p:sldId id="284" r:id="rId14"/>
    <p:sldId id="286" r:id="rId15"/>
    <p:sldId id="288" r:id="rId16"/>
    <p:sldId id="289" r:id="rId17"/>
    <p:sldId id="290" r:id="rId18"/>
    <p:sldId id="292" r:id="rId19"/>
    <p:sldId id="301" r:id="rId20"/>
    <p:sldId id="294" r:id="rId21"/>
    <p:sldId id="302" r:id="rId22"/>
    <p:sldId id="295" r:id="rId23"/>
    <p:sldId id="298" r:id="rId24"/>
    <p:sldId id="293" r:id="rId25"/>
    <p:sldId id="296" r:id="rId26"/>
    <p:sldId id="291" r:id="rId27"/>
    <p:sldId id="297" r:id="rId28"/>
    <p:sldId id="278" r:id="rId29"/>
    <p:sldId id="299" r:id="rId30"/>
    <p:sldId id="300" r:id="rId31"/>
    <p:sldId id="276" r:id="rId32"/>
    <p:sldId id="28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164" autoAdjust="0"/>
  </p:normalViewPr>
  <p:slideViewPr>
    <p:cSldViewPr snapToGrid="0">
      <p:cViewPr varScale="1">
        <p:scale>
          <a:sx n="86" d="100"/>
          <a:sy n="86" d="100"/>
        </p:scale>
        <p:origin x="7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EA5A-0390-4826-9BFF-BC62EFD7A005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59A5-5D52-407E-8FE8-979FCD65FE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59A5-5D52-407E-8FE8-979FCD65FEC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76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59A5-5D52-407E-8FE8-979FCD65FEC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0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65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56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6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44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76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65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0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5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1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13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52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2F31-41B2-4916-BACA-6AE4ED99B832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97DF-B5D4-4A23-A4B0-4A4F6EA8FD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4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porte.evaluacion@educa.jcyl.e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.jcyl.es/profesorado/es/manuales-stilus-profesorado" TargetMode="External"/><Relationship Id="rId2" Type="http://schemas.openxmlformats.org/officeDocument/2006/relationships/hyperlink" Target="https://www.educa.jcyl.es/es/manuales-stil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porte.matricula@educa.jcyl.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.jcyl.es/es/stilus/formacion-aplicaciones-stilus/formacion-evaluac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2A99D-DC95-DD00-9DF5-B78EBC4C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Durante la 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711D7-3784-5000-03E1-AE5CD650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1494" cy="4667250"/>
          </a:xfrm>
        </p:spPr>
        <p:txBody>
          <a:bodyPr>
            <a:normAutofit/>
          </a:bodyPr>
          <a:lstStyle/>
          <a:p>
            <a:r>
              <a:rPr lang="es-ES" dirty="0"/>
              <a:t>La formación se va a grabar. </a:t>
            </a:r>
          </a:p>
          <a:p>
            <a:endParaRPr lang="es-ES" dirty="0"/>
          </a:p>
          <a:p>
            <a:r>
              <a:rPr lang="es-ES" dirty="0"/>
              <a:t>Resolveremos las dudas que de tiempo a contestar hasta las 12:00 (tras finalizar la exposición). El resto se deben dirigir a </a:t>
            </a:r>
            <a:r>
              <a:rPr lang="es-ES" dirty="0">
                <a:hlinkClick r:id="rId2"/>
              </a:rPr>
              <a:t>soporte.evaluacion@educa.jcyl.es</a:t>
            </a:r>
            <a:endParaRPr lang="es-ES" dirty="0"/>
          </a:p>
          <a:p>
            <a:pPr lvl="1"/>
            <a:r>
              <a:rPr lang="es-ES" dirty="0"/>
              <a:t>Para realizar preguntas: </a:t>
            </a:r>
          </a:p>
          <a:p>
            <a:pPr lvl="2"/>
            <a:r>
              <a:rPr lang="es-ES" sz="2400" dirty="0"/>
              <a:t>Levantar la mano (se responderán las preguntas por orden).</a:t>
            </a:r>
          </a:p>
          <a:p>
            <a:pPr lvl="2"/>
            <a:r>
              <a:rPr lang="es-ES" sz="2400" dirty="0"/>
              <a:t>El moderador os activará el micrófono (el participante debe activar su micrófono a continuación).</a:t>
            </a:r>
          </a:p>
          <a:p>
            <a:pPr lvl="2"/>
            <a:r>
              <a:rPr lang="es-ES" sz="2400" dirty="0"/>
              <a:t>Si una duda se resuelve a través de la respuesta a otro participante bajar la mano.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097A00-507F-0B89-3B1C-5595E1B1466D}"/>
              </a:ext>
            </a:extLst>
          </p:cNvPr>
          <p:cNvSpPr txBox="1"/>
          <p:nvPr/>
        </p:nvSpPr>
        <p:spPr>
          <a:xfrm>
            <a:off x="8270522" y="553156"/>
            <a:ext cx="3284169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Comenzamos a las 10:05. Damos 5 minutos de cortesía para que se incorporen los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412545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698AA-469B-BB22-644D-9DCBDA52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Fechas de las Juntas de Evaluación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7B969-3BE0-6745-A956-0AA5651F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Las fechas de las Juntas de Evaluación serán las que se visualicen </a:t>
            </a:r>
            <a:r>
              <a:rPr lang="es-ES" b="1" dirty="0"/>
              <a:t>en la próxima versión de </a:t>
            </a:r>
            <a:r>
              <a:rPr lang="es-ES" b="1" dirty="0" err="1"/>
              <a:t>Stilus</a:t>
            </a:r>
            <a:r>
              <a:rPr lang="es-ES" b="1" dirty="0"/>
              <a:t>-familias</a:t>
            </a:r>
            <a:r>
              <a:rPr lang="es-ES" dirty="0"/>
              <a:t> (la versión actual toma las fechas de Colegios/IES2000).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dirty="0"/>
              <a:t>La política de funcionamiento seguirá siendo la misma. Las calificaciones que introduzca el profesorado serán visibles para las familias: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2800" dirty="0"/>
              <a:t>Si la fecha de la Junta de Evaluación está vacía.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2800" dirty="0"/>
              <a:t>Si la fecha de publicación está vacía.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2800" dirty="0"/>
              <a:t>Si la fecha actual es igual o posterior a la fecha de publicación.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25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0EECD-613D-28F3-194C-40FF19EB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Primeros pasos – Configurar pendientes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39CC7-9445-8F80-E18F-C3658C0D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Una vez que disponemos de Juntas de Evaluación de Curso (materias pendientes) podemos fijar las calificaciones. </a:t>
            </a:r>
          </a:p>
          <a:p>
            <a:endParaRPr lang="es-ES" dirty="0"/>
          </a:p>
          <a:p>
            <a:r>
              <a:rPr lang="es-ES" dirty="0"/>
              <a:t>Si queremos que el profesorado pueda fijar las calificaciones del alumnado con materias pendientes a su cargo tenemos que indicar quién es el profesor/a </a:t>
            </a:r>
            <a:r>
              <a:rPr lang="es-ES" b="1" dirty="0"/>
              <a:t>responsable</a:t>
            </a:r>
            <a:r>
              <a:rPr lang="es-ES" dirty="0"/>
              <a:t> mediante este apartado (</a:t>
            </a:r>
            <a:r>
              <a:rPr lang="es-ES" b="1" dirty="0"/>
              <a:t>actas</a:t>
            </a:r>
            <a:r>
              <a:rPr lang="es-ES" dirty="0"/>
              <a:t>). </a:t>
            </a:r>
          </a:p>
          <a:p>
            <a:endParaRPr lang="es-ES" dirty="0"/>
          </a:p>
          <a:p>
            <a:r>
              <a:rPr lang="es-ES" dirty="0"/>
              <a:t>Los Jefes/as de Departamento también tienen disponible este apartado por lo que podemos </a:t>
            </a:r>
            <a:r>
              <a:rPr lang="es-ES" b="1" dirty="0"/>
              <a:t>delegar</a:t>
            </a:r>
            <a:r>
              <a:rPr lang="es-ES" dirty="0"/>
              <a:t> en ellos </a:t>
            </a:r>
            <a:r>
              <a:rPr lang="es-ES" b="1" dirty="0"/>
              <a:t>esta tarea </a:t>
            </a:r>
            <a:r>
              <a:rPr lang="es-ES" dirty="0"/>
              <a:t>(salvo para aquellas materias que no estén asignadas a un Departamento concreto).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AC860E-D73F-E925-51B3-C7D8DA85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67" y="1313800"/>
            <a:ext cx="9578107" cy="55349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198C7A-A234-466B-1729-FA3145B2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16" y="1403926"/>
            <a:ext cx="10462757" cy="54448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D6D75F-AB04-0FD2-1553-E4E04ED18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42" y="1285460"/>
            <a:ext cx="10515601" cy="55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7D641-782A-7B68-5BF3-EF603101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Configuración opcional - Evaluaciones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C2965B-45D0-D558-93C2-36DDBF2FF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han creado por defecto las evaluaciones más habituales en cada enseñanza: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59A186-1549-4EB3-3500-CF1893534DBA}"/>
              </a:ext>
            </a:extLst>
          </p:cNvPr>
          <p:cNvSpPr txBox="1"/>
          <p:nvPr/>
        </p:nvSpPr>
        <p:spPr>
          <a:xfrm flipH="1">
            <a:off x="838200" y="2781115"/>
            <a:ext cx="2605117" cy="139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Educación Primaria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Primera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Segunda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Tercera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Final Ordinaria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2C9234-6AE8-9F73-1C44-EA8BD8C6B0B1}"/>
              </a:ext>
            </a:extLst>
          </p:cNvPr>
          <p:cNvSpPr txBox="1"/>
          <p:nvPr/>
        </p:nvSpPr>
        <p:spPr>
          <a:xfrm flipH="1">
            <a:off x="3443317" y="2781115"/>
            <a:ext cx="4198392" cy="332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Educación Secundaria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Primera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Pendientes Primera Evaluación (salvo en 4º)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Recuperación Primera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Segunda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Pendientes Segunda Evaluación (salvo en 4º)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Recuperación Segunda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Tercera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Pendientes Tercera Evaluación (salvo en 4º)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Recuperación Tercera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Final Ordinaria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Pendientes Final Ordinaria (salvo en 4º)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41A74C-A5ED-C5D1-2EFA-3D9B30775FAE}"/>
              </a:ext>
            </a:extLst>
          </p:cNvPr>
          <p:cNvSpPr txBox="1"/>
          <p:nvPr/>
        </p:nvSpPr>
        <p:spPr>
          <a:xfrm flipH="1">
            <a:off x="7461129" y="2781115"/>
            <a:ext cx="4198390" cy="387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Bachillerato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varían con el régimen de impartición: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Primera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Pendientes Primera Evaluación (salvo en 2º)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Recuperación Primera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Segunda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Pendientes Segunda Evaluación (salvo en 2º)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Recuperación Segunda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Tercera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Pendientes Tercera Evaluación (salvo en 2º)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Recuperación Tercera Evaluación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Final Ordinaria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Pendientes Final Ordinaria (salvo en 2º)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</a:rPr>
              <a:t>Final Extraordinaria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Pendientes Final Extraordinaria (salvo en 2º)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87BE21A-8708-4894-47E0-103CFF77EE06}"/>
              </a:ext>
            </a:extLst>
          </p:cNvPr>
          <p:cNvGrpSpPr/>
          <p:nvPr/>
        </p:nvGrpSpPr>
        <p:grpSpPr>
          <a:xfrm>
            <a:off x="838200" y="1825625"/>
            <a:ext cx="10515600" cy="5032375"/>
            <a:chOff x="838200" y="1825625"/>
            <a:chExt cx="10515600" cy="5032375"/>
          </a:xfrm>
        </p:grpSpPr>
        <p:sp>
          <p:nvSpPr>
            <p:cNvPr id="7" name="Marcador de contenido 2">
              <a:extLst>
                <a:ext uri="{FF2B5EF4-FFF2-40B4-BE49-F238E27FC236}">
                  <a16:creationId xmlns:a16="http://schemas.microsoft.com/office/drawing/2014/main" id="{558A6B0F-162A-EFCD-F084-033F29881779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25625"/>
              <a:ext cx="10515600" cy="489844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/>
                <a:t>Si algún centro desea emplear evaluaciones adicionales debe añadirlas desde el apartado de configuración Evaluaciones: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B42088-FF13-4165-8240-33A30C400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8254" y="2780737"/>
              <a:ext cx="7795491" cy="4077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4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A8FDC-47AE-1A79-F9ED-05011BDB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Configuración opcional – Elementos de evaluación de materia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441E-4472-A842-A349-6E726685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Además de la calificación cada materia admite que se introduzcan otros valores:</a:t>
            </a:r>
          </a:p>
          <a:p>
            <a:pPr lvl="1"/>
            <a:r>
              <a:rPr lang="es-ES" dirty="0"/>
              <a:t>Medidas recibidas: Obligatorio</a:t>
            </a:r>
          </a:p>
          <a:p>
            <a:pPr lvl="1"/>
            <a:r>
              <a:rPr lang="es-ES" dirty="0"/>
              <a:t>Observaciones: Opcional</a:t>
            </a:r>
          </a:p>
          <a:p>
            <a:pPr lvl="1"/>
            <a:r>
              <a:rPr lang="es-ES" dirty="0"/>
              <a:t>Grado de adquisición de los contenidos: Opcional</a:t>
            </a:r>
          </a:p>
          <a:p>
            <a:pPr lvl="1"/>
            <a:r>
              <a:rPr lang="es-ES" dirty="0"/>
              <a:t>Interés: Opcional</a:t>
            </a:r>
          </a:p>
          <a:p>
            <a:pPr lvl="1"/>
            <a:r>
              <a:rPr lang="es-ES" dirty="0"/>
              <a:t>Grado de adquisición de los Conceptos: Opcional</a:t>
            </a:r>
          </a:p>
          <a:p>
            <a:r>
              <a:rPr lang="es-ES" dirty="0"/>
              <a:t>Estos elementos se han creado por defecto por lo que no es necesario hacer ninguna configuración. Si no se desean emplear se pueden eliminar.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F8CD10-89B2-B661-460C-3EA3FBEA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39" y="36945"/>
            <a:ext cx="11344492" cy="6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A8FDC-47AE-1A79-F9ED-05011BDB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Configuración opcional – Elementos de evaluación de matrícula (alumno)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441E-4472-A842-A349-6E726685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junta de evaluación asigna ciertos valores al alumno (no a las materias) dependiendo de la enseñanza y la Evaluación:</a:t>
            </a:r>
          </a:p>
          <a:p>
            <a:pPr lvl="1"/>
            <a:r>
              <a:rPr lang="es-ES" dirty="0"/>
              <a:t>Competencias Clave: Obligatorio</a:t>
            </a:r>
          </a:p>
          <a:p>
            <a:pPr lvl="1"/>
            <a:r>
              <a:rPr lang="es-ES" dirty="0"/>
              <a:t>Observaciones: Opcional</a:t>
            </a:r>
          </a:p>
          <a:p>
            <a:pPr lvl="1"/>
            <a:r>
              <a:rPr lang="es-ES" dirty="0"/>
              <a:t>Promoción: Obligatorio</a:t>
            </a:r>
          </a:p>
          <a:p>
            <a:pPr lvl="1"/>
            <a:r>
              <a:rPr lang="es-ES" dirty="0"/>
              <a:t>Nota media de la etapa: Obligatorio</a:t>
            </a:r>
          </a:p>
          <a:p>
            <a:pPr lvl="1"/>
            <a:r>
              <a:rPr lang="es-ES" dirty="0"/>
              <a:t>Matrícula de Honor: Obligatorio</a:t>
            </a:r>
          </a:p>
          <a:p>
            <a:r>
              <a:rPr lang="es-ES" dirty="0"/>
              <a:t>Estos elementos se han creado por defecto por lo que no es necesario hacer ninguna configuración. Si no se desean emplear se pueden eliminar.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8C6C79-BAA3-2292-D2C7-0ABE8BBBA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46" y="0"/>
            <a:ext cx="11442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908BC-861E-014A-54D3-D83F1C69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Profesorado: Calificar alumnos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F3971-05E7-6ED7-A996-952AE807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profesores/as podrán asignar calificaciones a los alumnos de los grupos-materia que tengan asignados.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728EED-4737-55B7-71BC-6954BCD3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8" y="1584926"/>
            <a:ext cx="9845964" cy="52730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899E7A-7BF2-2FFF-A314-206A1045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18" y="1690688"/>
            <a:ext cx="9793286" cy="51673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9F1C5E-D405-9B48-BB2E-8676950E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7" y="1690688"/>
            <a:ext cx="11058883" cy="516731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A5E32650-1F8C-35BE-5185-0C95629F247E}"/>
              </a:ext>
            </a:extLst>
          </p:cNvPr>
          <p:cNvGrpSpPr/>
          <p:nvPr/>
        </p:nvGrpSpPr>
        <p:grpSpPr>
          <a:xfrm>
            <a:off x="2105271" y="2253792"/>
            <a:ext cx="8155010" cy="4604208"/>
            <a:chOff x="2105271" y="2253792"/>
            <a:chExt cx="8155010" cy="460420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F24C1C-449D-D48D-6227-34D2BD0D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5271" y="2253792"/>
              <a:ext cx="4497410" cy="4604208"/>
            </a:xfrm>
            <a:prstGeom prst="rect">
              <a:avLst/>
            </a:prstGeom>
          </p:spPr>
        </p:pic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547AE90B-021B-FABA-48DA-EDED153B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7034" y="4465122"/>
              <a:ext cx="4453247" cy="58189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8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DB1AB-963E-92DF-540C-DD7C951A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Profesorado: Calificar alumnos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0B120-11A6-A148-4F2E-B92D5C58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5291" cy="4351338"/>
          </a:xfrm>
        </p:spPr>
        <p:txBody>
          <a:bodyPr/>
          <a:lstStyle/>
          <a:p>
            <a:r>
              <a:rPr lang="es-ES" dirty="0"/>
              <a:t>Se puede trabajar con la aplicación desde el móvil: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A4122B-1AAF-A164-8FE9-73BFDA22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029" y="1560946"/>
            <a:ext cx="2682472" cy="51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0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D53F3-52F6-762A-21A3-2225FFE5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Tutor/a: Evaluar grupo tutoría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248FB-F956-0FC1-CF2C-DC4C3C908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tutor/a de grupo preside la Junta de Evaluación y la coordina por lo que tiene la posibilidad de modificar/asignar las calificaciones (y el resto de valores).</a:t>
            </a:r>
          </a:p>
          <a:p>
            <a:r>
              <a:rPr lang="es-ES" dirty="0"/>
              <a:t>El tutor/a puede hacer cambios hasta la finalización del día en que se realiza la Sesión de Evaluación.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2E73FE-D0B1-5930-84BB-57601932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660094"/>
            <a:ext cx="10229850" cy="51979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87EB53-D3A1-20AE-4B6F-7BB194525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663362"/>
            <a:ext cx="10229850" cy="51946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A9591C-5A0C-1B92-34E9-D851D0C22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511342"/>
            <a:ext cx="10229850" cy="53466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E9A1FE-3A33-792B-F18A-6D3B43AE6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1555616"/>
            <a:ext cx="10229850" cy="53023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67EFC8-74B4-358A-9DD3-0685C2EAA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49" y="1611436"/>
            <a:ext cx="9622379" cy="53023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5426783-8E1A-B1A4-628A-CEF886E58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49" y="1555615"/>
            <a:ext cx="10171787" cy="53023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3E7ABAD-8CBA-A6B8-871A-DFCEE30A8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49" y="1570103"/>
            <a:ext cx="10171787" cy="521544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82ACDF7-A628-6437-2292-CBD230055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48" y="1690687"/>
            <a:ext cx="10192240" cy="51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A5ACF-2B25-B974-075D-56FD79EA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Tutor/a: Evaluar grupo tutoría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0D1F1-8C44-2266-C55F-A10392C0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8891" cy="4351338"/>
          </a:xfrm>
        </p:spPr>
        <p:txBody>
          <a:bodyPr/>
          <a:lstStyle/>
          <a:p>
            <a:r>
              <a:rPr lang="es-ES" dirty="0"/>
              <a:t>Se puede trabajar con la aplicación desde el móvil: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27AA9B-C9A1-F4C4-E50E-9D3CCEB6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27" y="1690688"/>
            <a:ext cx="2589968" cy="49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21E3B-DA51-AF95-6892-F7D8E2A7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Evaluar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146EF-24BA-2BFB-954C-ED864C9E7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la misma funcionalidad que tiene el tutor del grupo. La única diferencia es que desde aquí tenemos acceso a todos los grupos del centro como Equipo Directivo.</a:t>
            </a:r>
          </a:p>
          <a:p>
            <a:endParaRPr lang="es-ES" dirty="0"/>
          </a:p>
          <a:p>
            <a:r>
              <a:rPr lang="es-ES" dirty="0"/>
              <a:t>El orientador/a puede acceder en modo consulta a todos los grupos.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470028-22A4-9213-B1BE-A5AF6CF1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3" y="1653230"/>
            <a:ext cx="10416308" cy="52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374FB-53FE-CC9D-459A-32BDA0B73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Stilus</a:t>
            </a:r>
            <a:r>
              <a:rPr lang="es-ES" dirty="0"/>
              <a:t>-Evaluación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7A98D7-2D8C-1F33-BEFE-603A5D235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3253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E87DB-F862-7722-6A7B-AA66E342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Evaluar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4A87D-9F3E-C5C4-FDFD-876D268B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un grupo está formado por alumnos de más de un estudio-curso al seleccionar el grupo se nos pregunta además por el estudio-curso que deseamos evaluar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5B4654-B62C-C4B8-47A3-F7D76219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98" y="3429000"/>
            <a:ext cx="2712604" cy="33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05FEE-1F5A-1F06-9C46-5AE5341A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Profesorado: Calificar pendientes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EAF7B-DDAF-1854-F24F-26BDEE1B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profesores podrán poner calificaciones de las materias pendientes a aquellos alumnos/as que se les haya asignado desde “Configurar pendientes”.</a:t>
            </a:r>
          </a:p>
          <a:p>
            <a:r>
              <a:rPr lang="es-ES" dirty="0"/>
              <a:t>El Equipo Directivo podrá poner calificaciones de cualquier materia pendiente.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7C987E-F5AC-B95D-6152-884C7E21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84797"/>
            <a:ext cx="10515599" cy="50732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5BDC95-4199-6273-F073-BE8FEF555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14716"/>
            <a:ext cx="10515599" cy="49432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385B54-C2C7-1FB2-38AF-61459F79E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1816361"/>
            <a:ext cx="10515601" cy="50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B8936-1251-6DE7-82CE-6B2C3AC1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Evaluar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AFE75-779D-9337-B091-4FD86650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Permite al Equipo Directivo poner las calificaciones de las materias pendientes y emitir el acta correspondiente.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F84967-0C77-3EAA-EB63-9BFE6D59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26719" cy="516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0BC273-B4F5-683F-8D2C-705266C2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05687"/>
            <a:ext cx="10526719" cy="5052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7ECBBE-136E-C7D8-EA3E-E4E71CBF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58" y="1690688"/>
            <a:ext cx="10526719" cy="51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B1D83-AC20-343B-BE46-BAD5C323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Último paso – Exportar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A235F8-3374-B991-D438-77BE49A60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05655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Tras realizar las evaluaciones el último paso es exportar la información a Colegios/IES2000. </a:t>
            </a:r>
          </a:p>
          <a:p>
            <a:endParaRPr lang="es-ES" dirty="0"/>
          </a:p>
          <a:p>
            <a:r>
              <a:rPr lang="es-ES" dirty="0"/>
              <a:t>Sólo se exporta la información que debe figurar en el expediente del alumno (el resto figura en el boletín):</a:t>
            </a:r>
          </a:p>
          <a:p>
            <a:pPr lvl="1"/>
            <a:r>
              <a:rPr lang="es-ES" dirty="0"/>
              <a:t>Calificaciones de las materias</a:t>
            </a:r>
          </a:p>
          <a:p>
            <a:pPr lvl="1"/>
            <a:r>
              <a:rPr lang="es-ES" dirty="0"/>
              <a:t>Medidas recibidas en las materias.</a:t>
            </a:r>
          </a:p>
          <a:p>
            <a:pPr lvl="1"/>
            <a:r>
              <a:rPr lang="es-ES" dirty="0"/>
              <a:t>Competencias Clave</a:t>
            </a:r>
          </a:p>
          <a:p>
            <a:pPr lvl="1"/>
            <a:r>
              <a:rPr lang="es-ES" dirty="0"/>
              <a:t>Promoción</a:t>
            </a:r>
          </a:p>
          <a:p>
            <a:pPr lvl="1"/>
            <a:r>
              <a:rPr lang="es-ES" dirty="0"/>
              <a:t>Nota media de la etapa</a:t>
            </a:r>
          </a:p>
          <a:p>
            <a:pPr lvl="1"/>
            <a:r>
              <a:rPr lang="es-ES" dirty="0"/>
              <a:t>Matrícula de Honor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760FB9-09EC-D481-DC3F-57B1AD77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5373"/>
            <a:ext cx="10515600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79136-43F5-AA9B-C269-2995A7F9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Último paso – Importar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F6F33A-92CC-CD22-E07F-75279866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fichero de exportación de </a:t>
            </a:r>
            <a:r>
              <a:rPr lang="es-ES" dirty="0" err="1"/>
              <a:t>Stilus</a:t>
            </a:r>
            <a:r>
              <a:rPr lang="es-ES" dirty="0"/>
              <a:t>-Evaluación se debe importar en Colegios/IES2000. </a:t>
            </a:r>
          </a:p>
          <a:p>
            <a:r>
              <a:rPr lang="es-ES" dirty="0"/>
              <a:t>En caso de que se produzcan errores durante la importación Colegios/IES2000 generan informe de errores. Los errores se pueden deber a:</a:t>
            </a:r>
          </a:p>
          <a:p>
            <a:pPr lvl="1"/>
            <a:r>
              <a:rPr lang="es-ES" sz="2800" dirty="0"/>
              <a:t>Alguna calificación ausente en </a:t>
            </a:r>
            <a:r>
              <a:rPr lang="es-ES" sz="2800" dirty="0" err="1"/>
              <a:t>Stilus</a:t>
            </a:r>
            <a:r>
              <a:rPr lang="es-ES" sz="2800" dirty="0"/>
              <a:t>.</a:t>
            </a:r>
          </a:p>
          <a:p>
            <a:pPr lvl="1"/>
            <a:r>
              <a:rPr lang="es-ES" sz="2800" dirty="0"/>
              <a:t>Discrepancia entre la matrícula de </a:t>
            </a:r>
            <a:r>
              <a:rPr lang="es-ES" sz="2800" dirty="0" err="1"/>
              <a:t>Stilus</a:t>
            </a:r>
            <a:r>
              <a:rPr lang="es-ES" sz="2800" dirty="0"/>
              <a:t> y Colegios/IES2000.</a:t>
            </a:r>
          </a:p>
        </p:txBody>
      </p:sp>
    </p:spTree>
    <p:extLst>
      <p:ext uri="{BB962C8B-B14F-4D97-AF65-F5344CB8AC3E}">
        <p14:creationId xmlns:p14="http://schemas.microsoft.com/office/powerpoint/2010/main" val="328338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6EFAE-5FC6-F9AF-46DA-F7E0D52B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Incidencias detectadas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E1890A-C9ED-5633-558F-D46E54F4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b="1" dirty="0"/>
              <a:t>Generales:</a:t>
            </a:r>
          </a:p>
          <a:p>
            <a:pPr lvl="1"/>
            <a:r>
              <a:rPr lang="es-ES" sz="2800" dirty="0"/>
              <a:t>Los boletines no se generan.</a:t>
            </a:r>
          </a:p>
          <a:p>
            <a:pPr lvl="1"/>
            <a:r>
              <a:rPr lang="es-ES" sz="2800" dirty="0"/>
              <a:t>El perfil Orientador no puede acceder a Evaluar grupo/curso.</a:t>
            </a:r>
          </a:p>
          <a:p>
            <a:r>
              <a:rPr lang="es-ES" b="1" dirty="0"/>
              <a:t>Primaria</a:t>
            </a:r>
            <a:r>
              <a:rPr lang="es-ES" dirty="0"/>
              <a:t>:</a:t>
            </a:r>
          </a:p>
          <a:p>
            <a:pPr lvl="1"/>
            <a:r>
              <a:rPr lang="es-ES" sz="2800" dirty="0"/>
              <a:t>Los grupos mixtos que incluyen alumnos de infantil generan error si no se fija la misma configuración que en primaria.</a:t>
            </a:r>
          </a:p>
          <a:p>
            <a:r>
              <a:rPr lang="es-ES" b="1" dirty="0"/>
              <a:t>Secundaria y Bachillerato:</a:t>
            </a:r>
          </a:p>
          <a:p>
            <a:pPr lvl="1"/>
            <a:r>
              <a:rPr lang="es-ES" sz="2800" dirty="0"/>
              <a:t>El Jefe/a de Departamento puede asignar profesorado que no es de su Departamento.</a:t>
            </a:r>
          </a:p>
        </p:txBody>
      </p:sp>
    </p:spTree>
    <p:extLst>
      <p:ext uri="{BB962C8B-B14F-4D97-AF65-F5344CB8AC3E}">
        <p14:creationId xmlns:p14="http://schemas.microsoft.com/office/powerpoint/2010/main" val="242405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5FF0B-0EC8-26A7-36F4-3FCC9E9F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probar la aplicación?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67DB0-D30C-CB84-65B2-8A0D55BE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Dado que la 1ª evaluación ya se ha realizado: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Crear las Juntas de Evaluación de los grupos con los que deseemos probar la aplicación.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Introducir las notas en esos grupos mediante los diferentes perfiles (profesor/a, tutor/a, equipo directivo).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Imprimir las actas de estos grupos en Colegios/IES2000.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Exportar los datos de </a:t>
            </a:r>
            <a:r>
              <a:rPr lang="es-ES" dirty="0" err="1"/>
              <a:t>Stilus</a:t>
            </a:r>
            <a:r>
              <a:rPr lang="es-ES" dirty="0"/>
              <a:t>-Evaluación.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Importar desde Colegios/IES2000 el fichero generado desde </a:t>
            </a:r>
            <a:r>
              <a:rPr lang="es-ES" dirty="0" err="1"/>
              <a:t>Stilus</a:t>
            </a:r>
            <a:r>
              <a:rPr lang="es-ES" dirty="0"/>
              <a:t>-Evaluación.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Revisar el fichero de errores en caso de que se genere (resolverlos).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Imprimir nuevamente las actas de estos grupos en Colegios/IES2000.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dirty="0"/>
              <a:t>Comprobar que las actas del punto c) y g) coinciden (calificaciones, medidas, competencias…).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8640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56E28-C0C7-5620-241B-4D4C3EFE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D6931-8C18-1EA8-00F8-02F46BB2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Mientras no dispongamos de </a:t>
            </a:r>
            <a:r>
              <a:rPr lang="es-ES" dirty="0" err="1"/>
              <a:t>Stilus</a:t>
            </a:r>
            <a:r>
              <a:rPr lang="es-ES" dirty="0"/>
              <a:t>-Expediente las evaluaciones que realicemos desde </a:t>
            </a:r>
            <a:r>
              <a:rPr lang="es-ES" dirty="0" err="1"/>
              <a:t>Stilus</a:t>
            </a:r>
            <a:r>
              <a:rPr lang="es-ES" dirty="0"/>
              <a:t>-Evaluación deben volcarse a nuestro programa de gestión (Colegios/IES2000) para poder emitir Expedientes e Historiales académicos.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838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B089C-316B-FAB9-F148-F413F85C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Manual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E2AD18-A190-4E97-CD2B-AA5A70B5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136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Para el Equipo Directivo (como usuario autenticado):</a:t>
            </a:r>
          </a:p>
          <a:p>
            <a:pPr lvl="1"/>
            <a:r>
              <a:rPr lang="es-ES" sz="2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https://www.educa.jcyl.es/es/manuales-stilus</a:t>
            </a:r>
            <a:endParaRPr lang="es-E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00" dirty="0"/>
          </a:p>
          <a:p>
            <a:pPr marL="0" indent="0">
              <a:buNone/>
            </a:pPr>
            <a:r>
              <a:rPr lang="es-ES" dirty="0"/>
              <a:t>	Centros &gt; STILUS &gt; STILUS &gt; Manuales de STILUS &gt; Manuales 	STILUS enseña &gt; Manual </a:t>
            </a:r>
            <a:r>
              <a:rPr lang="es-ES" dirty="0" err="1"/>
              <a:t>Stilus</a:t>
            </a:r>
            <a:r>
              <a:rPr lang="es-ES" dirty="0"/>
              <a:t> Evaluación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Para el profesorado (como usuario autenticado):</a:t>
            </a:r>
          </a:p>
          <a:p>
            <a:pPr lvl="1"/>
            <a:r>
              <a:rPr lang="es-ES" sz="20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https://www.educa.jcyl.es/profesorado/es/manuales-stilus-profesorado</a:t>
            </a:r>
            <a:endParaRPr lang="es-ES" sz="2000" u="sng" kern="1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2000" u="sng" kern="1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dirty="0"/>
              <a:t>	Profesorado &gt; Manuales </a:t>
            </a:r>
            <a:r>
              <a:rPr lang="es-ES" dirty="0" err="1"/>
              <a:t>Stilus</a:t>
            </a:r>
            <a:r>
              <a:rPr lang="es-ES" dirty="0"/>
              <a:t> para profesorado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Dudas a </a:t>
            </a:r>
            <a:r>
              <a:rPr lang="es-ES" dirty="0">
                <a:hlinkClick r:id="rId4"/>
              </a:rPr>
              <a:t>soporte.evaluacion@educa.jcyl.es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893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B5D85-5ACF-7CEA-F96A-27F6E3E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Documentación de la sesión formativa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E3658-EE2D-26DC-9379-8BB26B8D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contenido de la sesión formativa estará disponible desde el siguiente enlace (es necesario estar autenticado en el portal de educación con la cuenta personal):</a:t>
            </a:r>
          </a:p>
          <a:p>
            <a:endParaRPr lang="es-ES" sz="2000" dirty="0"/>
          </a:p>
          <a:p>
            <a:pPr marL="457200" lvl="1" indent="0">
              <a:buNone/>
            </a:pPr>
            <a:r>
              <a:rPr lang="es-E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https://www.educa.jcyl.es/es/stilus/formacion-aplicaciones-stilus/formacion-evaluacion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35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6827C-8A7A-C9E1-767C-75EA2E0B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Requisitos previos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31479-184F-7DB6-8EB6-D39CE1D8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2647" cy="4901746"/>
          </a:xfrm>
        </p:spPr>
        <p:txBody>
          <a:bodyPr>
            <a:normAutofit fontScale="92500"/>
          </a:bodyPr>
          <a:lstStyle/>
          <a:p>
            <a:r>
              <a:rPr lang="es-ES" dirty="0"/>
              <a:t>Para evaluar los grupos del centro necesitamos tener registrado previamente en </a:t>
            </a:r>
            <a:r>
              <a:rPr lang="es-ES" dirty="0" err="1"/>
              <a:t>Stilus</a:t>
            </a:r>
            <a:r>
              <a:rPr lang="es-ES" dirty="0"/>
              <a:t>: </a:t>
            </a:r>
          </a:p>
          <a:p>
            <a:pPr lvl="1"/>
            <a:r>
              <a:rPr lang="es-ES" sz="2800" dirty="0"/>
              <a:t>Los </a:t>
            </a:r>
            <a:r>
              <a:rPr lang="es-ES" sz="2800" b="1" dirty="0"/>
              <a:t>empleados</a:t>
            </a:r>
          </a:p>
          <a:p>
            <a:pPr lvl="1"/>
            <a:r>
              <a:rPr lang="es-ES" sz="2800" dirty="0"/>
              <a:t>El </a:t>
            </a:r>
            <a:r>
              <a:rPr lang="es-ES" sz="2800" b="1" dirty="0"/>
              <a:t>plan de estudios </a:t>
            </a:r>
            <a:r>
              <a:rPr lang="es-ES" sz="2800" dirty="0"/>
              <a:t>del centro.</a:t>
            </a:r>
          </a:p>
          <a:p>
            <a:pPr lvl="1"/>
            <a:r>
              <a:rPr lang="es-ES" sz="2800" dirty="0"/>
              <a:t>La </a:t>
            </a:r>
            <a:r>
              <a:rPr lang="es-ES" sz="2800" b="1" dirty="0"/>
              <a:t>matrícula</a:t>
            </a:r>
            <a:r>
              <a:rPr lang="es-ES" sz="2800" dirty="0"/>
              <a:t> del alumnado.</a:t>
            </a:r>
          </a:p>
          <a:p>
            <a:pPr lvl="1"/>
            <a:r>
              <a:rPr lang="es-ES" sz="2800" dirty="0"/>
              <a:t>Los </a:t>
            </a:r>
            <a:r>
              <a:rPr lang="es-ES" sz="2800" b="1" dirty="0"/>
              <a:t>grupos</a:t>
            </a:r>
            <a:r>
              <a:rPr lang="es-ES" sz="2800" dirty="0"/>
              <a:t> con su </a:t>
            </a:r>
            <a:r>
              <a:rPr lang="es-ES" sz="2800" b="1" dirty="0"/>
              <a:t>alumnado </a:t>
            </a:r>
            <a:r>
              <a:rPr lang="es-ES" sz="2800" dirty="0"/>
              <a:t>y</a:t>
            </a:r>
            <a:r>
              <a:rPr lang="es-ES" sz="2800" b="1" dirty="0"/>
              <a:t> tutor/a</a:t>
            </a:r>
            <a:r>
              <a:rPr lang="es-ES" sz="2800" dirty="0"/>
              <a:t>.</a:t>
            </a:r>
          </a:p>
          <a:p>
            <a:pPr lvl="1"/>
            <a:r>
              <a:rPr lang="es-ES" sz="2800" dirty="0"/>
              <a:t>Los</a:t>
            </a:r>
            <a:r>
              <a:rPr lang="es-ES" sz="2800" b="1" dirty="0"/>
              <a:t> grupos-materia </a:t>
            </a:r>
            <a:r>
              <a:rPr lang="es-ES" sz="2800" dirty="0"/>
              <a:t>con su </a:t>
            </a:r>
            <a:r>
              <a:rPr lang="es-ES" sz="2800" b="1" dirty="0"/>
              <a:t>alumnado </a:t>
            </a:r>
            <a:r>
              <a:rPr lang="es-ES" sz="2800" dirty="0"/>
              <a:t>y</a:t>
            </a:r>
            <a:r>
              <a:rPr lang="es-ES" sz="2800" b="1" dirty="0"/>
              <a:t> profesor/a</a:t>
            </a:r>
            <a:r>
              <a:rPr lang="es-ES" sz="2800" dirty="0"/>
              <a:t>.</a:t>
            </a:r>
          </a:p>
          <a:p>
            <a:pPr lvl="1"/>
            <a:r>
              <a:rPr lang="es-ES" sz="2800" dirty="0"/>
              <a:t>Los Órganos y </a:t>
            </a:r>
            <a:r>
              <a:rPr lang="es-ES" sz="2800" b="1" dirty="0"/>
              <a:t>Cargos</a:t>
            </a:r>
            <a:r>
              <a:rPr lang="es-ES" sz="2800" dirty="0"/>
              <a:t> con </a:t>
            </a:r>
            <a:r>
              <a:rPr lang="es-ES" sz="2800" b="1" dirty="0"/>
              <a:t>el Director/a</a:t>
            </a:r>
          </a:p>
          <a:p>
            <a:pPr lvl="1"/>
            <a:r>
              <a:rPr lang="es-ES" sz="2800" dirty="0"/>
              <a:t>Opcional: </a:t>
            </a:r>
          </a:p>
          <a:p>
            <a:pPr lvl="2"/>
            <a:r>
              <a:rPr lang="es-ES" sz="2400" dirty="0"/>
              <a:t>Los</a:t>
            </a:r>
            <a:r>
              <a:rPr lang="es-ES" sz="2400" b="1" dirty="0"/>
              <a:t> Departamentos </a:t>
            </a:r>
            <a:r>
              <a:rPr lang="es-ES" sz="2400" dirty="0"/>
              <a:t>con sus </a:t>
            </a:r>
            <a:r>
              <a:rPr lang="es-ES" sz="2400" b="1" dirty="0"/>
              <a:t>miembros y Jefe/a.</a:t>
            </a:r>
          </a:p>
          <a:p>
            <a:pPr lvl="2"/>
            <a:r>
              <a:rPr lang="es-ES" sz="2400" dirty="0"/>
              <a:t>Las</a:t>
            </a:r>
            <a:r>
              <a:rPr lang="es-ES" sz="2400" b="1" dirty="0"/>
              <a:t> materias de cada Departamento </a:t>
            </a:r>
            <a:r>
              <a:rPr lang="es-ES" sz="2400" dirty="0"/>
              <a:t>(en Planes de estudios)</a:t>
            </a:r>
          </a:p>
          <a:p>
            <a:pPr lvl="2"/>
            <a:r>
              <a:rPr lang="es-ES" sz="2400" dirty="0"/>
              <a:t>Las </a:t>
            </a:r>
            <a:r>
              <a:rPr lang="es-ES" sz="2400" b="1" dirty="0"/>
              <a:t>aulas</a:t>
            </a:r>
            <a:r>
              <a:rPr lang="es-ES" sz="2400" dirty="0"/>
              <a:t> (cuando activemos de </a:t>
            </a:r>
            <a:r>
              <a:rPr lang="es-ES" sz="2400" dirty="0" err="1"/>
              <a:t>Stilus</a:t>
            </a:r>
            <a:r>
              <a:rPr lang="es-ES" sz="2400" dirty="0"/>
              <a:t>-Horarios).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18B7D54-4E6C-4927-D3CB-DA5B6D3B78CB}"/>
              </a:ext>
            </a:extLst>
          </p:cNvPr>
          <p:cNvGrpSpPr/>
          <p:nvPr/>
        </p:nvGrpSpPr>
        <p:grpSpPr>
          <a:xfrm>
            <a:off x="10320427" y="3288324"/>
            <a:ext cx="1694669" cy="1689827"/>
            <a:chOff x="10296677" y="3288324"/>
            <a:chExt cx="1694669" cy="168982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8D2385F-84BE-C6AF-30ED-CDA098320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6677" y="3288324"/>
              <a:ext cx="1694669" cy="1689827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12A497A-23DB-8EC0-AEE9-EE6A0C8856F6}"/>
                </a:ext>
              </a:extLst>
            </p:cNvPr>
            <p:cNvSpPr/>
            <p:nvPr/>
          </p:nvSpPr>
          <p:spPr>
            <a:xfrm>
              <a:off x="11022754" y="3422267"/>
              <a:ext cx="882485" cy="489398"/>
            </a:xfrm>
            <a:prstGeom prst="rect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7C25484-00E0-81FB-A947-A5F9F1BEE126}"/>
              </a:ext>
            </a:extLst>
          </p:cNvPr>
          <p:cNvCxnSpPr/>
          <p:nvPr/>
        </p:nvCxnSpPr>
        <p:spPr>
          <a:xfrm>
            <a:off x="980247" y="1340527"/>
            <a:ext cx="950428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FEEF2E-E612-E241-FBBF-D956FBA593CB}"/>
              </a:ext>
            </a:extLst>
          </p:cNvPr>
          <p:cNvCxnSpPr>
            <a:cxnSpLocks/>
          </p:cNvCxnSpPr>
          <p:nvPr/>
        </p:nvCxnSpPr>
        <p:spPr>
          <a:xfrm>
            <a:off x="980247" y="1340527"/>
            <a:ext cx="101612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51EFD6DB-C1C2-DE77-D335-616D0BE70105}"/>
              </a:ext>
            </a:extLst>
          </p:cNvPr>
          <p:cNvGrpSpPr/>
          <p:nvPr/>
        </p:nvGrpSpPr>
        <p:grpSpPr>
          <a:xfrm>
            <a:off x="10344175" y="1340527"/>
            <a:ext cx="1620434" cy="1817309"/>
            <a:chOff x="8598505" y="1340527"/>
            <a:chExt cx="1620434" cy="181730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3DF9809-A0B1-3175-ECB7-C74FB5321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8505" y="1340527"/>
              <a:ext cx="1620434" cy="18173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777FEC4F-2A08-35D3-E61E-E01C6DD9D4BE}"/>
                </a:ext>
              </a:extLst>
            </p:cNvPr>
            <p:cNvSpPr/>
            <p:nvPr/>
          </p:nvSpPr>
          <p:spPr>
            <a:xfrm>
              <a:off x="9096499" y="1506263"/>
              <a:ext cx="950751" cy="563067"/>
            </a:xfrm>
            <a:prstGeom prst="rect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3B5D923-46A3-0973-7DB9-B7FC98E15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102" y="5037544"/>
            <a:ext cx="1938128" cy="16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C79DF-AE6A-4B96-DD9C-99938619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Versión inicial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9D8AA-286D-4569-6F41-D1E40D6D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6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es-ES" dirty="0"/>
              <a:t>Contempla exclusivamente las siguientes enseñanzas:</a:t>
            </a:r>
          </a:p>
          <a:p>
            <a:pPr lvl="1">
              <a:spcAft>
                <a:spcPts val="800"/>
              </a:spcAft>
            </a:pPr>
            <a:r>
              <a:rPr lang="es-ES" sz="2800" dirty="0"/>
              <a:t>Educación Primaria</a:t>
            </a:r>
          </a:p>
          <a:p>
            <a:pPr lvl="1">
              <a:spcAft>
                <a:spcPts val="800"/>
              </a:spcAft>
            </a:pPr>
            <a:r>
              <a:rPr lang="es-ES" sz="2800" dirty="0"/>
              <a:t>Educación Secundaria Obligatoria</a:t>
            </a:r>
          </a:p>
          <a:p>
            <a:pPr lvl="1"/>
            <a:r>
              <a:rPr lang="es-ES" sz="2800" dirty="0"/>
              <a:t>Bachillerato</a:t>
            </a:r>
          </a:p>
          <a:p>
            <a:pPr lvl="1"/>
            <a:endParaRPr lang="es-ES" sz="2800" dirty="0"/>
          </a:p>
          <a:p>
            <a:r>
              <a:rPr lang="es-ES" dirty="0"/>
              <a:t>Se irá añadiendo progresivamente funcionalidad y nuevas enseñanzas:</a:t>
            </a:r>
          </a:p>
          <a:p>
            <a:pPr lvl="1"/>
            <a:r>
              <a:rPr lang="es-ES" dirty="0"/>
              <a:t>Infantil</a:t>
            </a:r>
          </a:p>
          <a:p>
            <a:pPr lvl="1"/>
            <a:r>
              <a:rPr lang="es-ES" dirty="0"/>
              <a:t>Educación Especial</a:t>
            </a:r>
          </a:p>
          <a:p>
            <a:pPr lvl="1"/>
            <a:r>
              <a:rPr lang="es-ES" dirty="0"/>
              <a:t>Ciclos Formativos</a:t>
            </a:r>
          </a:p>
          <a:p>
            <a:pPr lvl="1"/>
            <a:r>
              <a:rPr lang="es-ES" dirty="0"/>
              <a:t>Enseñanzas artísticas superiores.</a:t>
            </a:r>
          </a:p>
          <a:p>
            <a:pPr lvl="1"/>
            <a:r>
              <a:rPr lang="es-ES" dirty="0"/>
              <a:t>Adultos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55A12BB-34B6-937C-64E8-1546038FED9C}"/>
              </a:ext>
            </a:extLst>
          </p:cNvPr>
          <p:cNvCxnSpPr>
            <a:cxnSpLocks/>
          </p:cNvCxnSpPr>
          <p:nvPr/>
        </p:nvCxnSpPr>
        <p:spPr>
          <a:xfrm>
            <a:off x="980247" y="1340527"/>
            <a:ext cx="101612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2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02DFE-B4A3-26ED-E9FA-DFBD1B05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E5FCD8-B90E-B05F-2A96-1D114ECCA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Existen varios perfiles en </a:t>
            </a:r>
            <a:r>
              <a:rPr lang="es-ES" dirty="0" err="1"/>
              <a:t>Stilus</a:t>
            </a:r>
            <a:r>
              <a:rPr lang="es-ES" dirty="0"/>
              <a:t>-Evaluación:</a:t>
            </a:r>
          </a:p>
          <a:p>
            <a:pPr lvl="1"/>
            <a:r>
              <a:rPr lang="es-ES" dirty="0"/>
              <a:t>Profesor/a</a:t>
            </a:r>
          </a:p>
          <a:p>
            <a:pPr lvl="1"/>
            <a:r>
              <a:rPr lang="es-ES" dirty="0"/>
              <a:t>Tutor/a</a:t>
            </a:r>
          </a:p>
          <a:p>
            <a:pPr lvl="1"/>
            <a:r>
              <a:rPr lang="es-ES" dirty="0"/>
              <a:t>Jefe/a de Departamento </a:t>
            </a:r>
          </a:p>
          <a:p>
            <a:pPr lvl="1"/>
            <a:r>
              <a:rPr lang="es-ES" dirty="0"/>
              <a:t>Orientador/a</a:t>
            </a:r>
          </a:p>
          <a:p>
            <a:pPr lvl="1"/>
            <a:r>
              <a:rPr lang="es-ES" dirty="0"/>
              <a:t>Equipo Directivo</a:t>
            </a:r>
          </a:p>
          <a:p>
            <a:r>
              <a:rPr lang="es-ES" dirty="0"/>
              <a:t>Cada usuario puede tener uno o más perfiles.</a:t>
            </a:r>
          </a:p>
          <a:p>
            <a:r>
              <a:rPr lang="es-ES" dirty="0"/>
              <a:t>Cada perfil tiene acceso a diferentes funcionalidades.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EDDED23-64FA-882C-9314-A70E317C1374}"/>
              </a:ext>
            </a:extLst>
          </p:cNvPr>
          <p:cNvCxnSpPr/>
          <p:nvPr/>
        </p:nvCxnSpPr>
        <p:spPr>
          <a:xfrm>
            <a:off x="980247" y="1340527"/>
            <a:ext cx="950428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3BC553A-2C75-5A9C-CD23-0B11C847F6E3}"/>
              </a:ext>
            </a:extLst>
          </p:cNvPr>
          <p:cNvCxnSpPr>
            <a:cxnSpLocks/>
          </p:cNvCxnSpPr>
          <p:nvPr/>
        </p:nvCxnSpPr>
        <p:spPr>
          <a:xfrm>
            <a:off x="980247" y="1340527"/>
            <a:ext cx="101612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C2F3F-637B-EAF7-EEA3-C0093B8E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Pantalla de acceso del Equipo Directivo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B5A94-BC13-F3DD-2433-4F0537D1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2F00AE-0CA1-2D80-B2D4-0016A0C29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" y="2827175"/>
            <a:ext cx="3614090" cy="40308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5EC653-F86C-5B7C-0BDE-921F0EBE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517" y="1818264"/>
            <a:ext cx="8242445" cy="5039735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B3F6AFF-7EEF-9BCD-0D41-094E2023E18F}"/>
              </a:ext>
            </a:extLst>
          </p:cNvPr>
          <p:cNvCxnSpPr>
            <a:cxnSpLocks/>
          </p:cNvCxnSpPr>
          <p:nvPr/>
        </p:nvCxnSpPr>
        <p:spPr>
          <a:xfrm flipV="1">
            <a:off x="2892490" y="5098473"/>
            <a:ext cx="1393183" cy="4625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5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FC4FE-C987-3F28-0014-3CD28EB1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Crear las Juntas de Evaluación</a:t>
            </a:r>
            <a:r>
              <a:rPr lang="es-ES" dirty="0"/>
              <a:t>: Permiten que el equipo directivo y el resto del profesorado pueda poner calificaciones en la aplicación. </a:t>
            </a:r>
          </a:p>
          <a:p>
            <a:r>
              <a:rPr lang="es-ES" dirty="0"/>
              <a:t>Crearemos una por cada acta que deseemos generar.</a:t>
            </a:r>
          </a:p>
          <a:p>
            <a:r>
              <a:rPr lang="es-ES" dirty="0"/>
              <a:t>Este apartado será visible en modo consulta para el profesorado.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5D58BC-0F69-8420-C243-2BB564F4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Primeros pasos – Juntas de Evaluación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266D1E-F1EF-197A-33ED-D9445A58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71" y="1452748"/>
            <a:ext cx="10172699" cy="54052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5F6726-47A2-A885-2D6F-08BF1CB8C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32" y="0"/>
            <a:ext cx="8645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3499-3B1C-9B5F-59FF-B21CBA6F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ED: Primeros pasos – Juntas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C3AC3-FA01-8CB8-6057-9F6A54FEF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DEC95D-5043-1BE0-B198-6CCF7A8C6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7827"/>
            <a:ext cx="9241050" cy="54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044DE-A212-E824-9B13-2BCBFDF3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Fechas de las Juntas de Evaluación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883EE-865E-372A-F190-F0E8FFCB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el momento en que creemos una Junta de Evaluación:</a:t>
            </a:r>
          </a:p>
          <a:p>
            <a:pPr lvl="1"/>
            <a:r>
              <a:rPr lang="es-ES" dirty="0"/>
              <a:t>Los profesores/as pueden poner calificaciones en sus grupos-materia.</a:t>
            </a:r>
          </a:p>
          <a:p>
            <a:pPr lvl="1"/>
            <a:r>
              <a:rPr lang="es-ES" dirty="0"/>
              <a:t>Los tutores/as pueden poner calificaciones en su grupo.</a:t>
            </a:r>
          </a:p>
          <a:p>
            <a:r>
              <a:rPr lang="es-ES" dirty="0"/>
              <a:t>Si asignamos una fecha y hora a la Junta de evaluación:</a:t>
            </a:r>
          </a:p>
          <a:p>
            <a:pPr lvl="1"/>
            <a:r>
              <a:rPr lang="es-ES" dirty="0"/>
              <a:t>El profesorado podrá poner calificaciones mientras no se alcance la fecha/hora marcada.</a:t>
            </a:r>
          </a:p>
          <a:p>
            <a:pPr lvl="1"/>
            <a:r>
              <a:rPr lang="es-ES" dirty="0"/>
              <a:t>El tutor/a podrá poner/modificar calificaciones hasta el final del día de la evaluación.</a:t>
            </a:r>
          </a:p>
        </p:txBody>
      </p:sp>
    </p:spTree>
    <p:extLst>
      <p:ext uri="{BB962C8B-B14F-4D97-AF65-F5344CB8AC3E}">
        <p14:creationId xmlns:p14="http://schemas.microsoft.com/office/powerpoint/2010/main" val="2417188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8482C7C735B49992D4DB966BB8183" ma:contentTypeVersion="3" ma:contentTypeDescription="Create a new document." ma:contentTypeScope="" ma:versionID="6aa8ca66023fd148a890b3a7cb76471f">
  <xsd:schema xmlns:xsd="http://www.w3.org/2001/XMLSchema" xmlns:xs="http://www.w3.org/2001/XMLSchema" xmlns:p="http://schemas.microsoft.com/office/2006/metadata/properties" xmlns:ns3="6a67caf8-54d6-43d7-b9a4-754919068441" targetNamespace="http://schemas.microsoft.com/office/2006/metadata/properties" ma:root="true" ma:fieldsID="37b4953f4837e68bcb748106c12f2cba" ns3:_="">
    <xsd:import namespace="6a67caf8-54d6-43d7-b9a4-7549190684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7caf8-54d6-43d7-b9a4-754919068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BB7024-9F36-44D0-B237-5052D22C7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7caf8-54d6-43d7-b9a4-754919068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2B53DC-2D11-446A-9601-823952502E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89B73-1CCC-4831-BC32-BDDD26667402}">
  <ds:schemaRefs>
    <ds:schemaRef ds:uri="6a67caf8-54d6-43d7-b9a4-754919068441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9088</TotalTime>
  <Words>1664</Words>
  <Application>Microsoft Office PowerPoint</Application>
  <PresentationFormat>Panorámica</PresentationFormat>
  <Paragraphs>192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Wingdings</vt:lpstr>
      <vt:lpstr>Tema de Office</vt:lpstr>
      <vt:lpstr>Durante la formación</vt:lpstr>
      <vt:lpstr>Stilus-Evaluación</vt:lpstr>
      <vt:lpstr>Requisitos previos</vt:lpstr>
      <vt:lpstr>Versión inicial de Evaluación</vt:lpstr>
      <vt:lpstr>Perfiles </vt:lpstr>
      <vt:lpstr>Pantalla de acceso del Equipo Directivo</vt:lpstr>
      <vt:lpstr>ED: Primeros pasos – Juntas de Evaluación</vt:lpstr>
      <vt:lpstr>ED: Primeros pasos – Juntas de Evaluación</vt:lpstr>
      <vt:lpstr>Fechas de las Juntas de Evaluación </vt:lpstr>
      <vt:lpstr>Fechas de las Juntas de Evaluación </vt:lpstr>
      <vt:lpstr>ED: Primeros pasos – Configurar pendientes</vt:lpstr>
      <vt:lpstr>ED: Configuración opcional - Evaluaciones</vt:lpstr>
      <vt:lpstr>ED: Configuración opcional – Elementos de evaluación de materia</vt:lpstr>
      <vt:lpstr>ED: Configuración opcional – Elementos de evaluación de matrícula (alumno)</vt:lpstr>
      <vt:lpstr>Profesorado: Calificar alumnos</vt:lpstr>
      <vt:lpstr>Profesorado: Calificar alumnos</vt:lpstr>
      <vt:lpstr>Tutor/a: Evaluar grupo tutoría</vt:lpstr>
      <vt:lpstr>Tutor/a: Evaluar grupo tutoría</vt:lpstr>
      <vt:lpstr>ED: Evaluar Grupo</vt:lpstr>
      <vt:lpstr>ED: Evaluar Grupo</vt:lpstr>
      <vt:lpstr>Profesorado: Calificar pendientes</vt:lpstr>
      <vt:lpstr>ED: Evaluar Curso</vt:lpstr>
      <vt:lpstr>ED: Último paso – Exportar</vt:lpstr>
      <vt:lpstr>ED: Último paso – Importar</vt:lpstr>
      <vt:lpstr>Incidencias detectadas</vt:lpstr>
      <vt:lpstr>¿Cómo probar la aplicación?</vt:lpstr>
      <vt:lpstr>IMPORTANTE</vt:lpstr>
      <vt:lpstr>Manual </vt:lpstr>
      <vt:lpstr>Documentación de la sesión formativa</vt:lpstr>
    </vt:vector>
  </TitlesOfParts>
  <Company>JCYL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Durante la charla</dc:title>
  <dc:creator>DAVID MATIA CUBILLO</dc:creator>
  <cp:lastModifiedBy>DAVID MATIA CUBILLO</cp:lastModifiedBy>
  <cp:revision>39</cp:revision>
  <dcterms:created xsi:type="dcterms:W3CDTF">2023-11-11T10:11:33Z</dcterms:created>
  <dcterms:modified xsi:type="dcterms:W3CDTF">2024-02-02T13:36:44Z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0x0101006FF8482C7C735B49992D4DB966BB8183</vt:lpwstr>
  </property>
</Properties>
</file>