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63" r:id="rId5"/>
    <p:sldId id="262" r:id="rId6"/>
    <p:sldId id="264" r:id="rId7"/>
    <p:sldId id="273" r:id="rId8"/>
    <p:sldId id="272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0E31E-7CAD-1262-3677-0D0411202C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66C0D3C-9341-4F1F-69BF-FAD373B107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2F35EA-779A-FAEF-C1DC-2AFDEF97C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BC-C0F1-4146-BC00-5A8565069E54}" type="datetimeFigureOut">
              <a:rPr lang="es-ES" smtClean="0"/>
              <a:t>25/09/2025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129EA8-3BD1-1B8C-7B3B-22A92225B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670CB1-EDB1-860F-BDF2-C994991EC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04609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AF78C1-94C9-BAF8-2F96-64D5A6EF0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8300423-C9F4-B8F3-92BC-38DAE34274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CF3C4B-84F6-21FA-34B6-D9DF774B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BC-C0F1-4146-BC00-5A8565069E54}" type="datetimeFigureOut">
              <a:rPr lang="es-ES" smtClean="0"/>
              <a:t>25/09/2025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F93E74-0B53-BB58-2769-66FBC40AA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B6740-3516-2209-76B1-A8A86BC23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84512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A040322-DE80-A9ED-1EC8-14D890D93A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A2F5458-9ECD-9C32-2162-E720D76A16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A8DFC0-7B13-9BD5-B8F8-AB3E3A7F9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BC-C0F1-4146-BC00-5A8565069E54}" type="datetimeFigureOut">
              <a:rPr lang="es-ES" smtClean="0"/>
              <a:t>25/09/2025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52132D-C1FA-4F00-F725-81959666B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FF781FA-E68A-2648-7342-13EE12DB2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87141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DE6106-A600-AD87-0D0E-EF428EA2C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7C39BF-987F-772D-77E1-72BEA2405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05AA4A-93CF-7C4F-6160-2CCDCA7B1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BC-C0F1-4146-BC00-5A8565069E54}" type="datetimeFigureOut">
              <a:rPr lang="es-ES" smtClean="0"/>
              <a:t>25/09/2025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371BE-E1DB-5070-A694-345412C43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55F494-8BE9-FC1A-BAA6-2DCE3B1E2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57749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6F42D7-1A1B-C592-9977-545969007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CB400F0-5A67-3FFF-EA2D-7D1BFE30C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0A29B9-672D-7502-7432-ABC71F8C3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BC-C0F1-4146-BC00-5A8565069E54}" type="datetimeFigureOut">
              <a:rPr lang="es-ES" smtClean="0"/>
              <a:t>25/09/2025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75351-2CEE-6923-9B73-563AD73BE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C79195-E788-92AE-8828-34C5B72B9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32797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4E3861-0CD5-49CD-8A63-E2A8B8D69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9FC604-62DF-EEFD-0AB2-FE68C571C8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47C6E93-8955-605E-0090-5E137839D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CE63D32-9A7B-73DC-EA7D-3C73CD49D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BC-C0F1-4146-BC00-5A8565069E54}" type="datetimeFigureOut">
              <a:rPr lang="es-ES" smtClean="0"/>
              <a:t>25/09/2025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E97920C-697B-9F6E-D8AC-E600DAE0B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8D8EC13-7114-27B4-E6A5-72ECED43F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99236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FA4B6F-708C-7507-A86B-FD97E5946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EA3031D-B2B8-171F-939B-C662927AF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C7B01E7-0283-3080-4CB4-61B7955AC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234C6B3-D24B-852E-AC46-22C879575F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2F1006A-58C9-2E96-6726-5C33AAA4E4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EB4FA06-20B5-D86F-C98F-776E54230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BC-C0F1-4146-BC00-5A8565069E54}" type="datetimeFigureOut">
              <a:rPr lang="es-ES" smtClean="0"/>
              <a:t>25/09/2025</a:t>
            </a:fld>
            <a:endParaRPr lang="es-E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F46C251-2858-FDC3-5277-F8F9A793E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9CA9CC4-C47B-9706-EA18-BB3ADD9D1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17073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18ACC9-689B-97A6-0E45-3C5C0B760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F77D445-CEDF-2762-62E6-4A868A2CC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BC-C0F1-4146-BC00-5A8565069E54}" type="datetimeFigureOut">
              <a:rPr lang="es-ES" smtClean="0"/>
              <a:t>25/09/2025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84675B-B1E7-AA17-FB85-2A0051BCE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676A8EE-9F50-9A02-4E61-95F967B63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90164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C3F4FFF-B72B-D3FD-CF33-ED980BA56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BC-C0F1-4146-BC00-5A8565069E54}" type="datetimeFigureOut">
              <a:rPr lang="es-ES" smtClean="0"/>
              <a:t>25/09/2025</a:t>
            </a:fld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9CBEE07-1423-AEFA-FCE5-0ED3563CE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97AD01C-533E-3A3B-4FA9-2CD1E4140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38214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F333F5-AD46-8808-EA3C-EEA2585A8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654CAD-40C5-B959-7F22-F1178CDAE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919498E-CA77-2573-89A8-85F28001FE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C740FBF-C414-72A3-CF24-4093555D0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BC-C0F1-4146-BC00-5A8565069E54}" type="datetimeFigureOut">
              <a:rPr lang="es-ES" smtClean="0"/>
              <a:t>25/09/2025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96762D9-8F4E-E391-8C8B-B1D730506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4DDA335-1BBB-C3C1-FFBA-7E84DC9C3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03658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AD9361-6644-C5B6-EF29-B59DF3CFA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A25737D-DA07-5859-C255-C4B34A9E41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7A6A3DB-4D68-E5F0-5FDF-8EE78F9EBA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F0A2863-D9CD-5578-76D6-4C251254A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0BBC-C0F1-4146-BC00-5A8565069E54}" type="datetimeFigureOut">
              <a:rPr lang="es-ES" smtClean="0"/>
              <a:t>25/09/2025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3F45A0C-FEE1-7E31-09CD-D246CB452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9147448-C268-F75D-990C-12BF7F86A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16100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8EC377A-760A-76C7-654F-C026F0C2D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615336F-A6FA-A0B1-75B3-624CBE5D7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55676E1-9705-A906-10A9-9DBB2D9DFD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70BBC-C0F1-4146-BC00-5A8565069E54}" type="datetimeFigureOut">
              <a:rPr lang="es-ES" smtClean="0"/>
              <a:t>25/09/2025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5E2DDE-6930-0D51-787B-C9C2B72646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B239FB6-C673-3173-5BE6-7932FF18C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6D45C-004D-4E6C-A807-A6841642792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18000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76906711-0AFB-47DD-A4B6-4E94B38B8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203791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AA91F649-894C-41F6-A21D-3D1AC558E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203791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017E855-6CE1-E047-DC76-7397D38985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1" y="1594316"/>
            <a:ext cx="10909640" cy="1510301"/>
          </a:xfrm>
        </p:spPr>
        <p:txBody>
          <a:bodyPr anchor="ctr">
            <a:normAutofit/>
          </a:bodyPr>
          <a:lstStyle/>
          <a:p>
            <a:r>
              <a:rPr lang="es-ES" sz="5100" dirty="0">
                <a:solidFill>
                  <a:srgbClr val="FFFFFF"/>
                </a:solidFill>
              </a:rPr>
              <a:t>PROGRAMA DE ÉXITO EDUCATIVO: ACOMPAÑAMIENTO Y REFUERZO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53AE195-E1B4-DD79-C08E-F595B9DA1A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95601" y="3104617"/>
            <a:ext cx="6396204" cy="662542"/>
          </a:xfrm>
        </p:spPr>
        <p:txBody>
          <a:bodyPr anchor="ctr">
            <a:normAutofit/>
          </a:bodyPr>
          <a:lstStyle/>
          <a:p>
            <a:r>
              <a:rPr lang="es-ES" dirty="0">
                <a:solidFill>
                  <a:srgbClr val="FFFFFF"/>
                </a:solidFill>
              </a:rPr>
              <a:t>CURSO 2025/ 2026</a:t>
            </a:r>
          </a:p>
        </p:txBody>
      </p:sp>
      <p:sp>
        <p:nvSpPr>
          <p:cNvPr id="35" name="sketch line">
            <a:extLst>
              <a:ext uri="{FF2B5EF4-FFF2-40B4-BE49-F238E27FC236}">
                <a16:creationId xmlns:a16="http://schemas.microsoft.com/office/drawing/2014/main" id="{56037404-66BD-46B5-9323-1B5313196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295705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5D9DE43-5B51-1E2B-9FF2-3609FC367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177" y="5141036"/>
            <a:ext cx="10118598" cy="127914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5D00FB9-1666-CFC8-3CA4-F4C34D6C0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20379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3E4AB0B-F577-07DE-1B00-7E8517653A47}"/>
              </a:ext>
            </a:extLst>
          </p:cNvPr>
          <p:cNvSpPr txBox="1"/>
          <p:nvPr/>
        </p:nvSpPr>
        <p:spPr>
          <a:xfrm>
            <a:off x="4941916" y="4632791"/>
            <a:ext cx="6093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chemeClr val="accent2"/>
                </a:solidFill>
              </a:rPr>
              <a:t>Información para familias </a:t>
            </a:r>
          </a:p>
        </p:txBody>
      </p:sp>
    </p:spTree>
    <p:extLst>
      <p:ext uri="{BB962C8B-B14F-4D97-AF65-F5344CB8AC3E}">
        <p14:creationId xmlns:p14="http://schemas.microsoft.com/office/powerpoint/2010/main" val="2745821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1CF57FB-8AA3-10A3-5EAA-FDBDC6A3D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16" y="181522"/>
            <a:ext cx="4979300" cy="3376325"/>
          </a:xfrm>
        </p:spPr>
        <p:txBody>
          <a:bodyPr anchor="t">
            <a:normAutofit fontScale="90000"/>
          </a:bodyPr>
          <a:lstStyle/>
          <a:p>
            <a:r>
              <a:rPr lang="es-ES" sz="5400" dirty="0">
                <a:solidFill>
                  <a:srgbClr val="FFFFFF"/>
                </a:solidFill>
              </a:rPr>
              <a:t>Acompañamiento 4ºESO</a:t>
            </a:r>
            <a:br>
              <a:rPr lang="es-ES" sz="5400" dirty="0">
                <a:solidFill>
                  <a:srgbClr val="FFFFFF"/>
                </a:solidFill>
              </a:rPr>
            </a:br>
            <a:r>
              <a:rPr lang="es-ES" sz="3600" b="1" dirty="0">
                <a:solidFill>
                  <a:srgbClr val="FFFFFF"/>
                </a:solidFill>
              </a:rPr>
              <a:t>(octubre a 29/05/26) </a:t>
            </a:r>
            <a:br>
              <a:rPr lang="es-ES" sz="5400" dirty="0">
                <a:solidFill>
                  <a:srgbClr val="FFFFFF"/>
                </a:solidFill>
              </a:rPr>
            </a:br>
            <a:r>
              <a:rPr lang="es-ES" sz="5400" dirty="0">
                <a:solidFill>
                  <a:srgbClr val="FFFFFF"/>
                </a:solidFill>
              </a:rPr>
              <a:t>JUNIO 4ºESO</a:t>
            </a:r>
            <a:br>
              <a:rPr lang="es-ES" sz="5400" dirty="0">
                <a:solidFill>
                  <a:srgbClr val="FFFFFF"/>
                </a:solidFill>
              </a:rPr>
            </a:br>
            <a:r>
              <a:rPr lang="es-ES" sz="3600" b="1" dirty="0">
                <a:solidFill>
                  <a:srgbClr val="FFFFFF"/>
                </a:solidFill>
              </a:rPr>
              <a:t>(1/06/26 a 24/06/2026)</a:t>
            </a:r>
            <a:br>
              <a:rPr lang="es-ES" sz="3600" b="1" dirty="0">
                <a:solidFill>
                  <a:srgbClr val="FFFFFF"/>
                </a:solidFill>
              </a:rPr>
            </a:br>
            <a:br>
              <a:rPr lang="es-ES" sz="5400" dirty="0">
                <a:solidFill>
                  <a:srgbClr val="FFFFFF"/>
                </a:solidFill>
              </a:rPr>
            </a:br>
            <a:endParaRPr lang="es-ES" sz="5400" dirty="0">
              <a:solidFill>
                <a:srgbClr val="FFFFFF"/>
              </a:solidFill>
            </a:endParaRP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D7037A2C-F8C9-7B34-D845-5E6A33AACF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70336" y="-49625"/>
            <a:ext cx="1121664" cy="1121664"/>
          </a:xfrm>
          <a:prstGeom prst="rect">
            <a:avLst/>
          </a:prstGeom>
        </p:spPr>
      </p:pic>
      <p:graphicFrame>
        <p:nvGraphicFramePr>
          <p:cNvPr id="5" name="Tabla 8">
            <a:extLst>
              <a:ext uri="{FF2B5EF4-FFF2-40B4-BE49-F238E27FC236}">
                <a16:creationId xmlns:a16="http://schemas.microsoft.com/office/drawing/2014/main" id="{01D37460-034D-750C-DC5B-6257A9D03A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1926837"/>
              </p:ext>
            </p:extLst>
          </p:nvPr>
        </p:nvGraphicFramePr>
        <p:xfrm>
          <a:off x="5424819" y="1022413"/>
          <a:ext cx="6642465" cy="5835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155">
                  <a:extLst>
                    <a:ext uri="{9D8B030D-6E8A-4147-A177-3AD203B41FA5}">
                      <a16:colId xmlns:a16="http://schemas.microsoft.com/office/drawing/2014/main" val="1685781880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4260253849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3901380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FINALIDAD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DESTINATARIOS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TIPO DE APOYO Y REFUERZO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632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Contribuir a la titulación de ESO sin lagunas de conocimiento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Alumnado 4º ESO en riesgo de no obtener el título de Graduado en Educación Secundaria Obligatoria o que presenta dificultades para obtenerlo con los apoyos ordinarios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LCL (2h/sem)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MAT-B (2h/sem)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MAT-A (2h/sem)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ING (2h/sem)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6863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3032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6CD22E-2269-419F-9E81-016EA035D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A607D34-E2A9-4595-9DB2-5472E077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082" y="0"/>
            <a:ext cx="4884918" cy="6858000"/>
          </a:xfrm>
          <a:custGeom>
            <a:avLst/>
            <a:gdLst>
              <a:gd name="connsiteX0" fmla="*/ 1097203 w 4884918"/>
              <a:gd name="connsiteY0" fmla="*/ 0 h 6858000"/>
              <a:gd name="connsiteX1" fmla="*/ 1154155 w 4884918"/>
              <a:gd name="connsiteY1" fmla="*/ 0 h 6858000"/>
              <a:gd name="connsiteX2" fmla="*/ 972305 w 4884918"/>
              <a:gd name="connsiteY2" fmla="*/ 343212 h 6858000"/>
              <a:gd name="connsiteX3" fmla="*/ 780524 w 4884918"/>
              <a:gd name="connsiteY3" fmla="*/ 761067 h 6858000"/>
              <a:gd name="connsiteX4" fmla="*/ 737045 w 4884918"/>
              <a:gd name="connsiteY4" fmla="*/ 865164 h 6858000"/>
              <a:gd name="connsiteX5" fmla="*/ 762322 w 4884918"/>
              <a:gd name="connsiteY5" fmla="*/ 830676 h 6858000"/>
              <a:gd name="connsiteX6" fmla="*/ 1118805 w 4884918"/>
              <a:gd name="connsiteY6" fmla="*/ 160440 h 6858000"/>
              <a:gd name="connsiteX7" fmla="*/ 1221640 w 4884918"/>
              <a:gd name="connsiteY7" fmla="*/ 0 h 6858000"/>
              <a:gd name="connsiteX8" fmla="*/ 4884918 w 4884918"/>
              <a:gd name="connsiteY8" fmla="*/ 0 h 6858000"/>
              <a:gd name="connsiteX9" fmla="*/ 4884918 w 4884918"/>
              <a:gd name="connsiteY9" fmla="*/ 6857999 h 6858000"/>
              <a:gd name="connsiteX10" fmla="*/ 4884918 w 4884918"/>
              <a:gd name="connsiteY10" fmla="*/ 6858000 h 6858000"/>
              <a:gd name="connsiteX11" fmla="*/ 704817 w 4884918"/>
              <a:gd name="connsiteY11" fmla="*/ 6858000 h 6858000"/>
              <a:gd name="connsiteX12" fmla="*/ 618717 w 4884918"/>
              <a:gd name="connsiteY12" fmla="*/ 6672538 h 6858000"/>
              <a:gd name="connsiteX13" fmla="*/ 309324 w 4884918"/>
              <a:gd name="connsiteY13" fmla="*/ 5833618 h 6858000"/>
              <a:gd name="connsiteX14" fmla="*/ 209850 w 4884918"/>
              <a:gd name="connsiteY14" fmla="*/ 5484180 h 6858000"/>
              <a:gd name="connsiteX15" fmla="*/ 211619 w 4884918"/>
              <a:gd name="connsiteY15" fmla="*/ 5517653 h 6858000"/>
              <a:gd name="connsiteX16" fmla="*/ 361778 w 4884918"/>
              <a:gd name="connsiteY16" fmla="*/ 6145524 h 6858000"/>
              <a:gd name="connsiteX17" fmla="*/ 591356 w 4884918"/>
              <a:gd name="connsiteY17" fmla="*/ 6843306 h 6858000"/>
              <a:gd name="connsiteX18" fmla="*/ 597415 w 4884918"/>
              <a:gd name="connsiteY18" fmla="*/ 6858000 h 6858000"/>
              <a:gd name="connsiteX19" fmla="*/ 545224 w 4884918"/>
              <a:gd name="connsiteY19" fmla="*/ 6858000 h 6858000"/>
              <a:gd name="connsiteX20" fmla="*/ 533604 w 4884918"/>
              <a:gd name="connsiteY20" fmla="*/ 6830072 h 6858000"/>
              <a:gd name="connsiteX21" fmla="*/ 169657 w 4884918"/>
              <a:gd name="connsiteY21" fmla="*/ 5556577 h 6858000"/>
              <a:gd name="connsiteX22" fmla="*/ 12169 w 4884918"/>
              <a:gd name="connsiteY22" fmla="*/ 4362835 h 6858000"/>
              <a:gd name="connsiteX23" fmla="*/ 46168 w 4884918"/>
              <a:gd name="connsiteY23" fmla="*/ 3338487 h 6858000"/>
              <a:gd name="connsiteX24" fmla="*/ 490574 w 4884918"/>
              <a:gd name="connsiteY24" fmla="*/ 1381078 h 6858000"/>
              <a:gd name="connsiteX25" fmla="*/ 984701 w 4884918"/>
              <a:gd name="connsiteY25" fmla="*/ 2082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884918" h="685800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4884918" y="0"/>
                </a:lnTo>
                <a:lnTo>
                  <a:pt x="4884918" y="6857999"/>
                </a:lnTo>
                <a:lnTo>
                  <a:pt x="4884918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80" y="5439978"/>
            <a:ext cx="5897880" cy="18288"/>
          </a:xfrm>
          <a:custGeom>
            <a:avLst/>
            <a:gdLst>
              <a:gd name="connsiteX0" fmla="*/ 0 w 5897880"/>
              <a:gd name="connsiteY0" fmla="*/ 0 h 18288"/>
              <a:gd name="connsiteX1" fmla="*/ 537362 w 5897880"/>
              <a:gd name="connsiteY1" fmla="*/ 0 h 18288"/>
              <a:gd name="connsiteX2" fmla="*/ 1133704 w 5897880"/>
              <a:gd name="connsiteY2" fmla="*/ 0 h 18288"/>
              <a:gd name="connsiteX3" fmla="*/ 1671066 w 5897880"/>
              <a:gd name="connsiteY3" fmla="*/ 0 h 18288"/>
              <a:gd name="connsiteX4" fmla="*/ 2385365 w 5897880"/>
              <a:gd name="connsiteY4" fmla="*/ 0 h 18288"/>
              <a:gd name="connsiteX5" fmla="*/ 3040685 w 5897880"/>
              <a:gd name="connsiteY5" fmla="*/ 0 h 18288"/>
              <a:gd name="connsiteX6" fmla="*/ 3696005 w 5897880"/>
              <a:gd name="connsiteY6" fmla="*/ 0 h 18288"/>
              <a:gd name="connsiteX7" fmla="*/ 4469282 w 5897880"/>
              <a:gd name="connsiteY7" fmla="*/ 0 h 18288"/>
              <a:gd name="connsiteX8" fmla="*/ 5183581 w 5897880"/>
              <a:gd name="connsiteY8" fmla="*/ 0 h 18288"/>
              <a:gd name="connsiteX9" fmla="*/ 5897880 w 5897880"/>
              <a:gd name="connsiteY9" fmla="*/ 0 h 18288"/>
              <a:gd name="connsiteX10" fmla="*/ 5897880 w 5897880"/>
              <a:gd name="connsiteY10" fmla="*/ 18288 h 18288"/>
              <a:gd name="connsiteX11" fmla="*/ 5419496 w 5897880"/>
              <a:gd name="connsiteY11" fmla="*/ 18288 h 18288"/>
              <a:gd name="connsiteX12" fmla="*/ 4882134 w 5897880"/>
              <a:gd name="connsiteY12" fmla="*/ 18288 h 18288"/>
              <a:gd name="connsiteX13" fmla="*/ 4167835 w 5897880"/>
              <a:gd name="connsiteY13" fmla="*/ 18288 h 18288"/>
              <a:gd name="connsiteX14" fmla="*/ 3394558 w 5897880"/>
              <a:gd name="connsiteY14" fmla="*/ 18288 h 18288"/>
              <a:gd name="connsiteX15" fmla="*/ 2798216 w 5897880"/>
              <a:gd name="connsiteY15" fmla="*/ 18288 h 18288"/>
              <a:gd name="connsiteX16" fmla="*/ 2024939 w 5897880"/>
              <a:gd name="connsiteY16" fmla="*/ 18288 h 18288"/>
              <a:gd name="connsiteX17" fmla="*/ 1487576 w 5897880"/>
              <a:gd name="connsiteY17" fmla="*/ 18288 h 18288"/>
              <a:gd name="connsiteX18" fmla="*/ 1009193 w 5897880"/>
              <a:gd name="connsiteY18" fmla="*/ 18288 h 18288"/>
              <a:gd name="connsiteX19" fmla="*/ 0 w 5897880"/>
              <a:gd name="connsiteY19" fmla="*/ 18288 h 18288"/>
              <a:gd name="connsiteX20" fmla="*/ 0 w 5897880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97880" h="18288" fill="none" extrusionOk="0">
                <a:moveTo>
                  <a:pt x="0" y="0"/>
                </a:moveTo>
                <a:cubicBezTo>
                  <a:pt x="232564" y="21549"/>
                  <a:pt x="389747" y="7320"/>
                  <a:pt x="537362" y="0"/>
                </a:cubicBezTo>
                <a:cubicBezTo>
                  <a:pt x="684977" y="-7320"/>
                  <a:pt x="894159" y="-7726"/>
                  <a:pt x="1133704" y="0"/>
                </a:cubicBezTo>
                <a:cubicBezTo>
                  <a:pt x="1373249" y="7726"/>
                  <a:pt x="1440352" y="-304"/>
                  <a:pt x="1671066" y="0"/>
                </a:cubicBezTo>
                <a:cubicBezTo>
                  <a:pt x="1901780" y="304"/>
                  <a:pt x="2091497" y="765"/>
                  <a:pt x="2385365" y="0"/>
                </a:cubicBezTo>
                <a:cubicBezTo>
                  <a:pt x="2679233" y="-765"/>
                  <a:pt x="2762926" y="2802"/>
                  <a:pt x="3040685" y="0"/>
                </a:cubicBezTo>
                <a:cubicBezTo>
                  <a:pt x="3318444" y="-2802"/>
                  <a:pt x="3409726" y="9093"/>
                  <a:pt x="3696005" y="0"/>
                </a:cubicBezTo>
                <a:cubicBezTo>
                  <a:pt x="3982284" y="-9093"/>
                  <a:pt x="4087272" y="27119"/>
                  <a:pt x="4469282" y="0"/>
                </a:cubicBezTo>
                <a:cubicBezTo>
                  <a:pt x="4851292" y="-27119"/>
                  <a:pt x="4924835" y="26473"/>
                  <a:pt x="5183581" y="0"/>
                </a:cubicBezTo>
                <a:cubicBezTo>
                  <a:pt x="5442327" y="-26473"/>
                  <a:pt x="5598463" y="7328"/>
                  <a:pt x="5897880" y="0"/>
                </a:cubicBezTo>
                <a:cubicBezTo>
                  <a:pt x="5898259" y="7355"/>
                  <a:pt x="5898164" y="10249"/>
                  <a:pt x="5897880" y="18288"/>
                </a:cubicBezTo>
                <a:cubicBezTo>
                  <a:pt x="5682742" y="31268"/>
                  <a:pt x="5520014" y="14700"/>
                  <a:pt x="5419496" y="18288"/>
                </a:cubicBezTo>
                <a:cubicBezTo>
                  <a:pt x="5318978" y="21876"/>
                  <a:pt x="5012864" y="-2446"/>
                  <a:pt x="4882134" y="18288"/>
                </a:cubicBezTo>
                <a:cubicBezTo>
                  <a:pt x="4751404" y="39022"/>
                  <a:pt x="4313676" y="-3937"/>
                  <a:pt x="4167835" y="18288"/>
                </a:cubicBezTo>
                <a:cubicBezTo>
                  <a:pt x="4021994" y="40513"/>
                  <a:pt x="3715729" y="50049"/>
                  <a:pt x="3394558" y="18288"/>
                </a:cubicBezTo>
                <a:cubicBezTo>
                  <a:pt x="3073387" y="-13473"/>
                  <a:pt x="3093227" y="29828"/>
                  <a:pt x="2798216" y="18288"/>
                </a:cubicBezTo>
                <a:cubicBezTo>
                  <a:pt x="2503205" y="6748"/>
                  <a:pt x="2297615" y="22459"/>
                  <a:pt x="2024939" y="18288"/>
                </a:cubicBezTo>
                <a:cubicBezTo>
                  <a:pt x="1752263" y="14117"/>
                  <a:pt x="1629814" y="-5485"/>
                  <a:pt x="1487576" y="18288"/>
                </a:cubicBezTo>
                <a:cubicBezTo>
                  <a:pt x="1345338" y="42061"/>
                  <a:pt x="1238885" y="15810"/>
                  <a:pt x="1009193" y="18288"/>
                </a:cubicBezTo>
                <a:cubicBezTo>
                  <a:pt x="779501" y="20766"/>
                  <a:pt x="441829" y="-24679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5897880" h="18288" stroke="0" extrusionOk="0">
                <a:moveTo>
                  <a:pt x="0" y="0"/>
                </a:moveTo>
                <a:cubicBezTo>
                  <a:pt x="196299" y="-26676"/>
                  <a:pt x="463834" y="6738"/>
                  <a:pt x="596341" y="0"/>
                </a:cubicBezTo>
                <a:cubicBezTo>
                  <a:pt x="728848" y="-6738"/>
                  <a:pt x="857267" y="1845"/>
                  <a:pt x="1074725" y="0"/>
                </a:cubicBezTo>
                <a:cubicBezTo>
                  <a:pt x="1292183" y="-1845"/>
                  <a:pt x="1545672" y="3744"/>
                  <a:pt x="1848002" y="0"/>
                </a:cubicBezTo>
                <a:cubicBezTo>
                  <a:pt x="2150332" y="-3744"/>
                  <a:pt x="2306688" y="-14526"/>
                  <a:pt x="2444344" y="0"/>
                </a:cubicBezTo>
                <a:cubicBezTo>
                  <a:pt x="2582000" y="14526"/>
                  <a:pt x="2761095" y="-11862"/>
                  <a:pt x="3040685" y="0"/>
                </a:cubicBezTo>
                <a:cubicBezTo>
                  <a:pt x="3320275" y="11862"/>
                  <a:pt x="3622320" y="-32867"/>
                  <a:pt x="3813962" y="0"/>
                </a:cubicBezTo>
                <a:cubicBezTo>
                  <a:pt x="4005604" y="32867"/>
                  <a:pt x="4117810" y="-10778"/>
                  <a:pt x="4351325" y="0"/>
                </a:cubicBezTo>
                <a:cubicBezTo>
                  <a:pt x="4584840" y="10778"/>
                  <a:pt x="4963783" y="-32384"/>
                  <a:pt x="5124602" y="0"/>
                </a:cubicBezTo>
                <a:cubicBezTo>
                  <a:pt x="5285421" y="32384"/>
                  <a:pt x="5705238" y="-29538"/>
                  <a:pt x="5897880" y="0"/>
                </a:cubicBezTo>
                <a:cubicBezTo>
                  <a:pt x="5898220" y="5688"/>
                  <a:pt x="5897711" y="13142"/>
                  <a:pt x="5897880" y="18288"/>
                </a:cubicBezTo>
                <a:cubicBezTo>
                  <a:pt x="5630425" y="-1425"/>
                  <a:pt x="5532865" y="12244"/>
                  <a:pt x="5242560" y="18288"/>
                </a:cubicBezTo>
                <a:cubicBezTo>
                  <a:pt x="4952255" y="24332"/>
                  <a:pt x="4783060" y="5748"/>
                  <a:pt x="4646219" y="18288"/>
                </a:cubicBezTo>
                <a:cubicBezTo>
                  <a:pt x="4509378" y="30828"/>
                  <a:pt x="4163771" y="-13995"/>
                  <a:pt x="3872941" y="18288"/>
                </a:cubicBezTo>
                <a:cubicBezTo>
                  <a:pt x="3582111" y="50571"/>
                  <a:pt x="3362704" y="-1402"/>
                  <a:pt x="3099664" y="18288"/>
                </a:cubicBezTo>
                <a:cubicBezTo>
                  <a:pt x="2836624" y="37978"/>
                  <a:pt x="2747441" y="19657"/>
                  <a:pt x="2562301" y="18288"/>
                </a:cubicBezTo>
                <a:cubicBezTo>
                  <a:pt x="2377161" y="16919"/>
                  <a:pt x="2104946" y="21735"/>
                  <a:pt x="1906981" y="18288"/>
                </a:cubicBezTo>
                <a:cubicBezTo>
                  <a:pt x="1709016" y="14841"/>
                  <a:pt x="1304654" y="-2323"/>
                  <a:pt x="1133704" y="18288"/>
                </a:cubicBezTo>
                <a:cubicBezTo>
                  <a:pt x="962754" y="38899"/>
                  <a:pt x="457048" y="2985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sketch line 2">
            <a:extLst>
              <a:ext uri="{FF2B5EF4-FFF2-40B4-BE49-F238E27FC236}">
                <a16:creationId xmlns:a16="http://schemas.microsoft.com/office/drawing/2014/main" id="{8FFD9892-EDE5-4886-A313-66099DA8C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0653" y="5626353"/>
            <a:ext cx="3479619" cy="18288"/>
          </a:xfrm>
          <a:custGeom>
            <a:avLst/>
            <a:gdLst>
              <a:gd name="connsiteX0" fmla="*/ 0 w 3479619"/>
              <a:gd name="connsiteY0" fmla="*/ 0 h 18288"/>
              <a:gd name="connsiteX1" fmla="*/ 661128 w 3479619"/>
              <a:gd name="connsiteY1" fmla="*/ 0 h 18288"/>
              <a:gd name="connsiteX2" fmla="*/ 1357051 w 3479619"/>
              <a:gd name="connsiteY2" fmla="*/ 0 h 18288"/>
              <a:gd name="connsiteX3" fmla="*/ 2087771 w 3479619"/>
              <a:gd name="connsiteY3" fmla="*/ 0 h 18288"/>
              <a:gd name="connsiteX4" fmla="*/ 2818491 w 3479619"/>
              <a:gd name="connsiteY4" fmla="*/ 0 h 18288"/>
              <a:gd name="connsiteX5" fmla="*/ 3479619 w 3479619"/>
              <a:gd name="connsiteY5" fmla="*/ 0 h 18288"/>
              <a:gd name="connsiteX6" fmla="*/ 3479619 w 3479619"/>
              <a:gd name="connsiteY6" fmla="*/ 18288 h 18288"/>
              <a:gd name="connsiteX7" fmla="*/ 2714103 w 3479619"/>
              <a:gd name="connsiteY7" fmla="*/ 18288 h 18288"/>
              <a:gd name="connsiteX8" fmla="*/ 1948587 w 3479619"/>
              <a:gd name="connsiteY8" fmla="*/ 18288 h 18288"/>
              <a:gd name="connsiteX9" fmla="*/ 1252663 w 3479619"/>
              <a:gd name="connsiteY9" fmla="*/ 18288 h 18288"/>
              <a:gd name="connsiteX10" fmla="*/ 0 w 3479619"/>
              <a:gd name="connsiteY10" fmla="*/ 18288 h 18288"/>
              <a:gd name="connsiteX11" fmla="*/ 0 w 3479619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9619" h="18288" fill="none" extrusionOk="0">
                <a:moveTo>
                  <a:pt x="0" y="0"/>
                </a:moveTo>
                <a:cubicBezTo>
                  <a:pt x="178395" y="-3637"/>
                  <a:pt x="368619" y="-28254"/>
                  <a:pt x="661128" y="0"/>
                </a:cubicBezTo>
                <a:cubicBezTo>
                  <a:pt x="953637" y="28254"/>
                  <a:pt x="1022982" y="-4416"/>
                  <a:pt x="1357051" y="0"/>
                </a:cubicBezTo>
                <a:cubicBezTo>
                  <a:pt x="1691120" y="4416"/>
                  <a:pt x="1729558" y="27777"/>
                  <a:pt x="2087771" y="0"/>
                </a:cubicBezTo>
                <a:cubicBezTo>
                  <a:pt x="2445984" y="-27777"/>
                  <a:pt x="2592094" y="4429"/>
                  <a:pt x="2818491" y="0"/>
                </a:cubicBezTo>
                <a:cubicBezTo>
                  <a:pt x="3044888" y="-4429"/>
                  <a:pt x="3204567" y="26471"/>
                  <a:pt x="3479619" y="0"/>
                </a:cubicBezTo>
                <a:cubicBezTo>
                  <a:pt x="3478910" y="8157"/>
                  <a:pt x="3479206" y="12125"/>
                  <a:pt x="3479619" y="18288"/>
                </a:cubicBezTo>
                <a:cubicBezTo>
                  <a:pt x="3315855" y="-2963"/>
                  <a:pt x="3094885" y="26965"/>
                  <a:pt x="2714103" y="18288"/>
                </a:cubicBezTo>
                <a:cubicBezTo>
                  <a:pt x="2333321" y="9611"/>
                  <a:pt x="2260528" y="-15335"/>
                  <a:pt x="1948587" y="18288"/>
                </a:cubicBezTo>
                <a:cubicBezTo>
                  <a:pt x="1636646" y="51911"/>
                  <a:pt x="1489816" y="46369"/>
                  <a:pt x="1252663" y="18288"/>
                </a:cubicBezTo>
                <a:cubicBezTo>
                  <a:pt x="1015510" y="-9793"/>
                  <a:pt x="519812" y="-12177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479619" h="18288" stroke="0" extrusionOk="0">
                <a:moveTo>
                  <a:pt x="0" y="0"/>
                </a:moveTo>
                <a:cubicBezTo>
                  <a:pt x="326045" y="25020"/>
                  <a:pt x="425411" y="-17676"/>
                  <a:pt x="661128" y="0"/>
                </a:cubicBezTo>
                <a:cubicBezTo>
                  <a:pt x="896845" y="17676"/>
                  <a:pt x="1124825" y="1478"/>
                  <a:pt x="1252663" y="0"/>
                </a:cubicBezTo>
                <a:cubicBezTo>
                  <a:pt x="1380502" y="-1478"/>
                  <a:pt x="1694914" y="11788"/>
                  <a:pt x="2018179" y="0"/>
                </a:cubicBezTo>
                <a:cubicBezTo>
                  <a:pt x="2341444" y="-11788"/>
                  <a:pt x="2451167" y="12596"/>
                  <a:pt x="2679307" y="0"/>
                </a:cubicBezTo>
                <a:cubicBezTo>
                  <a:pt x="2907447" y="-12596"/>
                  <a:pt x="3094555" y="23821"/>
                  <a:pt x="3479619" y="0"/>
                </a:cubicBezTo>
                <a:cubicBezTo>
                  <a:pt x="3479355" y="4493"/>
                  <a:pt x="3480003" y="9472"/>
                  <a:pt x="3479619" y="18288"/>
                </a:cubicBezTo>
                <a:cubicBezTo>
                  <a:pt x="3311729" y="36782"/>
                  <a:pt x="3015946" y="7938"/>
                  <a:pt x="2783695" y="18288"/>
                </a:cubicBezTo>
                <a:cubicBezTo>
                  <a:pt x="2551444" y="28638"/>
                  <a:pt x="2398767" y="-13940"/>
                  <a:pt x="2018179" y="18288"/>
                </a:cubicBezTo>
                <a:cubicBezTo>
                  <a:pt x="1637591" y="50516"/>
                  <a:pt x="1634873" y="-6356"/>
                  <a:pt x="1426644" y="18288"/>
                </a:cubicBezTo>
                <a:cubicBezTo>
                  <a:pt x="1218415" y="42932"/>
                  <a:pt x="1006973" y="4094"/>
                  <a:pt x="730720" y="18288"/>
                </a:cubicBezTo>
                <a:cubicBezTo>
                  <a:pt x="454467" y="32482"/>
                  <a:pt x="291313" y="3910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8B6F5666-2E54-362A-7C43-28605E2442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69440" y="156642"/>
            <a:ext cx="1121664" cy="112166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935CC66-9D05-8BD8-C260-FAF439206326}"/>
              </a:ext>
            </a:extLst>
          </p:cNvPr>
          <p:cNvSpPr txBox="1"/>
          <p:nvPr/>
        </p:nvSpPr>
        <p:spPr>
          <a:xfrm>
            <a:off x="7887808" y="2280241"/>
            <a:ext cx="3990109" cy="183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pt-BR" sz="4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JULIO 6ºPRIM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pt-BR" sz="4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(1/07/2026 a 21/07/26)</a:t>
            </a:r>
          </a:p>
        </p:txBody>
      </p:sp>
      <p:graphicFrame>
        <p:nvGraphicFramePr>
          <p:cNvPr id="6" name="Tabla 8">
            <a:extLst>
              <a:ext uri="{FF2B5EF4-FFF2-40B4-BE49-F238E27FC236}">
                <a16:creationId xmlns:a16="http://schemas.microsoft.com/office/drawing/2014/main" id="{A821A8D1-34C3-A3B2-5034-A17CD8906E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8714981"/>
              </p:ext>
            </p:extLst>
          </p:nvPr>
        </p:nvGraphicFramePr>
        <p:xfrm>
          <a:off x="602091" y="1278306"/>
          <a:ext cx="6642465" cy="38788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155">
                  <a:extLst>
                    <a:ext uri="{9D8B030D-6E8A-4147-A177-3AD203B41FA5}">
                      <a16:colId xmlns:a16="http://schemas.microsoft.com/office/drawing/2014/main" val="1685781880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4260253849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3901380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FINALIDAD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DESTINATARIOS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TIPO DE APOYO Y REFUERZO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632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Mejorar capacidades para afrontar con éxito la etapa de educación secundaria obligatoria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Alumnado de 6º Primaria que necesite fortalecer el aprendizaje de áreas instrumentales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LCL (1h/día)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MAT (1h/día)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ING (1h/día)</a:t>
                      </a: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6863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0297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32D45EE4-C4F0-4F72-B1C6-39F596D13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8C459BAD-4279-4A9D-B0C5-662C5F5ED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3203463" y="-2060461"/>
            <a:ext cx="5649003" cy="10651671"/>
          </a:xfrm>
          <a:custGeom>
            <a:avLst/>
            <a:gdLst>
              <a:gd name="connsiteX0" fmla="*/ 0 w 5649003"/>
              <a:gd name="connsiteY0" fmla="*/ 5325836 h 10651671"/>
              <a:gd name="connsiteX1" fmla="*/ 2824502 w 5649003"/>
              <a:gd name="connsiteY1" fmla="*/ 0 h 10651671"/>
              <a:gd name="connsiteX2" fmla="*/ 5649004 w 5649003"/>
              <a:gd name="connsiteY2" fmla="*/ 5325836 h 10651671"/>
              <a:gd name="connsiteX3" fmla="*/ 2824502 w 5649003"/>
              <a:gd name="connsiteY3" fmla="*/ 10651672 h 10651671"/>
              <a:gd name="connsiteX4" fmla="*/ 0 w 5649003"/>
              <a:gd name="connsiteY4" fmla="*/ 5325836 h 10651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49003" h="10651671" fill="none" extrusionOk="0">
                <a:moveTo>
                  <a:pt x="0" y="5325836"/>
                </a:moveTo>
                <a:cubicBezTo>
                  <a:pt x="186946" y="2320485"/>
                  <a:pt x="1438121" y="-52385"/>
                  <a:pt x="2824502" y="0"/>
                </a:cubicBezTo>
                <a:cubicBezTo>
                  <a:pt x="4703838" y="-43168"/>
                  <a:pt x="5583840" y="2369660"/>
                  <a:pt x="5649004" y="5325836"/>
                </a:cubicBezTo>
                <a:cubicBezTo>
                  <a:pt x="5518761" y="8289338"/>
                  <a:pt x="4285196" y="10894014"/>
                  <a:pt x="2824502" y="10651672"/>
                </a:cubicBezTo>
                <a:cubicBezTo>
                  <a:pt x="1536945" y="11016699"/>
                  <a:pt x="142947" y="8418643"/>
                  <a:pt x="0" y="5325836"/>
                </a:cubicBezTo>
                <a:close/>
              </a:path>
              <a:path w="5649003" h="10651671" stroke="0" extrusionOk="0">
                <a:moveTo>
                  <a:pt x="0" y="5325836"/>
                </a:moveTo>
                <a:cubicBezTo>
                  <a:pt x="-54350" y="2332108"/>
                  <a:pt x="1351726" y="167869"/>
                  <a:pt x="2824502" y="0"/>
                </a:cubicBezTo>
                <a:cubicBezTo>
                  <a:pt x="4182679" y="-143942"/>
                  <a:pt x="5672665" y="2549517"/>
                  <a:pt x="5649004" y="5325836"/>
                </a:cubicBezTo>
                <a:cubicBezTo>
                  <a:pt x="5518596" y="8280244"/>
                  <a:pt x="4081190" y="10622204"/>
                  <a:pt x="2824502" y="10651672"/>
                </a:cubicBezTo>
                <a:cubicBezTo>
                  <a:pt x="1216708" y="10537144"/>
                  <a:pt x="-100850" y="8264979"/>
                  <a:pt x="0" y="5325836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3743190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8977512-DA4D-C160-E54B-1C579C231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6272" y="1565876"/>
            <a:ext cx="8055864" cy="41043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s-E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Solo con el compromiso de todos: alumnos, familias, docentes, centros y administración educativa, lo conseguiremos</a:t>
            </a:r>
            <a:endParaRPr lang="en-US" sz="5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0953BC39-9D68-40BE-BF3C-5C4EB782A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17349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282A1672-5996-5668-8A06-700610BF8B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58044" y="550736"/>
            <a:ext cx="1121664" cy="112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273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AFC454B-A080-4D23-B177-6D5356C6E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9427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58029" y="333478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474479" y="1096414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0BE7706-52E3-3CCB-76F3-682BDAE33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2661" y="1341860"/>
            <a:ext cx="7644627" cy="482837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GRACIAS POR SU ATENCIÓN y COMPROMISO</a:t>
            </a:r>
            <a:b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Para ampliar esta información y conocer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centro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sede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y </a:t>
            </a:r>
            <a:r>
              <a:rPr 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horario</a:t>
            </a: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en que se impartirá la medida propuesta a su hija/o   </a:t>
            </a:r>
            <a:b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dirígase al responsable del programa en su centro educativo.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A0CF7701-F089-FABC-3C7A-0A0BD341C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67288" y="93157"/>
            <a:ext cx="1121664" cy="112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00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234A40F-A649-A457-9412-E94C84CEA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ES" sz="5400" dirty="0"/>
              <a:t>El ÉXITO EDUCATIVO a través del ACOMPAÑAMIENTO y del REFUERZO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610477-DCDC-B71C-B442-4217937BA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0634"/>
            <a:ext cx="10515600" cy="5032675"/>
          </a:xfrm>
        </p:spPr>
        <p:txBody>
          <a:bodyPr>
            <a:normAutofit fontScale="25000" lnSpcReduction="20000"/>
          </a:bodyPr>
          <a:lstStyle/>
          <a:p>
            <a:endParaRPr lang="es-ES" sz="3200" dirty="0"/>
          </a:p>
          <a:p>
            <a:r>
              <a:rPr lang="es-ES" sz="9600" dirty="0"/>
              <a:t>Se viene desarrollando desde curso 2007-08 con RESULTADOS muy POSITIVOS.</a:t>
            </a:r>
          </a:p>
          <a:p>
            <a:pPr marL="0" indent="0">
              <a:buNone/>
            </a:pPr>
            <a:endParaRPr lang="es-ES" sz="9600" dirty="0"/>
          </a:p>
          <a:p>
            <a:r>
              <a:rPr lang="es-ES" sz="9600" dirty="0"/>
              <a:t>ACTUALIZACIÓN en función de las evaluaciones, las necesidades, las oportunidades y la singularidad de nuestro entorno. Las encuestas a docentes y familias nos ayudan a mejorar.</a:t>
            </a:r>
          </a:p>
          <a:p>
            <a:endParaRPr lang="es-ES" sz="9600" dirty="0"/>
          </a:p>
          <a:p>
            <a:r>
              <a:rPr lang="es-ES" sz="9600" dirty="0"/>
              <a:t>Busca la ADECUADA PROGRESIÓN DEL ALUMNADO por el sistema educativo. </a:t>
            </a:r>
          </a:p>
          <a:p>
            <a:pPr lvl="1"/>
            <a:r>
              <a:rPr lang="es-ES" sz="9600" dirty="0"/>
              <a:t>incremento de las tasas de promoción y de titulación  </a:t>
            </a:r>
          </a:p>
          <a:p>
            <a:pPr lvl="1"/>
            <a:r>
              <a:rPr lang="es-ES" sz="9600" dirty="0"/>
              <a:t>disminución del abandono escolar temprano.</a:t>
            </a:r>
          </a:p>
          <a:p>
            <a:pPr lvl="1"/>
            <a:endParaRPr lang="es-ES" sz="9600" dirty="0"/>
          </a:p>
          <a:p>
            <a:r>
              <a:rPr lang="es-ES" sz="10000" dirty="0"/>
              <a:t>Carácter VOLUNTARIO Y GRATUITO. Ayudas al desplazamiento, si 80% asistencia. </a:t>
            </a:r>
          </a:p>
          <a:p>
            <a:r>
              <a:rPr lang="es-ES" sz="9600" dirty="0"/>
              <a:t>Necesita del COMPROMISO de los alumnos y de las familias. Asistencia continuada necesaria para mantener grupos y ayudas al desplazamiento.</a:t>
            </a:r>
          </a:p>
          <a:p>
            <a:endParaRPr lang="es-ES" sz="9600" dirty="0"/>
          </a:p>
          <a:p>
            <a:pPr marL="0" indent="0">
              <a:buNone/>
            </a:pPr>
            <a:endParaRPr lang="es-ES" sz="9600" dirty="0"/>
          </a:p>
          <a:p>
            <a:endParaRPr lang="es-ES" sz="9600" dirty="0"/>
          </a:p>
          <a:p>
            <a:endParaRPr lang="es-ES" sz="9600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879B5426-E30D-2436-B22D-E650E33F2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62132" y="277855"/>
            <a:ext cx="1121664" cy="112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219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937A84E-B2A6-B3BA-C4BE-5DDA009CF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FFFFFF"/>
                </a:solidFill>
              </a:rPr>
              <a:t>Que todo el alumnado pueda alcanzar el pleno desarrollo personal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50418B-3C9F-BC27-7694-529EBEA4E0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s-ES" dirty="0"/>
              <a:t>Variedad: etapas / niveles / perfiles de alumnado</a:t>
            </a:r>
          </a:p>
          <a:p>
            <a:r>
              <a:rPr lang="es-ES" dirty="0"/>
              <a:t>Complementa el refuerzo que realizan los equipos docentes dentro del horario lectivo.</a:t>
            </a:r>
          </a:p>
          <a:p>
            <a:r>
              <a:rPr lang="es-ES" dirty="0"/>
              <a:t>Todas las medidas son de zona-red; y se desarrollan fuera del horario lectivo; en el 100% de los casos de forma grupal.</a:t>
            </a:r>
          </a:p>
          <a:p>
            <a:r>
              <a:rPr lang="es-ES" dirty="0"/>
              <a:t>La extensión y la dispersión son características geográficas de la Comunidad que condicionan la organización. Ruralidad.</a:t>
            </a:r>
          </a:p>
          <a:p>
            <a:r>
              <a:rPr lang="es-ES" sz="2800" dirty="0"/>
              <a:t>Alumnado propuesto por el equipo docente</a:t>
            </a:r>
            <a:r>
              <a:rPr lang="es-ES" dirty="0"/>
              <a:t>.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57BB2C60-F558-1DF3-1C17-72DBBDDB3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67288" y="120205"/>
            <a:ext cx="1121664" cy="112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743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B22C2C3-67B9-D3E9-694F-A76E87557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94176" cy="5431536"/>
          </a:xfrm>
        </p:spPr>
        <p:txBody>
          <a:bodyPr>
            <a:normAutofit/>
          </a:bodyPr>
          <a:lstStyle/>
          <a:p>
            <a:r>
              <a:rPr lang="es-ES" sz="5400" dirty="0"/>
              <a:t>En el CURSO 2025/2026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9FA6133-06CD-08B8-DC5E-E48F3A2F8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es-ES" sz="2200" dirty="0"/>
              <a:t>Inicio </a:t>
            </a:r>
            <a:r>
              <a:rPr lang="es-ES" sz="2200" b="1" dirty="0"/>
              <a:t>desde octubre </a:t>
            </a:r>
            <a:r>
              <a:rPr lang="es-ES" sz="2200" dirty="0"/>
              <a:t>hasta </a:t>
            </a:r>
            <a:r>
              <a:rPr lang="es-ES" sz="2200" b="1" dirty="0"/>
              <a:t>final de curso + julio</a:t>
            </a:r>
            <a:r>
              <a:rPr lang="es-ES" sz="2200" dirty="0"/>
              <a:t>.</a:t>
            </a:r>
          </a:p>
          <a:p>
            <a:r>
              <a:rPr lang="es-ES" sz="2200" dirty="0"/>
              <a:t>Sigue impartiéndose desde el </a:t>
            </a:r>
            <a:r>
              <a:rPr lang="es-ES" sz="2200" b="1" dirty="0"/>
              <a:t>enfoque </a:t>
            </a:r>
            <a:r>
              <a:rPr lang="es-ES" sz="2200" dirty="0"/>
              <a:t>de la </a:t>
            </a:r>
            <a:r>
              <a:rPr lang="es-ES" sz="2200" b="1" dirty="0"/>
              <a:t>educación emocional</a:t>
            </a:r>
            <a:r>
              <a:rPr lang="es-ES" sz="2200" dirty="0"/>
              <a:t>, muy vinculada con la </a:t>
            </a:r>
            <a:r>
              <a:rPr lang="es-ES" sz="2200" b="1" dirty="0"/>
              <a:t>mentalidad de crecimiento</a:t>
            </a:r>
            <a:r>
              <a:rPr lang="es-ES" sz="2200" dirty="0"/>
              <a:t>.</a:t>
            </a:r>
          </a:p>
          <a:p>
            <a:r>
              <a:rPr lang="es-ES" sz="2200" dirty="0"/>
              <a:t>Apoyo con </a:t>
            </a:r>
            <a:r>
              <a:rPr lang="es-ES" sz="2200" b="1" dirty="0"/>
              <a:t>materiales específicos</a:t>
            </a:r>
            <a:r>
              <a:rPr lang="es-ES" sz="2200" dirty="0"/>
              <a:t>, elaborados por expertos y </a:t>
            </a:r>
            <a:r>
              <a:rPr lang="es-ES" sz="2200" b="1" dirty="0"/>
              <a:t>talleres</a:t>
            </a:r>
            <a:r>
              <a:rPr lang="es-ES" sz="2200" dirty="0"/>
              <a:t> en centros sede.</a:t>
            </a:r>
          </a:p>
          <a:p>
            <a:r>
              <a:rPr lang="es-ES" sz="2200" dirty="0"/>
              <a:t>En 3º y 4º de Primaria</a:t>
            </a:r>
            <a:endParaRPr lang="es-ES" sz="2200" b="1" dirty="0"/>
          </a:p>
          <a:p>
            <a:pPr lvl="1"/>
            <a:r>
              <a:rPr lang="es-ES" sz="2000" dirty="0"/>
              <a:t>Refuerzo en </a:t>
            </a:r>
            <a:r>
              <a:rPr lang="es-ES" sz="2000" b="1" dirty="0"/>
              <a:t>Lectoescritura</a:t>
            </a:r>
          </a:p>
          <a:p>
            <a:pPr lvl="1"/>
            <a:r>
              <a:rPr lang="es-ES" sz="2000" dirty="0"/>
              <a:t>Refuerzo en </a:t>
            </a:r>
            <a:r>
              <a:rPr lang="es-ES" sz="2000" b="1" dirty="0"/>
              <a:t>Matemáticas</a:t>
            </a:r>
          </a:p>
          <a:p>
            <a:pPr marL="228600" lvl="1">
              <a:spcBef>
                <a:spcPts val="1000"/>
              </a:spcBef>
            </a:pPr>
            <a:r>
              <a:rPr lang="es-ES" sz="2200" b="1" dirty="0"/>
              <a:t>INFORMACIÓN a FAMILIAS </a:t>
            </a:r>
            <a:r>
              <a:rPr lang="es-ES" sz="2200" dirty="0"/>
              <a:t>de la asistencia y grado de aprovechamiento a través del </a:t>
            </a:r>
            <a:r>
              <a:rPr lang="es-ES" sz="2200" b="1" dirty="0"/>
              <a:t>TUTOR ACADÉMICO</a:t>
            </a:r>
            <a:r>
              <a:rPr lang="es-ES" sz="1800" b="1" dirty="0"/>
              <a:t>.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B5C7C9E9-79D7-57A5-9C3D-6BA115D5B9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22932" y="43100"/>
            <a:ext cx="1121664" cy="112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18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53F7776-3DA7-8E9C-9FD6-D4F6A2D97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r>
              <a:rPr lang="es-ES" sz="5400" dirty="0">
                <a:solidFill>
                  <a:srgbClr val="FFFFFF"/>
                </a:solidFill>
              </a:rPr>
              <a:t>El curso 2025/2026 se desarrollarán: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05386A-0AE8-42C2-2E54-DC7A67DE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rmAutofit fontScale="92500" lnSpcReduction="10000"/>
          </a:bodyPr>
          <a:lstStyle/>
          <a:p>
            <a:endParaRPr lang="es-ES" sz="2400" dirty="0"/>
          </a:p>
          <a:p>
            <a:r>
              <a:rPr lang="es-ES" sz="2400" dirty="0"/>
              <a:t>Medidas de Apoyo y Refuerzo a los procesos de Enseñanza-Aprendizaje:</a:t>
            </a:r>
          </a:p>
          <a:p>
            <a:pPr lvl="1"/>
            <a:r>
              <a:rPr lang="es-ES" dirty="0"/>
              <a:t>Apoyo en </a:t>
            </a:r>
            <a:r>
              <a:rPr lang="es-ES" b="1" dirty="0"/>
              <a:t>lectoescritura</a:t>
            </a:r>
            <a:r>
              <a:rPr lang="es-ES" dirty="0"/>
              <a:t> y en </a:t>
            </a:r>
            <a:r>
              <a:rPr lang="es-ES" b="1" dirty="0"/>
              <a:t>matemáticas, </a:t>
            </a:r>
            <a:r>
              <a:rPr lang="es-ES" dirty="0"/>
              <a:t>en </a:t>
            </a:r>
            <a:r>
              <a:rPr lang="es-ES" b="1" dirty="0"/>
              <a:t>3º y en 4º Primaria, </a:t>
            </a:r>
            <a:r>
              <a:rPr lang="es-ES" dirty="0"/>
              <a:t>de octubre a mayo.</a:t>
            </a:r>
            <a:endParaRPr lang="es-ES" b="1" dirty="0"/>
          </a:p>
          <a:p>
            <a:pPr lvl="1"/>
            <a:r>
              <a:rPr lang="es-ES" dirty="0"/>
              <a:t>Clases extraordinarias en </a:t>
            </a:r>
            <a:r>
              <a:rPr lang="es-ES" b="1" dirty="0"/>
              <a:t>julio</a:t>
            </a:r>
            <a:r>
              <a:rPr lang="es-ES" dirty="0"/>
              <a:t> en </a:t>
            </a:r>
            <a:r>
              <a:rPr lang="es-ES" b="1" dirty="0"/>
              <a:t>6º Primaria</a:t>
            </a:r>
          </a:p>
          <a:p>
            <a:r>
              <a:rPr lang="es-ES" sz="2400" dirty="0"/>
              <a:t>Acompañamiento, motivación y orientación, </a:t>
            </a:r>
          </a:p>
          <a:p>
            <a:pPr lvl="1"/>
            <a:r>
              <a:rPr lang="es-ES" dirty="0"/>
              <a:t>al alumnado de </a:t>
            </a:r>
            <a:r>
              <a:rPr lang="es-ES" b="1" dirty="0"/>
              <a:t>1º ESO de octubre a junio</a:t>
            </a:r>
          </a:p>
          <a:p>
            <a:pPr lvl="1"/>
            <a:r>
              <a:rPr lang="es-ES" dirty="0"/>
              <a:t>Al alumnado de </a:t>
            </a:r>
            <a:r>
              <a:rPr lang="es-ES" b="1" dirty="0"/>
              <a:t>4º ESO:</a:t>
            </a:r>
          </a:p>
          <a:p>
            <a:pPr lvl="2"/>
            <a:r>
              <a:rPr lang="es-ES" sz="2400" b="1" dirty="0"/>
              <a:t>de octubre a mayo para todos</a:t>
            </a:r>
          </a:p>
          <a:p>
            <a:pPr lvl="2"/>
            <a:r>
              <a:rPr lang="es-ES" sz="2400" b="1" dirty="0"/>
              <a:t>en junio para quienes deban presentarse a pruebas finales</a:t>
            </a:r>
          </a:p>
          <a:p>
            <a:endParaRPr lang="es-ES" sz="2200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58570E13-2876-3B0C-8214-DEBBEEF0C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24032" y="186478"/>
            <a:ext cx="1121664" cy="112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87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C73535A-1BA9-A8D0-F2B1-E19FBF829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048" y="1396686"/>
            <a:ext cx="3828207" cy="4064628"/>
          </a:xfrm>
        </p:spPr>
        <p:txBody>
          <a:bodyPr>
            <a:normAutofit/>
          </a:bodyPr>
          <a:lstStyle/>
          <a:p>
            <a:pPr algn="ctr"/>
            <a:r>
              <a:rPr lang="es-ES" dirty="0">
                <a:solidFill>
                  <a:srgbClr val="FFFFFF"/>
                </a:solidFill>
              </a:rPr>
              <a:t>Apoyo a la lectoescritura en 3º PRIMARIA</a:t>
            </a:r>
            <a:br>
              <a:rPr lang="es-ES" dirty="0">
                <a:solidFill>
                  <a:srgbClr val="FFFFFF"/>
                </a:solidFill>
              </a:rPr>
            </a:br>
            <a:r>
              <a:rPr lang="es-ES" dirty="0">
                <a:solidFill>
                  <a:srgbClr val="FFFFFF"/>
                </a:solidFill>
              </a:rPr>
              <a:t>(de octubre a 29/05/26)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Tabla 8">
            <a:extLst>
              <a:ext uri="{FF2B5EF4-FFF2-40B4-BE49-F238E27FC236}">
                <a16:creationId xmlns:a16="http://schemas.microsoft.com/office/drawing/2014/main" id="{E2D9AF45-AEC1-F45C-6FD4-F7A339AFB0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0839369"/>
              </p:ext>
            </p:extLst>
          </p:nvPr>
        </p:nvGraphicFramePr>
        <p:xfrm>
          <a:off x="5060346" y="1672400"/>
          <a:ext cx="6642465" cy="50528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155">
                  <a:extLst>
                    <a:ext uri="{9D8B030D-6E8A-4147-A177-3AD203B41FA5}">
                      <a16:colId xmlns:a16="http://schemas.microsoft.com/office/drawing/2014/main" val="1685781880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4260253849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3901380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FINALIDAD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DESTINATARIOS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TIPO DE APOYO Y REFUERZO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632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Reforzar la lectoescritura como herramienta indispensable para adquirir otro tipo de conocimientos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Alumnado de 3º Primaria con retraso en compresión lectora, expresión escrita, oralidad y/o escritura conforme a los criterios de este nivel educativo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Apoyo Lectoescritor (2h/sem)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6863208"/>
                  </a:ext>
                </a:extLst>
              </a:tr>
            </a:tbl>
          </a:graphicData>
        </a:graphic>
      </p:graphicFrame>
      <p:pic>
        <p:nvPicPr>
          <p:cNvPr id="4" name="Gráfico 3">
            <a:extLst>
              <a:ext uri="{FF2B5EF4-FFF2-40B4-BE49-F238E27FC236}">
                <a16:creationId xmlns:a16="http://schemas.microsoft.com/office/drawing/2014/main" id="{26B8B327-BF09-3B2C-7BD9-1524A34D4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5323" y="132714"/>
            <a:ext cx="1121664" cy="112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384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C73535A-1BA9-A8D0-F2B1-E19FBF829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048" y="1396686"/>
            <a:ext cx="3661109" cy="3930406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>
                <a:solidFill>
                  <a:srgbClr val="FFFFFF"/>
                </a:solidFill>
              </a:rPr>
              <a:t>en 4º PRIMARIA clases de refuerzo Comp. Lectora </a:t>
            </a:r>
            <a:br>
              <a:rPr lang="es-ES" dirty="0">
                <a:solidFill>
                  <a:srgbClr val="FFFFFF"/>
                </a:solidFill>
              </a:rPr>
            </a:br>
            <a:r>
              <a:rPr lang="es-ES" dirty="0">
                <a:solidFill>
                  <a:srgbClr val="FFFFFF"/>
                </a:solidFill>
              </a:rPr>
              <a:t>(de octubre a 29/05/26)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Tabla 8">
            <a:extLst>
              <a:ext uri="{FF2B5EF4-FFF2-40B4-BE49-F238E27FC236}">
                <a16:creationId xmlns:a16="http://schemas.microsoft.com/office/drawing/2014/main" id="{E2D9AF45-AEC1-F45C-6FD4-F7A339AFB0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1997012"/>
              </p:ext>
            </p:extLst>
          </p:nvPr>
        </p:nvGraphicFramePr>
        <p:xfrm>
          <a:off x="5060346" y="1672400"/>
          <a:ext cx="6642465" cy="30961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155">
                  <a:extLst>
                    <a:ext uri="{9D8B030D-6E8A-4147-A177-3AD203B41FA5}">
                      <a16:colId xmlns:a16="http://schemas.microsoft.com/office/drawing/2014/main" val="1685781880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4260253849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3901380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FINALIDAD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DESTINATARIOS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TIPO DE APOYO Y REFUERZO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632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Mejora del nivel de desempeño en competencia lectora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Alumnado de 4º Primaria con bajo rendimiento en  competencia lectora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Apoyo Lectoescritor (2h/sem)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6863208"/>
                  </a:ext>
                </a:extLst>
              </a:tr>
            </a:tbl>
          </a:graphicData>
        </a:graphic>
      </p:graphicFrame>
      <p:pic>
        <p:nvPicPr>
          <p:cNvPr id="4" name="Gráfico 3">
            <a:extLst>
              <a:ext uri="{FF2B5EF4-FFF2-40B4-BE49-F238E27FC236}">
                <a16:creationId xmlns:a16="http://schemas.microsoft.com/office/drawing/2014/main" id="{26B8B327-BF09-3B2C-7BD9-1524A34D4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5323" y="132714"/>
            <a:ext cx="1121664" cy="112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270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C73535A-1BA9-A8D0-F2B1-E19FBF829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048" y="1396685"/>
            <a:ext cx="3911334" cy="4189467"/>
          </a:xfrm>
        </p:spPr>
        <p:txBody>
          <a:bodyPr>
            <a:normAutofit fontScale="90000"/>
          </a:bodyPr>
          <a:lstStyle/>
          <a:p>
            <a:pPr algn="ctr"/>
            <a:br>
              <a:rPr lang="es-ES" dirty="0">
                <a:solidFill>
                  <a:srgbClr val="FFFFFF"/>
                </a:solidFill>
              </a:rPr>
            </a:br>
            <a:r>
              <a:rPr lang="es-ES" dirty="0">
                <a:solidFill>
                  <a:srgbClr val="FFFFFF"/>
                </a:solidFill>
              </a:rPr>
              <a:t>en 3º y 4º PRIMARIA clases de refuerzo Comp. Matemática </a:t>
            </a:r>
            <a:br>
              <a:rPr lang="es-ES" dirty="0">
                <a:solidFill>
                  <a:srgbClr val="FFFFFF"/>
                </a:solidFill>
              </a:rPr>
            </a:br>
            <a:r>
              <a:rPr lang="es-ES" dirty="0">
                <a:solidFill>
                  <a:srgbClr val="FFFFFF"/>
                </a:solidFill>
              </a:rPr>
              <a:t>(de octubre a 29/05/26)</a:t>
            </a:r>
            <a:br>
              <a:rPr lang="es-ES" dirty="0">
                <a:solidFill>
                  <a:srgbClr val="FFFFFF"/>
                </a:solidFill>
              </a:rPr>
            </a:br>
            <a:endParaRPr lang="es-ES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Tabla 8">
            <a:extLst>
              <a:ext uri="{FF2B5EF4-FFF2-40B4-BE49-F238E27FC236}">
                <a16:creationId xmlns:a16="http://schemas.microsoft.com/office/drawing/2014/main" id="{E2D9AF45-AEC1-F45C-6FD4-F7A339AFB0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724117"/>
              </p:ext>
            </p:extLst>
          </p:nvPr>
        </p:nvGraphicFramePr>
        <p:xfrm>
          <a:off x="5060346" y="1672400"/>
          <a:ext cx="6642465" cy="27047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155">
                  <a:extLst>
                    <a:ext uri="{9D8B030D-6E8A-4147-A177-3AD203B41FA5}">
                      <a16:colId xmlns:a16="http://schemas.microsoft.com/office/drawing/2014/main" val="1685781880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4260253849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3901380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FINALIDAD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DESTINATARIOS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TIPO DE APOYO Y REFUERZO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632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Mejora del nivel de desempeño en competencia matemática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Alumnado de 3º y 4º Primaria con bajo rendimiento en matemáticas.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Refuerzo en matemáticas consolidando aprendizajes (2h/sem)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6863208"/>
                  </a:ext>
                </a:extLst>
              </a:tr>
            </a:tbl>
          </a:graphicData>
        </a:graphic>
      </p:graphicFrame>
      <p:pic>
        <p:nvPicPr>
          <p:cNvPr id="4" name="Gráfico 3">
            <a:extLst>
              <a:ext uri="{FF2B5EF4-FFF2-40B4-BE49-F238E27FC236}">
                <a16:creationId xmlns:a16="http://schemas.microsoft.com/office/drawing/2014/main" id="{26B8B327-BF09-3B2C-7BD9-1524A34D4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95323" y="132714"/>
            <a:ext cx="1121664" cy="112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556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24BFD5-D814-402B-B6C4-EEF6AE14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36FED7E8-9A97-475F-9FA4-113410D44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6139" y="1031284"/>
            <a:ext cx="3647661" cy="4436126"/>
          </a:xfrm>
          <a:custGeom>
            <a:avLst/>
            <a:gdLst>
              <a:gd name="connsiteX0" fmla="*/ 0 w 3647661"/>
              <a:gd name="connsiteY0" fmla="*/ 0 h 4436126"/>
              <a:gd name="connsiteX1" fmla="*/ 498514 w 3647661"/>
              <a:gd name="connsiteY1" fmla="*/ 0 h 4436126"/>
              <a:gd name="connsiteX2" fmla="*/ 1069981 w 3647661"/>
              <a:gd name="connsiteY2" fmla="*/ 0 h 4436126"/>
              <a:gd name="connsiteX3" fmla="*/ 1714401 w 3647661"/>
              <a:gd name="connsiteY3" fmla="*/ 0 h 4436126"/>
              <a:gd name="connsiteX4" fmla="*/ 2285868 w 3647661"/>
              <a:gd name="connsiteY4" fmla="*/ 0 h 4436126"/>
              <a:gd name="connsiteX5" fmla="*/ 2784381 w 3647661"/>
              <a:gd name="connsiteY5" fmla="*/ 0 h 4436126"/>
              <a:gd name="connsiteX6" fmla="*/ 3647661 w 3647661"/>
              <a:gd name="connsiteY6" fmla="*/ 0 h 4436126"/>
              <a:gd name="connsiteX7" fmla="*/ 3647661 w 3647661"/>
              <a:gd name="connsiteY7" fmla="*/ 633732 h 4436126"/>
              <a:gd name="connsiteX8" fmla="*/ 3647661 w 3647661"/>
              <a:gd name="connsiteY8" fmla="*/ 1267465 h 4436126"/>
              <a:gd name="connsiteX9" fmla="*/ 3647661 w 3647661"/>
              <a:gd name="connsiteY9" fmla="*/ 1768113 h 4436126"/>
              <a:gd name="connsiteX10" fmla="*/ 3647661 w 3647661"/>
              <a:gd name="connsiteY10" fmla="*/ 2446207 h 4436126"/>
              <a:gd name="connsiteX11" fmla="*/ 3647661 w 3647661"/>
              <a:gd name="connsiteY11" fmla="*/ 2946855 h 4436126"/>
              <a:gd name="connsiteX12" fmla="*/ 3647661 w 3647661"/>
              <a:gd name="connsiteY12" fmla="*/ 3580587 h 4436126"/>
              <a:gd name="connsiteX13" fmla="*/ 3647661 w 3647661"/>
              <a:gd name="connsiteY13" fmla="*/ 4436126 h 4436126"/>
              <a:gd name="connsiteX14" fmla="*/ 3039718 w 3647661"/>
              <a:gd name="connsiteY14" fmla="*/ 4436126 h 4436126"/>
              <a:gd name="connsiteX15" fmla="*/ 2431774 w 3647661"/>
              <a:gd name="connsiteY15" fmla="*/ 4436126 h 4436126"/>
              <a:gd name="connsiteX16" fmla="*/ 1823831 w 3647661"/>
              <a:gd name="connsiteY16" fmla="*/ 4436126 h 4436126"/>
              <a:gd name="connsiteX17" fmla="*/ 1288840 w 3647661"/>
              <a:gd name="connsiteY17" fmla="*/ 4436126 h 4436126"/>
              <a:gd name="connsiteX18" fmla="*/ 607943 w 3647661"/>
              <a:gd name="connsiteY18" fmla="*/ 4436126 h 4436126"/>
              <a:gd name="connsiteX19" fmla="*/ 0 w 3647661"/>
              <a:gd name="connsiteY19" fmla="*/ 4436126 h 4436126"/>
              <a:gd name="connsiteX20" fmla="*/ 0 w 3647661"/>
              <a:gd name="connsiteY20" fmla="*/ 3758032 h 4436126"/>
              <a:gd name="connsiteX21" fmla="*/ 0 w 3647661"/>
              <a:gd name="connsiteY21" fmla="*/ 3035578 h 4436126"/>
              <a:gd name="connsiteX22" fmla="*/ 0 w 3647661"/>
              <a:gd name="connsiteY22" fmla="*/ 2401845 h 4436126"/>
              <a:gd name="connsiteX23" fmla="*/ 0 w 3647661"/>
              <a:gd name="connsiteY23" fmla="*/ 1768113 h 4436126"/>
              <a:gd name="connsiteX24" fmla="*/ 0 w 3647661"/>
              <a:gd name="connsiteY24" fmla="*/ 1178742 h 4436126"/>
              <a:gd name="connsiteX25" fmla="*/ 0 w 3647661"/>
              <a:gd name="connsiteY25" fmla="*/ 589371 h 4436126"/>
              <a:gd name="connsiteX26" fmla="*/ 0 w 3647661"/>
              <a:gd name="connsiteY26" fmla="*/ 0 h 4436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647661" h="4436126" fill="none" extrusionOk="0">
                <a:moveTo>
                  <a:pt x="0" y="0"/>
                </a:moveTo>
                <a:cubicBezTo>
                  <a:pt x="116158" y="-16963"/>
                  <a:pt x="364681" y="-4006"/>
                  <a:pt x="498514" y="0"/>
                </a:cubicBezTo>
                <a:cubicBezTo>
                  <a:pt x="632347" y="4006"/>
                  <a:pt x="950865" y="15164"/>
                  <a:pt x="1069981" y="0"/>
                </a:cubicBezTo>
                <a:cubicBezTo>
                  <a:pt x="1189097" y="-15164"/>
                  <a:pt x="1556518" y="-23132"/>
                  <a:pt x="1714401" y="0"/>
                </a:cubicBezTo>
                <a:cubicBezTo>
                  <a:pt x="1872284" y="23132"/>
                  <a:pt x="2015985" y="9364"/>
                  <a:pt x="2285868" y="0"/>
                </a:cubicBezTo>
                <a:cubicBezTo>
                  <a:pt x="2555751" y="-9364"/>
                  <a:pt x="2555148" y="14141"/>
                  <a:pt x="2784381" y="0"/>
                </a:cubicBezTo>
                <a:cubicBezTo>
                  <a:pt x="3013614" y="-14141"/>
                  <a:pt x="3216105" y="-3763"/>
                  <a:pt x="3647661" y="0"/>
                </a:cubicBezTo>
                <a:cubicBezTo>
                  <a:pt x="3623206" y="221859"/>
                  <a:pt x="3622213" y="458853"/>
                  <a:pt x="3647661" y="633732"/>
                </a:cubicBezTo>
                <a:cubicBezTo>
                  <a:pt x="3673109" y="808611"/>
                  <a:pt x="3674779" y="1138417"/>
                  <a:pt x="3647661" y="1267465"/>
                </a:cubicBezTo>
                <a:cubicBezTo>
                  <a:pt x="3620543" y="1396513"/>
                  <a:pt x="3664792" y="1625185"/>
                  <a:pt x="3647661" y="1768113"/>
                </a:cubicBezTo>
                <a:cubicBezTo>
                  <a:pt x="3630530" y="1911041"/>
                  <a:pt x="3671056" y="2135008"/>
                  <a:pt x="3647661" y="2446207"/>
                </a:cubicBezTo>
                <a:cubicBezTo>
                  <a:pt x="3624266" y="2757406"/>
                  <a:pt x="3642702" y="2713342"/>
                  <a:pt x="3647661" y="2946855"/>
                </a:cubicBezTo>
                <a:cubicBezTo>
                  <a:pt x="3652620" y="3180368"/>
                  <a:pt x="3664319" y="3290221"/>
                  <a:pt x="3647661" y="3580587"/>
                </a:cubicBezTo>
                <a:cubicBezTo>
                  <a:pt x="3631003" y="3870953"/>
                  <a:pt x="3617531" y="4259425"/>
                  <a:pt x="3647661" y="4436126"/>
                </a:cubicBezTo>
                <a:cubicBezTo>
                  <a:pt x="3523929" y="4410412"/>
                  <a:pt x="3241413" y="4436068"/>
                  <a:pt x="3039718" y="4436126"/>
                </a:cubicBezTo>
                <a:cubicBezTo>
                  <a:pt x="2838023" y="4436184"/>
                  <a:pt x="2630387" y="4431142"/>
                  <a:pt x="2431774" y="4436126"/>
                </a:cubicBezTo>
                <a:cubicBezTo>
                  <a:pt x="2233161" y="4441110"/>
                  <a:pt x="2003296" y="4449826"/>
                  <a:pt x="1823831" y="4436126"/>
                </a:cubicBezTo>
                <a:cubicBezTo>
                  <a:pt x="1644366" y="4422426"/>
                  <a:pt x="1399453" y="4442442"/>
                  <a:pt x="1288840" y="4436126"/>
                </a:cubicBezTo>
                <a:cubicBezTo>
                  <a:pt x="1178227" y="4429810"/>
                  <a:pt x="793482" y="4411099"/>
                  <a:pt x="607943" y="4436126"/>
                </a:cubicBezTo>
                <a:cubicBezTo>
                  <a:pt x="422404" y="4461153"/>
                  <a:pt x="158703" y="4453091"/>
                  <a:pt x="0" y="4436126"/>
                </a:cubicBezTo>
                <a:cubicBezTo>
                  <a:pt x="8129" y="4099466"/>
                  <a:pt x="23502" y="4014012"/>
                  <a:pt x="0" y="3758032"/>
                </a:cubicBezTo>
                <a:cubicBezTo>
                  <a:pt x="-23502" y="3502052"/>
                  <a:pt x="8018" y="3295661"/>
                  <a:pt x="0" y="3035578"/>
                </a:cubicBezTo>
                <a:cubicBezTo>
                  <a:pt x="-8018" y="2775495"/>
                  <a:pt x="-8720" y="2595880"/>
                  <a:pt x="0" y="2401845"/>
                </a:cubicBezTo>
                <a:cubicBezTo>
                  <a:pt x="8720" y="2207810"/>
                  <a:pt x="9279" y="1982551"/>
                  <a:pt x="0" y="1768113"/>
                </a:cubicBezTo>
                <a:cubicBezTo>
                  <a:pt x="-9279" y="1553675"/>
                  <a:pt x="7090" y="1354447"/>
                  <a:pt x="0" y="1178742"/>
                </a:cubicBezTo>
                <a:cubicBezTo>
                  <a:pt x="-7090" y="1003037"/>
                  <a:pt x="-23786" y="768334"/>
                  <a:pt x="0" y="589371"/>
                </a:cubicBezTo>
                <a:cubicBezTo>
                  <a:pt x="23786" y="410408"/>
                  <a:pt x="-16955" y="242082"/>
                  <a:pt x="0" y="0"/>
                </a:cubicBezTo>
                <a:close/>
              </a:path>
              <a:path w="3647661" h="4436126" stroke="0" extrusionOk="0">
                <a:moveTo>
                  <a:pt x="0" y="0"/>
                </a:moveTo>
                <a:cubicBezTo>
                  <a:pt x="171149" y="-7244"/>
                  <a:pt x="374684" y="2591"/>
                  <a:pt x="534990" y="0"/>
                </a:cubicBezTo>
                <a:cubicBezTo>
                  <a:pt x="695296" y="-2591"/>
                  <a:pt x="907320" y="7483"/>
                  <a:pt x="1069981" y="0"/>
                </a:cubicBezTo>
                <a:cubicBezTo>
                  <a:pt x="1232642" y="-7483"/>
                  <a:pt x="1543604" y="-26203"/>
                  <a:pt x="1677924" y="0"/>
                </a:cubicBezTo>
                <a:cubicBezTo>
                  <a:pt x="1812244" y="26203"/>
                  <a:pt x="2140632" y="31361"/>
                  <a:pt x="2322344" y="0"/>
                </a:cubicBezTo>
                <a:cubicBezTo>
                  <a:pt x="2504056" y="-31361"/>
                  <a:pt x="2658834" y="3381"/>
                  <a:pt x="2893811" y="0"/>
                </a:cubicBezTo>
                <a:cubicBezTo>
                  <a:pt x="3128788" y="-3381"/>
                  <a:pt x="3338741" y="-10376"/>
                  <a:pt x="3647661" y="0"/>
                </a:cubicBezTo>
                <a:cubicBezTo>
                  <a:pt x="3628986" y="244498"/>
                  <a:pt x="3624774" y="362520"/>
                  <a:pt x="3647661" y="545010"/>
                </a:cubicBezTo>
                <a:cubicBezTo>
                  <a:pt x="3670549" y="727500"/>
                  <a:pt x="3619543" y="968439"/>
                  <a:pt x="3647661" y="1134381"/>
                </a:cubicBezTo>
                <a:cubicBezTo>
                  <a:pt x="3675779" y="1300323"/>
                  <a:pt x="3670065" y="1646297"/>
                  <a:pt x="3647661" y="1856836"/>
                </a:cubicBezTo>
                <a:cubicBezTo>
                  <a:pt x="3625257" y="2067375"/>
                  <a:pt x="3632904" y="2315399"/>
                  <a:pt x="3647661" y="2490568"/>
                </a:cubicBezTo>
                <a:cubicBezTo>
                  <a:pt x="3662418" y="2665737"/>
                  <a:pt x="3616073" y="2880164"/>
                  <a:pt x="3647661" y="3124300"/>
                </a:cubicBezTo>
                <a:cubicBezTo>
                  <a:pt x="3679249" y="3368436"/>
                  <a:pt x="3677361" y="3519722"/>
                  <a:pt x="3647661" y="3758032"/>
                </a:cubicBezTo>
                <a:cubicBezTo>
                  <a:pt x="3617961" y="3996342"/>
                  <a:pt x="3615180" y="4147465"/>
                  <a:pt x="3647661" y="4436126"/>
                </a:cubicBezTo>
                <a:cubicBezTo>
                  <a:pt x="3506685" y="4421969"/>
                  <a:pt x="3266652" y="4433618"/>
                  <a:pt x="3149147" y="4436126"/>
                </a:cubicBezTo>
                <a:cubicBezTo>
                  <a:pt x="3031642" y="4438634"/>
                  <a:pt x="2832267" y="4432536"/>
                  <a:pt x="2650634" y="4436126"/>
                </a:cubicBezTo>
                <a:cubicBezTo>
                  <a:pt x="2469001" y="4439716"/>
                  <a:pt x="2324677" y="4416284"/>
                  <a:pt x="2042690" y="4436126"/>
                </a:cubicBezTo>
                <a:cubicBezTo>
                  <a:pt x="1760703" y="4455968"/>
                  <a:pt x="1686949" y="4416099"/>
                  <a:pt x="1398270" y="4436126"/>
                </a:cubicBezTo>
                <a:cubicBezTo>
                  <a:pt x="1109591" y="4456153"/>
                  <a:pt x="1071585" y="4455485"/>
                  <a:pt x="899756" y="4436126"/>
                </a:cubicBezTo>
                <a:cubicBezTo>
                  <a:pt x="727927" y="4416767"/>
                  <a:pt x="344407" y="4430463"/>
                  <a:pt x="0" y="4436126"/>
                </a:cubicBezTo>
                <a:cubicBezTo>
                  <a:pt x="5440" y="4303018"/>
                  <a:pt x="91" y="4161914"/>
                  <a:pt x="0" y="3891116"/>
                </a:cubicBezTo>
                <a:cubicBezTo>
                  <a:pt x="-91" y="3620318"/>
                  <a:pt x="-11601" y="3462294"/>
                  <a:pt x="0" y="3301745"/>
                </a:cubicBezTo>
                <a:cubicBezTo>
                  <a:pt x="11601" y="3141196"/>
                  <a:pt x="22776" y="2916996"/>
                  <a:pt x="0" y="2756735"/>
                </a:cubicBezTo>
                <a:cubicBezTo>
                  <a:pt x="-22776" y="2596474"/>
                  <a:pt x="5257" y="2440491"/>
                  <a:pt x="0" y="2256087"/>
                </a:cubicBezTo>
                <a:cubicBezTo>
                  <a:pt x="-5257" y="2071683"/>
                  <a:pt x="20189" y="1902567"/>
                  <a:pt x="0" y="1666716"/>
                </a:cubicBezTo>
                <a:cubicBezTo>
                  <a:pt x="-20189" y="1430865"/>
                  <a:pt x="-21241" y="1161108"/>
                  <a:pt x="0" y="988622"/>
                </a:cubicBezTo>
                <a:cubicBezTo>
                  <a:pt x="21241" y="816136"/>
                  <a:pt x="17108" y="40674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8728339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2A39B854-4B6C-4F7F-A602-6F97770CE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5439978"/>
            <a:ext cx="6281928" cy="18288"/>
          </a:xfrm>
          <a:custGeom>
            <a:avLst/>
            <a:gdLst>
              <a:gd name="connsiteX0" fmla="*/ 0 w 6281928"/>
              <a:gd name="connsiteY0" fmla="*/ 0 h 18288"/>
              <a:gd name="connsiteX1" fmla="*/ 572353 w 6281928"/>
              <a:gd name="connsiteY1" fmla="*/ 0 h 18288"/>
              <a:gd name="connsiteX2" fmla="*/ 1207526 w 6281928"/>
              <a:gd name="connsiteY2" fmla="*/ 0 h 18288"/>
              <a:gd name="connsiteX3" fmla="*/ 1779880 w 6281928"/>
              <a:gd name="connsiteY3" fmla="*/ 0 h 18288"/>
              <a:gd name="connsiteX4" fmla="*/ 2540691 w 6281928"/>
              <a:gd name="connsiteY4" fmla="*/ 0 h 18288"/>
              <a:gd name="connsiteX5" fmla="*/ 3238683 w 6281928"/>
              <a:gd name="connsiteY5" fmla="*/ 0 h 18288"/>
              <a:gd name="connsiteX6" fmla="*/ 3936675 w 6281928"/>
              <a:gd name="connsiteY6" fmla="*/ 0 h 18288"/>
              <a:gd name="connsiteX7" fmla="*/ 4760305 w 6281928"/>
              <a:gd name="connsiteY7" fmla="*/ 0 h 18288"/>
              <a:gd name="connsiteX8" fmla="*/ 5521117 w 6281928"/>
              <a:gd name="connsiteY8" fmla="*/ 0 h 18288"/>
              <a:gd name="connsiteX9" fmla="*/ 6281928 w 6281928"/>
              <a:gd name="connsiteY9" fmla="*/ 0 h 18288"/>
              <a:gd name="connsiteX10" fmla="*/ 6281928 w 6281928"/>
              <a:gd name="connsiteY10" fmla="*/ 18288 h 18288"/>
              <a:gd name="connsiteX11" fmla="*/ 5772394 w 6281928"/>
              <a:gd name="connsiteY11" fmla="*/ 18288 h 18288"/>
              <a:gd name="connsiteX12" fmla="*/ 5200040 w 6281928"/>
              <a:gd name="connsiteY12" fmla="*/ 18288 h 18288"/>
              <a:gd name="connsiteX13" fmla="*/ 4439229 w 6281928"/>
              <a:gd name="connsiteY13" fmla="*/ 18288 h 18288"/>
              <a:gd name="connsiteX14" fmla="*/ 3615599 w 6281928"/>
              <a:gd name="connsiteY14" fmla="*/ 18288 h 18288"/>
              <a:gd name="connsiteX15" fmla="*/ 2980426 w 6281928"/>
              <a:gd name="connsiteY15" fmla="*/ 18288 h 18288"/>
              <a:gd name="connsiteX16" fmla="*/ 2156795 w 6281928"/>
              <a:gd name="connsiteY16" fmla="*/ 18288 h 18288"/>
              <a:gd name="connsiteX17" fmla="*/ 1584442 w 6281928"/>
              <a:gd name="connsiteY17" fmla="*/ 18288 h 18288"/>
              <a:gd name="connsiteX18" fmla="*/ 1074908 w 6281928"/>
              <a:gd name="connsiteY18" fmla="*/ 18288 h 18288"/>
              <a:gd name="connsiteX19" fmla="*/ 0 w 6281928"/>
              <a:gd name="connsiteY19" fmla="*/ 18288 h 18288"/>
              <a:gd name="connsiteX20" fmla="*/ 0 w 6281928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281928" h="18288" fill="none" extrusionOk="0">
                <a:moveTo>
                  <a:pt x="0" y="0"/>
                </a:moveTo>
                <a:cubicBezTo>
                  <a:pt x="205960" y="24870"/>
                  <a:pt x="343550" y="5918"/>
                  <a:pt x="572353" y="0"/>
                </a:cubicBezTo>
                <a:cubicBezTo>
                  <a:pt x="801156" y="-5918"/>
                  <a:pt x="1015649" y="-11381"/>
                  <a:pt x="1207526" y="0"/>
                </a:cubicBezTo>
                <a:cubicBezTo>
                  <a:pt x="1399403" y="11381"/>
                  <a:pt x="1549725" y="7866"/>
                  <a:pt x="1779880" y="0"/>
                </a:cubicBezTo>
                <a:cubicBezTo>
                  <a:pt x="2010035" y="-7866"/>
                  <a:pt x="2190674" y="12826"/>
                  <a:pt x="2540691" y="0"/>
                </a:cubicBezTo>
                <a:cubicBezTo>
                  <a:pt x="2890708" y="-12826"/>
                  <a:pt x="3025718" y="-18534"/>
                  <a:pt x="3238683" y="0"/>
                </a:cubicBezTo>
                <a:cubicBezTo>
                  <a:pt x="3451648" y="18534"/>
                  <a:pt x="3603947" y="14884"/>
                  <a:pt x="3936675" y="0"/>
                </a:cubicBezTo>
                <a:cubicBezTo>
                  <a:pt x="4269403" y="-14884"/>
                  <a:pt x="4480718" y="-24607"/>
                  <a:pt x="4760305" y="0"/>
                </a:cubicBezTo>
                <a:cubicBezTo>
                  <a:pt x="5039892" y="24607"/>
                  <a:pt x="5359549" y="-31311"/>
                  <a:pt x="5521117" y="0"/>
                </a:cubicBezTo>
                <a:cubicBezTo>
                  <a:pt x="5682685" y="31311"/>
                  <a:pt x="5986067" y="-12593"/>
                  <a:pt x="6281928" y="0"/>
                </a:cubicBezTo>
                <a:cubicBezTo>
                  <a:pt x="6282307" y="7355"/>
                  <a:pt x="6282212" y="10249"/>
                  <a:pt x="6281928" y="18288"/>
                </a:cubicBezTo>
                <a:cubicBezTo>
                  <a:pt x="6078981" y="8428"/>
                  <a:pt x="5961061" y="2290"/>
                  <a:pt x="5772394" y="18288"/>
                </a:cubicBezTo>
                <a:cubicBezTo>
                  <a:pt x="5583727" y="34286"/>
                  <a:pt x="5329968" y="24208"/>
                  <a:pt x="5200040" y="18288"/>
                </a:cubicBezTo>
                <a:cubicBezTo>
                  <a:pt x="5070112" y="12368"/>
                  <a:pt x="4793288" y="21070"/>
                  <a:pt x="4439229" y="18288"/>
                </a:cubicBezTo>
                <a:cubicBezTo>
                  <a:pt x="4085170" y="15506"/>
                  <a:pt x="3813765" y="-16466"/>
                  <a:pt x="3615599" y="18288"/>
                </a:cubicBezTo>
                <a:cubicBezTo>
                  <a:pt x="3417433" y="53042"/>
                  <a:pt x="3133643" y="20727"/>
                  <a:pt x="2980426" y="18288"/>
                </a:cubicBezTo>
                <a:cubicBezTo>
                  <a:pt x="2827209" y="15849"/>
                  <a:pt x="2380685" y="51850"/>
                  <a:pt x="2156795" y="18288"/>
                </a:cubicBezTo>
                <a:cubicBezTo>
                  <a:pt x="1932905" y="-15274"/>
                  <a:pt x="1716744" y="-1398"/>
                  <a:pt x="1584442" y="18288"/>
                </a:cubicBezTo>
                <a:cubicBezTo>
                  <a:pt x="1452140" y="37974"/>
                  <a:pt x="1280887" y="12750"/>
                  <a:pt x="1074908" y="18288"/>
                </a:cubicBezTo>
                <a:cubicBezTo>
                  <a:pt x="868929" y="23826"/>
                  <a:pt x="318124" y="-17878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6281928" h="18288" stroke="0" extrusionOk="0">
                <a:moveTo>
                  <a:pt x="0" y="0"/>
                </a:moveTo>
                <a:cubicBezTo>
                  <a:pt x="135290" y="27650"/>
                  <a:pt x="488372" y="4391"/>
                  <a:pt x="635173" y="0"/>
                </a:cubicBezTo>
                <a:cubicBezTo>
                  <a:pt x="781974" y="-4391"/>
                  <a:pt x="992816" y="14310"/>
                  <a:pt x="1144707" y="0"/>
                </a:cubicBezTo>
                <a:cubicBezTo>
                  <a:pt x="1296598" y="-14310"/>
                  <a:pt x="1796462" y="-1258"/>
                  <a:pt x="1968337" y="0"/>
                </a:cubicBezTo>
                <a:cubicBezTo>
                  <a:pt x="2140212" y="1258"/>
                  <a:pt x="2343376" y="-12852"/>
                  <a:pt x="2603510" y="0"/>
                </a:cubicBezTo>
                <a:cubicBezTo>
                  <a:pt x="2863644" y="12852"/>
                  <a:pt x="2935073" y="-10591"/>
                  <a:pt x="3238683" y="0"/>
                </a:cubicBezTo>
                <a:cubicBezTo>
                  <a:pt x="3542293" y="10591"/>
                  <a:pt x="3731676" y="3538"/>
                  <a:pt x="4062313" y="0"/>
                </a:cubicBezTo>
                <a:cubicBezTo>
                  <a:pt x="4392950" y="-3538"/>
                  <a:pt x="4440715" y="28126"/>
                  <a:pt x="4634667" y="0"/>
                </a:cubicBezTo>
                <a:cubicBezTo>
                  <a:pt x="4828619" y="-28126"/>
                  <a:pt x="5052661" y="8974"/>
                  <a:pt x="5458297" y="0"/>
                </a:cubicBezTo>
                <a:cubicBezTo>
                  <a:pt x="5863933" y="-8974"/>
                  <a:pt x="5906900" y="-24516"/>
                  <a:pt x="6281928" y="0"/>
                </a:cubicBezTo>
                <a:cubicBezTo>
                  <a:pt x="6282268" y="5688"/>
                  <a:pt x="6281759" y="13142"/>
                  <a:pt x="6281928" y="18288"/>
                </a:cubicBezTo>
                <a:cubicBezTo>
                  <a:pt x="6036108" y="15339"/>
                  <a:pt x="5743611" y="10415"/>
                  <a:pt x="5583936" y="18288"/>
                </a:cubicBezTo>
                <a:cubicBezTo>
                  <a:pt x="5424261" y="26161"/>
                  <a:pt x="5250533" y="-179"/>
                  <a:pt x="4948763" y="18288"/>
                </a:cubicBezTo>
                <a:cubicBezTo>
                  <a:pt x="4646993" y="36755"/>
                  <a:pt x="4354673" y="7565"/>
                  <a:pt x="4125133" y="18288"/>
                </a:cubicBezTo>
                <a:cubicBezTo>
                  <a:pt x="3895593" y="29012"/>
                  <a:pt x="3570246" y="29209"/>
                  <a:pt x="3301502" y="18288"/>
                </a:cubicBezTo>
                <a:cubicBezTo>
                  <a:pt x="3032758" y="7367"/>
                  <a:pt x="2955340" y="11905"/>
                  <a:pt x="2729149" y="18288"/>
                </a:cubicBezTo>
                <a:cubicBezTo>
                  <a:pt x="2502958" y="24671"/>
                  <a:pt x="2269423" y="3142"/>
                  <a:pt x="2031157" y="18288"/>
                </a:cubicBezTo>
                <a:cubicBezTo>
                  <a:pt x="1792891" y="33434"/>
                  <a:pt x="1484731" y="22122"/>
                  <a:pt x="1207526" y="18288"/>
                </a:cubicBezTo>
                <a:cubicBezTo>
                  <a:pt x="930321" y="14454"/>
                  <a:pt x="560231" y="-33402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09EB9C7E-172C-1687-3425-8498303E0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67288" y="35094"/>
            <a:ext cx="1121664" cy="112166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4D5C61F-6A6E-AC5C-64AF-95DBEFC7D02E}"/>
              </a:ext>
            </a:extLst>
          </p:cNvPr>
          <p:cNvSpPr txBox="1"/>
          <p:nvPr/>
        </p:nvSpPr>
        <p:spPr>
          <a:xfrm>
            <a:off x="7564582" y="1672400"/>
            <a:ext cx="3990109" cy="252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ES" sz="4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Acompañamiento</a:t>
            </a:r>
            <a:r>
              <a:rPr lang="es-ES" sz="44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1ºESO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s-ES" sz="44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(octubre a 24/06/26)</a:t>
            </a:r>
            <a:endParaRPr lang="es-ES" dirty="0"/>
          </a:p>
        </p:txBody>
      </p:sp>
      <p:graphicFrame>
        <p:nvGraphicFramePr>
          <p:cNvPr id="7" name="Tabla 8">
            <a:extLst>
              <a:ext uri="{FF2B5EF4-FFF2-40B4-BE49-F238E27FC236}">
                <a16:creationId xmlns:a16="http://schemas.microsoft.com/office/drawing/2014/main" id="{66439740-BA90-B38C-4159-FCC93EC187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5006221"/>
              </p:ext>
            </p:extLst>
          </p:nvPr>
        </p:nvGraphicFramePr>
        <p:xfrm>
          <a:off x="629111" y="414524"/>
          <a:ext cx="6642465" cy="5444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155">
                  <a:extLst>
                    <a:ext uri="{9D8B030D-6E8A-4147-A177-3AD203B41FA5}">
                      <a16:colId xmlns:a16="http://schemas.microsoft.com/office/drawing/2014/main" val="1685781880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4260253849"/>
                    </a:ext>
                  </a:extLst>
                </a:gridCol>
                <a:gridCol w="2214155">
                  <a:extLst>
                    <a:ext uri="{9D8B030D-6E8A-4147-A177-3AD203B41FA5}">
                      <a16:colId xmlns:a16="http://schemas.microsoft.com/office/drawing/2014/main" val="3901380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FINALIDAD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DESTINATARIOS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TIPO DE APOYO Y REFUERZO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632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Abordar la etapa de secundaria de una forma más competente y autónoma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Alumnado 1º ESO que acumule al menos una repetición en su historial académico y/o presente bajo rendimiento escolar o escasa motivación hacia el aprendizaje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LCL (2h/sem)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MAT (2h/sem)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ING (2h/sem)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Refuerzo motivacional, emocional y habilidades para el estudio (2h/sem)</a:t>
                      </a:r>
                      <a:endParaRPr lang="es-E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6863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88942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1188</TotalTime>
  <Words>824</Words>
  <Application>Microsoft Office PowerPoint</Application>
  <PresentationFormat>Panorámica</PresentationFormat>
  <Paragraphs>95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de Office</vt:lpstr>
      <vt:lpstr>PROGRAMA DE ÉXITO EDUCATIVO: ACOMPAÑAMIENTO Y REFUERZO</vt:lpstr>
      <vt:lpstr>El ÉXITO EDUCATIVO a través del ACOMPAÑAMIENTO y del REFUERZO</vt:lpstr>
      <vt:lpstr>Que todo el alumnado pueda alcanzar el pleno desarrollo personal</vt:lpstr>
      <vt:lpstr>En el CURSO 2025/2026</vt:lpstr>
      <vt:lpstr>El curso 2025/2026 se desarrollarán:</vt:lpstr>
      <vt:lpstr>Apoyo a la lectoescritura en 3º PRIMARIA (de octubre a 29/05/26)</vt:lpstr>
      <vt:lpstr>en 4º PRIMARIA clases de refuerzo Comp. Lectora  (de octubre a 29/05/26)</vt:lpstr>
      <vt:lpstr> en 3º y 4º PRIMARIA clases de refuerzo Comp. Matemática  (de octubre a 29/05/26) </vt:lpstr>
      <vt:lpstr>Presentación de PowerPoint</vt:lpstr>
      <vt:lpstr>Acompañamiento 4ºESO (octubre a 29/05/26)  JUNIO 4ºESO (1/06/26 a 24/06/2026)  </vt:lpstr>
      <vt:lpstr>Presentación de PowerPoint</vt:lpstr>
      <vt:lpstr>Solo con el compromiso de todos: alumnos, familias, docentes, centros y administración educativa, lo conseguiremos</vt:lpstr>
      <vt:lpstr>GRACIAS POR SU ATENCIÓN y COMPROMISO  Para ampliar esta información y conocer el centro sede y horario en que se impartirá la medida propuesta a su hija/o     dirígase al responsable del programa en su centro educativo.</vt:lpstr>
    </vt:vector>
  </TitlesOfParts>
  <Company>JCyL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 DE ÉXITO EDUCATIVO: ACOMPAÑAMIENTO Y REFUERZO</dc:title>
  <dc:creator>M. PILAR MARTIN GARCIA</dc:creator>
  <cp:lastModifiedBy>Alicia Ortega de la Calle</cp:lastModifiedBy>
  <cp:revision>31</cp:revision>
  <dcterms:created xsi:type="dcterms:W3CDTF">2023-09-24T22:28:03Z</dcterms:created>
  <dcterms:modified xsi:type="dcterms:W3CDTF">2025-09-25T11:33:26Z</dcterms:modified>
</cp:coreProperties>
</file>